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9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8" r:id="rId24"/>
    <p:sldId id="280" r:id="rId25"/>
    <p:sldId id="281" r:id="rId26"/>
    <p:sldId id="282" r:id="rId27"/>
    <p:sldId id="283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374E3F-0331-47C7-8BE4-EF247777199D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0C8ACC-4B3F-4997-8070-A4F2F3A5A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0C8ACC-4B3F-4997-8070-A4F2F3A5AEEB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0C8ACC-4B3F-4997-8070-A4F2F3A5AEEB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1000109"/>
            <a:ext cx="6858048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/>
              <a:t>Жизнь и быт советских людей </a:t>
            </a:r>
            <a:br>
              <a:rPr lang="ru-RU" sz="4400" b="1" dirty="0" smtClean="0"/>
            </a:br>
            <a:r>
              <a:rPr lang="ru-RU" sz="4400" b="1" dirty="0" smtClean="0"/>
              <a:t>в </a:t>
            </a:r>
            <a:r>
              <a:rPr lang="ru-RU" sz="5400" b="1" dirty="0" smtClean="0"/>
              <a:t>20-30</a:t>
            </a:r>
            <a:r>
              <a:rPr lang="ru-RU" sz="4400" b="1" dirty="0" smtClean="0"/>
              <a:t> годы</a:t>
            </a:r>
            <a:r>
              <a:rPr lang="en-US" sz="4400" b="1" dirty="0" smtClean="0"/>
              <a:t> XX </a:t>
            </a:r>
            <a:r>
              <a:rPr lang="ru-RU" sz="4400" b="1" dirty="0" smtClean="0"/>
              <a:t>века</a:t>
            </a:r>
            <a:endParaRPr lang="ru-RU" sz="3600" b="1" dirty="0"/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5500694" y="4143379"/>
            <a:ext cx="285752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Учитель истории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Ерошенко</a:t>
            </a: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Татьяна Михайловна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500042"/>
            <a:ext cx="36627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Коммунальный коридор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85720" y="1500174"/>
            <a:ext cx="4000528" cy="4929222"/>
          </a:xfrm>
          <a:prstGeom prst="rect">
            <a:avLst/>
          </a:prstGeom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1428736"/>
            <a:ext cx="3786214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357166"/>
            <a:ext cx="33313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Комнаты в коммуналке</a:t>
            </a:r>
            <a:endParaRPr lang="ru-RU" sz="2400" b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14282" y="2000240"/>
            <a:ext cx="4252914" cy="3470280"/>
          </a:xfrm>
          <a:prstGeom prst="rect">
            <a:avLst/>
          </a:prstGeom>
          <a:noFill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500306"/>
            <a:ext cx="439579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500042"/>
            <a:ext cx="44327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На коммунальной кухне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82544" y="3244334"/>
            <a:ext cx="25789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На коммунальной кухне</a:t>
            </a:r>
            <a:endParaRPr lang="ru-RU" dirty="0"/>
          </a:p>
        </p:txBody>
      </p:sp>
      <p:pic>
        <p:nvPicPr>
          <p:cNvPr id="4" name="Picture 2" descr="C:\Users\пользователь\Documents\Жизнь в 20 - 30 годы\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000108"/>
            <a:ext cx="9144000" cy="5857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ocuments\Жизнь в 20 - 30 годы\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90500"/>
            <a:ext cx="5400601" cy="666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572132" y="714356"/>
            <a:ext cx="321471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800" b="1" dirty="0" smtClean="0"/>
              <a:t>Одежда, включая нижнее белье, сушится после стирки на натянутых под потолком общей кухни веревках. Квартирное сообщество прекрасно осведомлено о жизни любого своего члена </a:t>
            </a:r>
            <a:endParaRPr lang="ru-RU" b="1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4714876" cy="4143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929190" y="1357298"/>
            <a:ext cx="350046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Каждый жилец устраивает большую стирку согласно специальному графику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7411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14388" y="1920875"/>
            <a:ext cx="3324225" cy="4433888"/>
          </a:xfrm>
          <a:noFill/>
        </p:spPr>
      </p:pic>
      <p:sp>
        <p:nvSpPr>
          <p:cNvPr id="17412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>
            <a:normAutofit lnSpcReduction="10000"/>
          </a:bodyPr>
          <a:lstStyle/>
          <a:p>
            <a:pPr eaLnBrk="1" hangingPunct="1">
              <a:buNone/>
            </a:pPr>
            <a:r>
              <a:rPr lang="ru-RU" dirty="0" smtClean="0"/>
              <a:t> </a:t>
            </a:r>
            <a:r>
              <a:rPr lang="ru-RU" sz="3200" b="1" dirty="0" smtClean="0">
                <a:solidFill>
                  <a:schemeClr val="tx1"/>
                </a:solidFill>
              </a:rPr>
              <a:t>Ванна одна. Утром все расписано по минутам. Например:</a:t>
            </a:r>
          </a:p>
          <a:p>
            <a:pPr eaLnBrk="1" hangingPunct="1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Наташина очередь наступает в 6.15. Следующий посетитель заходит в 6.30. </a:t>
            </a:r>
            <a:endParaRPr lang="ru-RU" b="1" dirty="0" smtClean="0">
              <a:solidFill>
                <a:schemeClr val="tx1"/>
              </a:solidFill>
            </a:endParaRP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42844" y="1785926"/>
            <a:ext cx="4572032" cy="3697299"/>
          </a:xfrm>
          <a:prstGeom prst="rect">
            <a:avLst/>
          </a:prstGeom>
          <a:noFill/>
        </p:spPr>
      </p:pic>
      <p:sp>
        <p:nvSpPr>
          <p:cNvPr id="3" name="Содержимое 6"/>
          <p:cNvSpPr txBox="1">
            <a:spLocks/>
          </p:cNvSpPr>
          <p:nvPr/>
        </p:nvSpPr>
        <p:spPr>
          <a:xfrm>
            <a:off x="4648200" y="571480"/>
            <a:ext cx="4038600" cy="588170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Поскольку туалет и ванная комната — общие, нормы коммунальной жизни требуют, чтобы они использовались строго по назначению.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 Чтение в уборной, мягко говоря, не приветствуется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214290"/>
            <a:ext cx="47110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Коммунальный быт</a:t>
            </a:r>
            <a:endParaRPr lang="ru-RU" sz="2400" b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2285992"/>
            <a:ext cx="4495800" cy="317342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929190" y="928670"/>
            <a:ext cx="350046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Каждый житель коммуналки должен мыть коридор и выносить за всех мусор в течение 15 дней. Обязанность распространяется даже на маленьких детей. В   семье четыре человека, младшему сыну 4 года. Поэтому каждый год эта семья моет пол два месяца подряд.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3" y="285728"/>
            <a:ext cx="41903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Пользование электроэнергией</a:t>
            </a:r>
            <a:endParaRPr lang="ru-RU" sz="2000" b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42844" y="1500174"/>
            <a:ext cx="4181444" cy="324326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357686" y="857232"/>
            <a:ext cx="450059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 электроэнергии  относятся с особым вниманием, можно даже сказать — трепетно.</a:t>
            </a:r>
          </a:p>
          <a:p>
            <a:r>
              <a:rPr lang="ru-RU" b="1" dirty="0" smtClean="0"/>
              <a:t> Во времена расцвета коммунальных квартир электричество стоило недорого и оплата счетов не была слишком обременительной. И тем не менее из–за не выключенного света в туалете возникали настолько серьезные конфликты, что некоторые жильцы предпочитали устанавливать там собственную лампочку — выключатель находился в комнате и потому был недоступен соседям. Квартирная общественность могла, например, потребовать, чтобы тот, к кому часто ходят гости, больше платил за свет: ведь звонок на входной двери тоже тратит электроэнергию.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5918" y="357166"/>
            <a:ext cx="39484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Очереди в магазины.</a:t>
            </a:r>
            <a:endParaRPr lang="ru-RU" sz="2000" b="1" dirty="0"/>
          </a:p>
        </p:txBody>
      </p:sp>
      <p:pic>
        <p:nvPicPr>
          <p:cNvPr id="3" name="Picture 2" descr="C:\Users\пользователь\Documents\Жизнь в 20 - 30 годы\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100" y="1142984"/>
            <a:ext cx="6744429" cy="5143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Строй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1700" cy="7072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пользователь\Documents\Жизнь в 20 - 30 годы\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357166"/>
            <a:ext cx="8572500" cy="598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1736" y="428604"/>
            <a:ext cx="311220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Так тогда одевались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" name="Picture 2" descr="C:\Users\пользователь\Documents\Жизнь в 20 - 30 годы\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48" y="1428736"/>
            <a:ext cx="3456384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пользователь\Documents\Жизнь в 20 - 30 годы\2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5" y="1438052"/>
            <a:ext cx="3633286" cy="4688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ocuments\Жизнь в 20 - 30 годы\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100" y="500042"/>
            <a:ext cx="7632848" cy="6106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пользователь\Documents\Жизнь в 20 - 30 годы\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6250" y="557213"/>
            <a:ext cx="8191500" cy="574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33613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14348" y="571480"/>
            <a:ext cx="7358114" cy="578619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96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5113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Тест 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96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5113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 Исключи лишнее   Основная часть советских людей в 20 - 30 годы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XX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века жили: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96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65113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отдельных квартирах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96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65113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общежитиях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96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65113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добротных особняках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96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65113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коммунальных квартирах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96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5113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96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5113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Советские люди в 20-30 годы 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XX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века были: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96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65113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Одинаково богатыми.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96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65113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Одинаково бедными.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96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5113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714356"/>
            <a:ext cx="650085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96850" eaLnBrk="0" fontAlgn="base" hangingPunct="0">
              <a:spcBef>
                <a:spcPct val="0"/>
              </a:spcBef>
              <a:spcAft>
                <a:spcPct val="0"/>
              </a:spcAft>
              <a:tabLst>
                <a:tab pos="265113" algn="l"/>
              </a:tabLst>
            </a:pPr>
            <a:r>
              <a:rPr lang="ru-RU" sz="28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 Что изменилось в общение между людьми? Люди стали:</a:t>
            </a:r>
            <a:endParaRPr lang="ru-RU" sz="1050" b="1" dirty="0" smtClean="0">
              <a:latin typeface="Arial" pitchFamily="34" charset="0"/>
              <a:cs typeface="Arial" pitchFamily="34" charset="0"/>
            </a:endParaRPr>
          </a:p>
          <a:p>
            <a:pPr lvl="0" indent="196850" eaLnBrk="0" fontAlgn="base" hangingPunct="0">
              <a:spcBef>
                <a:spcPct val="0"/>
              </a:spcBef>
              <a:spcAft>
                <a:spcPct val="0"/>
              </a:spcAft>
              <a:tabLst>
                <a:tab pos="265113" algn="l"/>
              </a:tabLst>
            </a:pPr>
            <a:endParaRPr lang="ru-RU" sz="4000" b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indent="19685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65113" algn="l"/>
              </a:tabLst>
            </a:pPr>
            <a:r>
              <a:rPr lang="ru-RU" sz="40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добрыми,</a:t>
            </a:r>
            <a:endParaRPr lang="ru-RU" sz="1400" b="1" dirty="0" smtClean="0">
              <a:latin typeface="Arial" pitchFamily="34" charset="0"/>
              <a:cs typeface="Arial" pitchFamily="34" charset="0"/>
            </a:endParaRPr>
          </a:p>
          <a:p>
            <a:pPr lvl="0" indent="19685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65113" algn="l"/>
              </a:tabLst>
            </a:pPr>
            <a:r>
              <a:rPr lang="ru-RU" sz="40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отзывчивыми,</a:t>
            </a:r>
            <a:endParaRPr lang="ru-RU" sz="1400" b="1" dirty="0" smtClean="0">
              <a:latin typeface="Arial" pitchFamily="34" charset="0"/>
              <a:cs typeface="Arial" pitchFamily="34" charset="0"/>
            </a:endParaRPr>
          </a:p>
          <a:p>
            <a:pPr lvl="0" indent="19685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65113" algn="l"/>
              </a:tabLst>
            </a:pPr>
            <a:r>
              <a:rPr lang="ru-RU" sz="40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замкнутыми,</a:t>
            </a:r>
            <a:endParaRPr lang="ru-RU" sz="1400" b="1" dirty="0" smtClean="0">
              <a:latin typeface="Arial" pitchFamily="34" charset="0"/>
              <a:cs typeface="Arial" pitchFamily="34" charset="0"/>
            </a:endParaRPr>
          </a:p>
          <a:p>
            <a:pPr lvl="0" indent="19685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65113" algn="l"/>
              </a:tabLst>
            </a:pPr>
            <a:r>
              <a:rPr lang="ru-RU" sz="40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внимательными,</a:t>
            </a:r>
            <a:endParaRPr lang="ru-RU" sz="1400" b="1" dirty="0" smtClean="0">
              <a:latin typeface="Arial" pitchFamily="34" charset="0"/>
              <a:cs typeface="Arial" pitchFamily="34" charset="0"/>
            </a:endParaRPr>
          </a:p>
          <a:p>
            <a:pPr lvl="0" indent="19685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65113" algn="l"/>
              </a:tabLst>
            </a:pPr>
            <a:r>
              <a:rPr lang="ru-RU" sz="40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жили в страхе.</a:t>
            </a:r>
            <a:endParaRPr lang="ru-RU" sz="1050" b="1" dirty="0" smtClean="0">
              <a:latin typeface="Arial" pitchFamily="34" charset="0"/>
              <a:cs typeface="Arial" pitchFamily="34" charset="0"/>
            </a:endParaRPr>
          </a:p>
          <a:p>
            <a:pPr lvl="0" indent="196850" eaLnBrk="0" fontAlgn="base" hangingPunct="0">
              <a:spcBef>
                <a:spcPct val="0"/>
              </a:spcBef>
              <a:spcAft>
                <a:spcPct val="0"/>
              </a:spcAft>
              <a:tabLst>
                <a:tab pos="265113" algn="l"/>
              </a:tabLst>
            </a:pPr>
            <a:endParaRPr lang="ru-RU" sz="2800" b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indent="196850" eaLnBrk="0" fontAlgn="base" hangingPunct="0">
              <a:spcBef>
                <a:spcPct val="0"/>
              </a:spcBef>
              <a:spcAft>
                <a:spcPct val="0"/>
              </a:spcAft>
              <a:tabLst>
                <a:tab pos="265113" algn="l"/>
              </a:tabLst>
            </a:pP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1214422"/>
            <a:ext cx="6572296" cy="35471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96850" eaLnBrk="0" fontAlgn="base" hangingPunct="0">
              <a:spcBef>
                <a:spcPct val="0"/>
              </a:spcBef>
              <a:spcAft>
                <a:spcPct val="0"/>
              </a:spcAft>
              <a:tabLst>
                <a:tab pos="265113" algn="l"/>
              </a:tabLst>
            </a:pPr>
            <a:r>
              <a:rPr lang="ru-RU" sz="32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lang="ru-RU" sz="60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lang="ru-RU" sz="40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Горожане одевались:</a:t>
            </a:r>
            <a:endParaRPr lang="ru-RU" sz="1400" b="1" dirty="0" smtClean="0">
              <a:latin typeface="Arial" pitchFamily="34" charset="0"/>
              <a:cs typeface="Arial" pitchFamily="34" charset="0"/>
            </a:endParaRPr>
          </a:p>
          <a:p>
            <a:pPr lvl="0" indent="196850" eaLnBrk="0" fontAlgn="base" hangingPunct="0">
              <a:spcBef>
                <a:spcPct val="0"/>
              </a:spcBef>
              <a:spcAft>
                <a:spcPct val="0"/>
              </a:spcAft>
              <a:tabLst>
                <a:tab pos="265113" algn="l"/>
              </a:tabLst>
            </a:pPr>
            <a:endParaRPr lang="ru-RU" sz="4000" b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indent="19685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65113" algn="l"/>
              </a:tabLst>
            </a:pPr>
            <a:r>
              <a:rPr lang="ru-RU" sz="48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Роскошно</a:t>
            </a:r>
          </a:p>
          <a:p>
            <a:pPr lvl="0" indent="19685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65113" algn="l"/>
              </a:tabLst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lvl="0" indent="19685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65113" algn="l"/>
              </a:tabLst>
            </a:pPr>
            <a:r>
              <a:rPr lang="ru-RU" sz="48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Очень просто</a:t>
            </a:r>
            <a:endParaRPr lang="ru-RU" sz="4000" b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indent="196850" eaLnBrk="0" fontAlgn="base" hangingPunct="0">
              <a:spcBef>
                <a:spcPct val="0"/>
              </a:spcBef>
              <a:spcAft>
                <a:spcPct val="0"/>
              </a:spcAft>
              <a:tabLst>
                <a:tab pos="265113" algn="l"/>
              </a:tabLst>
            </a:pPr>
            <a:endParaRPr lang="ru-RU" sz="105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571472" y="642919"/>
            <a:ext cx="8572528" cy="5232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2438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Стояла на каждом столе в кухне и на ней готовилась еда….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2438" algn="l"/>
              </a:tabLst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2438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Из-за нехватки продуктов в магазинах выстраивались…..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2438" algn="l"/>
              </a:tabLst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2438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 называются дома-коммуны…..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2438" algn="l"/>
              </a:tabLst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2438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4.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Сначала продукты распределялись по ...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2438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ocuments\Жизнь в 20 - 30 годы\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14356"/>
            <a:ext cx="9144000" cy="6143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85918" y="214290"/>
            <a:ext cx="650085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Строители жили в палатках</a:t>
            </a:r>
            <a:endParaRPr lang="ru-RU" sz="28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Землян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429859" cy="70723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142852"/>
            <a:ext cx="28160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Бараки</a:t>
            </a:r>
            <a:endParaRPr lang="ru-RU" sz="2800" b="1" dirty="0"/>
          </a:p>
        </p:txBody>
      </p:sp>
      <p:pic>
        <p:nvPicPr>
          <p:cNvPr id="3" name="Picture 2" descr="C:\Users\пользователь\Documents\Жизнь в 20 - 30 годы\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42918"/>
            <a:ext cx="9144000" cy="6215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857233"/>
            <a:ext cx="7786742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 smtClean="0"/>
              <a:t>Барак </a:t>
            </a:r>
            <a:r>
              <a:rPr lang="ru-RU" sz="4800" b="1" i="1" dirty="0" smtClean="0"/>
              <a:t> </a:t>
            </a:r>
          </a:p>
          <a:p>
            <a:pPr algn="ctr"/>
            <a:endParaRPr lang="ru-RU" sz="4800" b="1" i="1" dirty="0" smtClean="0"/>
          </a:p>
          <a:p>
            <a:pPr algn="ctr"/>
            <a:r>
              <a:rPr lang="ru-RU" sz="4000" i="1" dirty="0" smtClean="0"/>
              <a:t>(</a:t>
            </a:r>
            <a:r>
              <a:rPr lang="ru-RU" sz="4400" dirty="0" smtClean="0"/>
              <a:t>временное, быстро возводимое, дешёвое строение.  Как правило,  деревянное.)</a:t>
            </a:r>
            <a:endParaRPr lang="ru-RU" sz="4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Бара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437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428604"/>
            <a:ext cx="80010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Возле предприятий строили жилые дома.</a:t>
            </a:r>
            <a:endParaRPr lang="ru-RU" sz="3200" b="1" dirty="0"/>
          </a:p>
        </p:txBody>
      </p:sp>
      <p:pic>
        <p:nvPicPr>
          <p:cNvPr id="3" name="Picture 2" descr="C:\Users\пользователь\Documents\Жизнь в 20 - 30 годы\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97000" y="1612900"/>
            <a:ext cx="6350000" cy="363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42976" y="5429264"/>
            <a:ext cx="678661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chemeClr val="bg1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indent="2286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ДОМА-КОММУНЫ ИЛИ ОБЩЕЖИТИЯ</a:t>
            </a:r>
            <a:endParaRPr lang="ru-RU" sz="36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428604"/>
            <a:ext cx="49438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Вход в коммунальную квартиру</a:t>
            </a:r>
            <a:endParaRPr lang="ru-RU" sz="2400" b="1" dirty="0"/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71500" y="1643050"/>
            <a:ext cx="4214814" cy="392431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857884" y="1428736"/>
            <a:ext cx="2714644" cy="4238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41</TotalTime>
  <Words>412</Words>
  <PresentationFormat>Экран (4:3)</PresentationFormat>
  <Paragraphs>60</Paragraphs>
  <Slides>27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Ока Сервис</dc:creator>
  <cp:lastModifiedBy>Ока Сервис</cp:lastModifiedBy>
  <cp:revision>10</cp:revision>
  <dcterms:created xsi:type="dcterms:W3CDTF">2017-12-11T14:49:39Z</dcterms:created>
  <dcterms:modified xsi:type="dcterms:W3CDTF">2018-02-09T12:24:37Z</dcterms:modified>
</cp:coreProperties>
</file>