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8" r:id="rId3"/>
    <p:sldId id="268" r:id="rId4"/>
    <p:sldId id="273" r:id="rId5"/>
    <p:sldId id="274" r:id="rId6"/>
    <p:sldId id="275" r:id="rId7"/>
    <p:sldId id="271" r:id="rId8"/>
    <p:sldId id="272" r:id="rId9"/>
    <p:sldId id="261" r:id="rId10"/>
    <p:sldId id="267" r:id="rId11"/>
    <p:sldId id="270" r:id="rId12"/>
    <p:sldId id="264" r:id="rId13"/>
    <p:sldId id="25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948"/>
    <a:srgbClr val="F18C05"/>
    <a:srgbClr val="EA8B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43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-3\Documents\герб крыма\22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290FA4"/>
              </a:clrFrom>
              <a:clrTo>
                <a:srgbClr val="290FA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8535795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Международный день музыки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Music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), отмечаемый ежегодно1 октября, начиная с 1975 года, был учрежден по инициативе Международного музыкального совета (IMC) при ЮНЕСКО двумя годами ранее на 15-й Генеральной ассамблее IMC в Лозанне.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Одними из инициаторов учреждения Международного дня музыки стали композитор Дмитрий Шостакович и председатель Международного музыкального совета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Иегуди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Менухин.</a:t>
            </a:r>
          </a:p>
        </p:txBody>
      </p:sp>
      <p:pic>
        <p:nvPicPr>
          <p:cNvPr id="4" name="Picture 2" descr="https://damion.club/uploads/posts/2022-01/thumbs/1641686008_16-damion-club-p-foni-dlya-muzikalnikh-shkol-16.jpg">
            <a:extLst>
              <a:ext uri="{FF2B5EF4-FFF2-40B4-BE49-F238E27FC236}">
                <a16:creationId xmlns:a16="http://schemas.microsoft.com/office/drawing/2014/main" id="{E85EC724-E323-4830-AD0E-7BA0A50C4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2389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6EF96-BBD8-4E63-938B-3B88C5532CAF}"/>
              </a:ext>
            </a:extLst>
          </p:cNvPr>
          <p:cNvSpPr/>
          <p:nvPr/>
        </p:nvSpPr>
        <p:spPr>
          <a:xfrm>
            <a:off x="2699792" y="260648"/>
            <a:ext cx="92890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4400" b="1" i="1" dirty="0">
                <a:solidFill>
                  <a:schemeClr val="tx2">
                    <a:lumMod val="50000"/>
                  </a:schemeClr>
                </a:solidFill>
                <a:latin typeface="Century Schoolbook" panose="020406040505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 нас связала-праздник, который отмечает весь мир: история, традиции, факты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76D2C5-1B32-4BA3-BDFB-90ABA8E4ABDD}"/>
              </a:ext>
            </a:extLst>
          </p:cNvPr>
          <p:cNvSpPr/>
          <p:nvPr/>
        </p:nvSpPr>
        <p:spPr>
          <a:xfrm>
            <a:off x="8964488" y="5301208"/>
            <a:ext cx="50137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3254154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91CD90-938A-45C2-96F2-76A26376C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760546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08596-4ECB-4BCD-A823-092BC91D8D86}"/>
              </a:ext>
            </a:extLst>
          </p:cNvPr>
          <p:cNvSpPr/>
          <p:nvPr/>
        </p:nvSpPr>
        <p:spPr>
          <a:xfrm>
            <a:off x="107504" y="116632"/>
            <a:ext cx="8928992" cy="6599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250"/>
              </a:spcBef>
              <a:spcAft>
                <a:spcPts val="2250"/>
              </a:spcAft>
            </a:pPr>
            <a:r>
              <a:rPr lang="ru-RU" sz="2400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Интересные факты о музыке                                                                                      </a:t>
            </a:r>
            <a:r>
              <a:rPr lang="ru-RU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Музыка появилась одновременно с речью.                                                                                 При выполнении коллективной работы                                                                                    первобытные люди повторяли определенные                                                                                                                  звуки, чтобы задать ритм и согласованность                                                                                                                действиям.                                                                                                                                                                                         </a:t>
            </a:r>
            <a:r>
              <a:rPr lang="ru-RU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Возраст первых музыкальных инструментов, которые были обнаружены археологами, — примерно 30-40 тысяч лет.                                                                           </a:t>
            </a:r>
            <a:r>
              <a:rPr lang="ru-RU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Самая длинная песня в мире будет звучать 1000 лет!                                                   Композиция </a:t>
            </a:r>
            <a:r>
              <a:rPr lang="ru-RU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Longplayer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заиграла 1 января                                                                                    2000 года. Она написана для тибетских                                                                                            поющих чаш и управляется компьютером,                                                   запрограммированным на долгий срок.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r"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000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* 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Прослушивание музыки во время                   занятий спортом повышает физическую                                                              работоспособность организма.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sz="2000" b="1" i="1" dirty="0">
                <a:solidFill>
                  <a:schemeClr val="accent3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— самая знаменитая песня в мире.                                                             В первоначальной версии песни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вместо фразы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(«C Днём рождения тебя») были слова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(«Доброго утра тебе»).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thelawofattraction.ru/wp-content/uploads/4/9/9/499104df28398d629e70ef2696c1cc82.jpeg">
            <a:extLst>
              <a:ext uri="{FF2B5EF4-FFF2-40B4-BE49-F238E27FC236}">
                <a16:creationId xmlns:a16="http://schemas.microsoft.com/office/drawing/2014/main" id="{96E04039-9C3F-475D-9368-4FFB8F6002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8"/>
          <a:stretch/>
        </p:blipFill>
        <p:spPr bwMode="auto">
          <a:xfrm>
            <a:off x="6084168" y="188640"/>
            <a:ext cx="2807997" cy="17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kuda-mo.ru/uploads/cd89d489135fb85fda293a2c7426f39e.jpeg">
            <a:extLst>
              <a:ext uri="{FF2B5EF4-FFF2-40B4-BE49-F238E27FC236}">
                <a16:creationId xmlns:a16="http://schemas.microsoft.com/office/drawing/2014/main" id="{39035143-839F-4767-8FEE-020BF186B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52137"/>
            <a:ext cx="2160239" cy="135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velostrana.ru/upload/manager/files/6N-olP2nKd5Y.jpg">
            <a:extLst>
              <a:ext uri="{FF2B5EF4-FFF2-40B4-BE49-F238E27FC236}">
                <a16:creationId xmlns:a16="http://schemas.microsoft.com/office/drawing/2014/main" id="{6D686707-5938-4A8E-AF21-F5A1C9FAC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088" y="3933056"/>
            <a:ext cx="2920629" cy="135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576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A3413C-D84A-4F0C-B97A-2AD1D8C92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0B0F1C-1B42-4B32-B530-63DE89FF394B}"/>
              </a:ext>
            </a:extLst>
          </p:cNvPr>
          <p:cNvSpPr/>
          <p:nvPr/>
        </p:nvSpPr>
        <p:spPr>
          <a:xfrm>
            <a:off x="53752" y="-704711"/>
            <a:ext cx="9036496" cy="7319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187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b="1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1875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b="1" i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При прослушивании расслабляющей                                                                                                                музыки коровы производят больше молока.                                                                                                        </a:t>
            </a:r>
          </a:p>
          <a:p>
            <a:pPr lvl="0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Самый продолжительный концерт                                                                                                                    в мире проходит в одной из церквей Германии.                                                                     Он начался в 2001 году и завершится в 2640                                                                                                                    году, продлившись, таким образом, 639 лет.</a:t>
            </a:r>
            <a:endParaRPr lang="ru-RU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1600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Никто из участников </a:t>
            </a:r>
            <a:r>
              <a:rPr lang="ru-RU" sz="1600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1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Beatles не знал нотной грамоты.</a:t>
            </a:r>
            <a:endParaRPr lang="ru-RU" sz="1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 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Известный изобретатель гитар                                                                 Лео </a:t>
            </a:r>
            <a:r>
              <a:rPr lang="ru-RU" b="1" i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Фендер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не умел играть на этом инструменте.</a:t>
            </a:r>
            <a:endParaRPr lang="ru-RU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Группа Metallica попала в                                                                                                         «Книгу рекордов Гиннеса».                                                                 Они выступали на всех семи континентах,                                                                                              в том числе и Антарктиде.                                                                                                                  </a:t>
            </a:r>
          </a:p>
          <a:p>
            <a:pPr lvl="0" algn="r">
              <a:lnSpc>
                <a:spcPct val="107000"/>
              </a:lnSpc>
              <a:spcAft>
                <a:spcPts val="1875"/>
              </a:spcAft>
              <a:buSzPts val="1000"/>
              <a:tabLst>
                <a:tab pos="457200" algn="l"/>
              </a:tabLst>
            </a:pP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 Бетховен потерял слух, а Бах полностью                                                                                            ослеп после неудачной операции,                                                                                  но это не помешало композиторам                                                                    продолжать писать музыку.</a:t>
            </a:r>
            <a:endParaRPr lang="ru-RU" b="1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medru.su/wp-content/uploads/2019/12/31_37_crm-1024x684.jpg">
            <a:extLst>
              <a:ext uri="{FF2B5EF4-FFF2-40B4-BE49-F238E27FC236}">
                <a16:creationId xmlns:a16="http://schemas.microsoft.com/office/drawing/2014/main" id="{446D0225-21FB-4AD7-AB69-FD2DB0712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489" y="260648"/>
            <a:ext cx="287174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www.livesouthshore.com/wp-content/uploads/171028Fab1380x540-e24d20cd11.jpg">
            <a:extLst>
              <a:ext uri="{FF2B5EF4-FFF2-40B4-BE49-F238E27FC236}">
                <a16:creationId xmlns:a16="http://schemas.microsoft.com/office/drawing/2014/main" id="{6443C5F8-90AC-4BF4-80E9-FA96495D4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1562047" cy="103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biography-live.ru/wp-content/uploads/2021/09/LeoFender1978.jpg">
            <a:extLst>
              <a:ext uri="{FF2B5EF4-FFF2-40B4-BE49-F238E27FC236}">
                <a16:creationId xmlns:a16="http://schemas.microsoft.com/office/drawing/2014/main" id="{A9C46CD9-8FF3-401D-8AA9-F607FC967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669" y="3032513"/>
            <a:ext cx="146456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img1.akspic.ru/attachments/crops/8/4/6/8/48648/48648-volosy_na_lice-muzykant-albom-dzhejms_hetfild-robert_truhilo-1920x1080.jpg">
            <a:extLst>
              <a:ext uri="{FF2B5EF4-FFF2-40B4-BE49-F238E27FC236}">
                <a16:creationId xmlns:a16="http://schemas.microsoft.com/office/drawing/2014/main" id="{A3E693C2-4E6C-4C28-B631-CE5C0E624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029" y="3809873"/>
            <a:ext cx="2220581" cy="123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irkutskinform.ru/wp-content/uploads/2022/04/lyudvig-van-bethoven.jpeg">
            <a:extLst>
              <a:ext uri="{FF2B5EF4-FFF2-40B4-BE49-F238E27FC236}">
                <a16:creationId xmlns:a16="http://schemas.microsoft.com/office/drawing/2014/main" id="{901FBAFA-3B9E-45EA-8ABA-60B53DAC3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87108"/>
            <a:ext cx="1080120" cy="146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://planetatain.ru/_nw/412/02968183.jpg">
            <a:extLst>
              <a:ext uri="{FF2B5EF4-FFF2-40B4-BE49-F238E27FC236}">
                <a16:creationId xmlns:a16="http://schemas.microsoft.com/office/drawing/2014/main" id="{450E3D03-24F1-40C0-96F5-2EFBC4CF7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994" y="5287108"/>
            <a:ext cx="1833964" cy="140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219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937F64-1D63-4237-AD05-865BFA408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14F15D-CE62-442C-992E-6842C05430F3}"/>
              </a:ext>
            </a:extLst>
          </p:cNvPr>
          <p:cNvSpPr/>
          <p:nvPr/>
        </p:nvSpPr>
        <p:spPr>
          <a:xfrm>
            <a:off x="107504" y="116632"/>
            <a:ext cx="8856984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b="1" i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ходе многочисленных исследований, проводившихся в разные годы,                                                                   ученые выяснили, что музыка                                                                      делает людей счастливее.                                                                      </a:t>
            </a:r>
          </a:p>
          <a:p>
            <a:pPr>
              <a:spcAft>
                <a:spcPts val="800"/>
              </a:spcAft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Красивые мелодии                                                                            воздействуют на участки                                                          головного мозга, которые вырабатывают дофамин – гормон радости, счастья. Человек в это время ощущает прилив сил, чувство                                                                   умиротворения и покоя.</a:t>
            </a: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w-dog.ru/wallpapers/3/18/338184983343559/fon-devushka-naushniki-muzyka.jpg">
            <a:extLst>
              <a:ext uri="{FF2B5EF4-FFF2-40B4-BE49-F238E27FC236}">
                <a16:creationId xmlns:a16="http://schemas.microsoft.com/office/drawing/2014/main" id="{1209C2D2-D11F-4B64-8315-1CBC75D49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20688"/>
            <a:ext cx="3312368" cy="18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ufatime.ru/media/ft/11/d0/11d0c424-683b-418a-be0c-80b0cc99a764/friends_druzya_260715.jpg__1290x895_q85_crop_subsampling-2.jpg">
            <a:extLst>
              <a:ext uri="{FF2B5EF4-FFF2-40B4-BE49-F238E27FC236}">
                <a16:creationId xmlns:a16="http://schemas.microsoft.com/office/drawing/2014/main" id="{1F61312D-16DA-4BB8-83EA-460F17ED8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054">
            <a:off x="4597384" y="3485897"/>
            <a:ext cx="4176733" cy="275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22DF7E-2A8F-4AF9-8B36-1C80E48302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477" y="4004876"/>
            <a:ext cx="4032448" cy="268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446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65BCCD-7C05-49B8-8032-3E625D23C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32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404664"/>
            <a:ext cx="8748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i="1" dirty="0">
                <a:cs typeface="Times New Roman" pitchFamily="18" charset="0"/>
              </a:rPr>
              <a:t>          Музыка обладает огромной силой. На свете найдется мало людей, равнодушных к музыке. Многие композиторы пытались выразить через нее состояние своей души. Их великие имена всегда с благодарностью будут произносить потомки.       </a:t>
            </a:r>
          </a:p>
          <a:p>
            <a:pPr fontAlgn="base"/>
            <a:r>
              <a:rPr lang="ru-RU" sz="2400" b="1" i="1" dirty="0">
                <a:cs typeface="Times New Roman" pitchFamily="18" charset="0"/>
              </a:rPr>
              <a:t>           Музыка не стареет, она будет жить столько, сколько будет существовать человек.</a:t>
            </a:r>
          </a:p>
        </p:txBody>
      </p:sp>
      <p:pic>
        <p:nvPicPr>
          <p:cNvPr id="7" name="Picture 2" descr="https://i.pinimg.com/originals/44/0e/6a/440e6a315fa9622d608eaefb03393a97.jpg">
            <a:extLst>
              <a:ext uri="{FF2B5EF4-FFF2-40B4-BE49-F238E27FC236}">
                <a16:creationId xmlns:a16="http://schemas.microsoft.com/office/drawing/2014/main" id="{2D7B5390-721E-4155-8620-59E6F572F5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" t="2267" r="7828" b="5403"/>
          <a:stretch/>
        </p:blipFill>
        <p:spPr bwMode="auto">
          <a:xfrm>
            <a:off x="566936" y="2924944"/>
            <a:ext cx="7614592" cy="4037467"/>
          </a:xfrm>
          <a:prstGeom prst="rect">
            <a:avLst/>
          </a:prstGeom>
          <a:noFill/>
          <a:effectLst>
            <a:softEdge rad="266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309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FA2D1A-1644-463B-A959-3EBC57D90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i="1" dirty="0">
                <a:cs typeface="Times New Roman" pitchFamily="18" charset="0"/>
              </a:rPr>
              <a:t>Международный день музыки также реализует идею сближения и дружбы между народами, взаимного обогащения культур, ведь язык музыки интернационален и понятен всем, кто чувствует...</a:t>
            </a:r>
          </a:p>
        </p:txBody>
      </p:sp>
      <p:pic>
        <p:nvPicPr>
          <p:cNvPr id="14338" name="Picture 2" descr="https://cdn.culture.ru/images/81127d13-483e-5c84-bd11-e152c8c2f1cf">
            <a:extLst>
              <a:ext uri="{FF2B5EF4-FFF2-40B4-BE49-F238E27FC236}">
                <a16:creationId xmlns:a16="http://schemas.microsoft.com/office/drawing/2014/main" id="{294A781C-B225-4776-8B85-A4C86A3AB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502131"/>
            <a:ext cx="9324528" cy="5373216"/>
          </a:xfrm>
          <a:prstGeom prst="rect">
            <a:avLst/>
          </a:prstGeom>
          <a:noFill/>
          <a:effectLst>
            <a:softEdge rad="584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106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21E048-B7E3-40C3-A9F4-8F8AED189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" y="0"/>
            <a:ext cx="913556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71296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+mj-lt"/>
                <a:cs typeface="Times New Roman" pitchFamily="18" charset="0"/>
              </a:rPr>
              <a:t>	</a:t>
            </a:r>
            <a:r>
              <a:rPr lang="ru-RU" sz="2200" b="1" i="1" dirty="0">
                <a:latin typeface="+mj-lt"/>
                <a:cs typeface="Times New Roman" pitchFamily="18" charset="0"/>
              </a:rPr>
              <a:t>Музыка (от греческого musike, буквально — «искусство муз») — вид искусства, в котором средством воплощения художественных образов служат определенным образом организованные музыкальные звуки. С музыкой человечество знакомо с давних времен. </a:t>
            </a:r>
          </a:p>
          <a:p>
            <a:r>
              <a:rPr lang="ru-RU" sz="2200" b="1" i="1" dirty="0">
                <a:latin typeface="+mj-lt"/>
                <a:cs typeface="Times New Roman" pitchFamily="18" charset="0"/>
              </a:rPr>
              <a:t>          В пещерах Африки сохранились наскальные рисунки давно исчезнувших племен. На рисунках изображены люди с музыкальными инструментами. Мы уже никогда не услышим той музыки, но когда-то она скрашивала жизнь людей, заставляла их радоваться или печалиться.</a:t>
            </a:r>
          </a:p>
        </p:txBody>
      </p:sp>
      <p:pic>
        <p:nvPicPr>
          <p:cNvPr id="10" name="Рисунок 9" descr="https://189131.selcdn.ru/leonardo/uploadsForSiteId/84652/content/68b75b5e-d5da-4f24-bcfe-b54eb3f180b3.jpg">
            <a:extLst>
              <a:ext uri="{FF2B5EF4-FFF2-40B4-BE49-F238E27FC236}">
                <a16:creationId xmlns:a16="http://schemas.microsoft.com/office/drawing/2014/main" id="{042A6F0E-A8B7-4830-ADF0-D2E67519E10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561" y="4773608"/>
            <a:ext cx="2766678" cy="1834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avatars.dzeninfra.ru/get-zen_doc/1708012/pub_60c3228ad01e2973d3a184da_60c32ee2a3639c40431b2d56/scale_1200">
            <a:extLst>
              <a:ext uri="{FF2B5EF4-FFF2-40B4-BE49-F238E27FC236}">
                <a16:creationId xmlns:a16="http://schemas.microsoft.com/office/drawing/2014/main" id="{6DDF766B-FB58-4C19-988A-BB434DDFDE9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634" y="4453312"/>
            <a:ext cx="3547166" cy="2148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cf.ppt-online.org/files/slide/o/oDLgj8qHVi2hwvdUJc7pxPOMWBzZ0TIknyE36r/slide-16.jpg">
            <a:extLst>
              <a:ext uri="{FF2B5EF4-FFF2-40B4-BE49-F238E27FC236}">
                <a16:creationId xmlns:a16="http://schemas.microsoft.com/office/drawing/2014/main" id="{1EEF7C50-EBDE-435A-8B84-9808759A61DD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82" t="7484" r="6662" b="8055"/>
          <a:stretch/>
        </p:blipFill>
        <p:spPr bwMode="auto">
          <a:xfrm>
            <a:off x="426419" y="4459417"/>
            <a:ext cx="2109303" cy="21484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928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B25A9C-2C96-435B-9D7F-24AC2BA28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93"/>
            <a:ext cx="9144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5CADB1-5B88-4F45-B755-937EDB00BEA4}"/>
              </a:ext>
            </a:extLst>
          </p:cNvPr>
          <p:cNvSpPr/>
          <p:nvPr/>
        </p:nvSpPr>
        <p:spPr>
          <a:xfrm>
            <a:off x="0" y="116632"/>
            <a:ext cx="9042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    Несколько лет назад китайские                                                                                                          археологи обнаружили музей музыкальных                                                                       инструментов, созданных 2000 лет назад.                                                                                   </a:t>
            </a:r>
          </a:p>
          <a:p>
            <a:r>
              <a:rPr lang="ru-RU" b="1" i="1" dirty="0"/>
              <a:t>        Самые древние музыкальные                                                                                            инструменты, найденные на территории                                                           Китая, датируются 5-4 тысячелетиями до н. э.                                                                                                </a:t>
            </a:r>
          </a:p>
          <a:p>
            <a:r>
              <a:rPr lang="ru-RU" b="1" i="1" dirty="0"/>
              <a:t>         Изучением музыки занимались древние китайские философы, богословы, математики.                                                                                                                                              </a:t>
            </a:r>
          </a:p>
          <a:p>
            <a:r>
              <a:rPr lang="ru-RU" b="1" i="1" dirty="0"/>
              <a:t>       Конфуций отводил в своем учении большое                                                                                                      место музыке, занимался  собиранием народных                                                 песен.       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000" i="1" dirty="0">
                <a:solidFill>
                  <a:srgbClr val="C00000"/>
                </a:solidFill>
                <a:latin typeface="Bookman Old Style" panose="0205060405050502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«Если человек не человеколюбив, что он                                                                                     поймет в музыке?» (Конфуций)</a:t>
            </a:r>
          </a:p>
          <a:p>
            <a:r>
              <a:rPr lang="ru-RU" dirty="0"/>
              <a:t>    </a:t>
            </a:r>
            <a:r>
              <a:rPr lang="ru-RU" b="1" i="1" dirty="0">
                <a:latin typeface="Century Schoolbook" panose="02040604050505020304" pitchFamily="18" charset="0"/>
              </a:rPr>
              <a:t>На протяжении веков и тысячелетий музыка была неотделимой частью творческого самовыражения людей, их культурной традиции, религиозного обряда и повседневного существования. Мощнейшее развитие профессиональная музыкальная культура стала получать в средние века в Европе, когда появились образовательные учреждения, большие музыкальные коллективы. Классическая музыка, какой мы её знаем – это плод западноевропейской культурной цивилизации. Обогащённая народными традициями, она шагнула в национальные школы в последние 100-200 лет.</a:t>
            </a:r>
            <a:endParaRPr lang="ru-RU" sz="1600" b="1" i="1" dirty="0"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b="1" i="1" dirty="0"/>
          </a:p>
        </p:txBody>
      </p:sp>
      <p:pic>
        <p:nvPicPr>
          <p:cNvPr id="8194" name="Picture 2" descr="https://krmuseumgr.nnov.muzkult.ru/media/2021/10/22/1306385480/Kitajskie_arxeologi_obnaruzhili_muzej_drevnix_muzy_kal_ny_x_instrumentov.jpg">
            <a:extLst>
              <a:ext uri="{FF2B5EF4-FFF2-40B4-BE49-F238E27FC236}">
                <a16:creationId xmlns:a16="http://schemas.microsoft.com/office/drawing/2014/main" id="{FA37D842-3BDA-450C-9BB6-C704ADFB24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5" r="7277" b="8954"/>
          <a:stretch/>
        </p:blipFill>
        <p:spPr bwMode="auto">
          <a:xfrm>
            <a:off x="5652120" y="116632"/>
            <a:ext cx="3390280" cy="141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vatars.dzeninfra.ru/get-zen_doc/98165/pub_5bd3fd76844db800aa5b5143_5c7e1365f8e3d800b3f6b6a9/scale_1200">
            <a:extLst>
              <a:ext uri="{FF2B5EF4-FFF2-40B4-BE49-F238E27FC236}">
                <a16:creationId xmlns:a16="http://schemas.microsoft.com/office/drawing/2014/main" id="{9E34B7FB-B9D3-4FA3-A894-13D1D3C1A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260" y="2192401"/>
            <a:ext cx="1617228" cy="123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229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FF4B7F-457B-4813-B371-A12F367F7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46"/>
            <a:ext cx="9144000" cy="685799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A8BCA5-018C-400F-8DAA-D057E965D64F}"/>
              </a:ext>
            </a:extLst>
          </p:cNvPr>
          <p:cNvSpPr/>
          <p:nvPr/>
        </p:nvSpPr>
        <p:spPr>
          <a:xfrm>
            <a:off x="359532" y="191683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Century Schoolbook" panose="02040604050505020304" pitchFamily="18" charset="0"/>
              </a:rPr>
              <a:t>          Как никакое другое искусство, музыка способна проникать в душу, сердце и разум человека, наполнять его впечатлениями невероятной эмоциональной мощи, которые способны определять не только порывы одного человека, но и движения масс. </a:t>
            </a:r>
          </a:p>
          <a:p>
            <a:r>
              <a:rPr lang="ru-RU" sz="2000" b="1" i="1" dirty="0">
                <a:latin typeface="Century Schoolbook" panose="02040604050505020304" pitchFamily="18" charset="0"/>
              </a:rPr>
              <a:t>         Примеров тому достаточно – это и Марсельеза, и 7-я симфония Д. Д. Шостаковича, и «Болеро» Равеля. На свете, вероятно, нет людей, полностью равнодушных к музыке.</a:t>
            </a:r>
          </a:p>
        </p:txBody>
      </p:sp>
      <p:pic>
        <p:nvPicPr>
          <p:cNvPr id="9222" name="Picture 6" descr="https://img1.goodfon.com/original/1920x1280/4/20/rock-till-you-drop-gitara.jpg">
            <a:extLst>
              <a:ext uri="{FF2B5EF4-FFF2-40B4-BE49-F238E27FC236}">
                <a16:creationId xmlns:a16="http://schemas.microsoft.com/office/drawing/2014/main" id="{F4525C32-3E75-46EC-8BFE-E2253A223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0665"/>
            <a:ext cx="2854077" cy="175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i.pinimg.com/originals/da/97/f9/da97f964441fbc9cbddf12b6feb6a02b.jpg">
            <a:extLst>
              <a:ext uri="{FF2B5EF4-FFF2-40B4-BE49-F238E27FC236}">
                <a16:creationId xmlns:a16="http://schemas.microsoft.com/office/drawing/2014/main" id="{64B1866F-FAFA-4D9B-A50F-7F2CC3B33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9504">
            <a:off x="80062" y="4594179"/>
            <a:ext cx="2881683" cy="2255500"/>
          </a:xfrm>
          <a:prstGeom prst="rect">
            <a:avLst/>
          </a:prstGeom>
          <a:noFill/>
          <a:effectLst>
            <a:softEdge rad="368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images.squarespace-cdn.com/content/v1/5ab82be7af2096e5fa016e90/1534624194980-WB9D7H6CQKDR1WVVC5A4/image-asset.jpeg">
            <a:extLst>
              <a:ext uri="{FF2B5EF4-FFF2-40B4-BE49-F238E27FC236}">
                <a16:creationId xmlns:a16="http://schemas.microsoft.com/office/drawing/2014/main" id="{B0595AC6-0906-456F-BE27-CD41692A8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114231"/>
            <a:ext cx="2634250" cy="1647023"/>
          </a:xfrm>
          <a:prstGeom prst="rect">
            <a:avLst/>
          </a:prstGeom>
          <a:noFill/>
          <a:effectLst>
            <a:softEdge rad="431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content-4.foto.my.mail.ru/community/my_music/_groupsphoto/h-1843.jpg">
            <a:extLst>
              <a:ext uri="{FF2B5EF4-FFF2-40B4-BE49-F238E27FC236}">
                <a16:creationId xmlns:a16="http://schemas.microsoft.com/office/drawing/2014/main" id="{F8B5A7FE-42A0-4E87-8618-76CE39F7F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26925"/>
            <a:ext cx="2945860" cy="181463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https://stihi.ru/pics/2018/11/13/9831.jpg">
            <a:extLst>
              <a:ext uri="{FF2B5EF4-FFF2-40B4-BE49-F238E27FC236}">
                <a16:creationId xmlns:a16="http://schemas.microsoft.com/office/drawing/2014/main" id="{B582D2C4-0F90-4840-BB31-CBC97CB9C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716" y="4459936"/>
            <a:ext cx="3577492" cy="2375018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s://i.pinimg.com/originals/63/f1/bb/63f1bb56e6024ec3002ca14519d8d864.jpg">
            <a:extLst>
              <a:ext uri="{FF2B5EF4-FFF2-40B4-BE49-F238E27FC236}">
                <a16:creationId xmlns:a16="http://schemas.microsoft.com/office/drawing/2014/main" id="{BCB41E40-ED4C-4EA2-B7FB-58584BFA7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3180">
            <a:off x="6496464" y="4573065"/>
            <a:ext cx="2402757" cy="19740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09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F62440-74DB-4012-A3E3-378A2E7B9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48" y="-18173"/>
            <a:ext cx="9144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9C09D8-0CCC-43CA-B14F-D8845A20E2EA}"/>
              </a:ext>
            </a:extLst>
          </p:cNvPr>
          <p:cNvSpPr/>
          <p:nvPr/>
        </p:nvSpPr>
        <p:spPr>
          <a:xfrm>
            <a:off x="179512" y="116632"/>
            <a:ext cx="525658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Century Schoolbook" panose="02040604050505020304" pitchFamily="18" charset="0"/>
              </a:rPr>
              <a:t>Любой из жанров выражает состояние сопереживающей ей души. Не только имена выдающихся композиторов, таких как Бах, Бетховен или Рахманинов, останутся в истории, – люди всегда с благодарностью будут вспоминать Владимира Высоцкого, Луи Армстронга, а возможно, в консерваториях 21-го века наравне с Пьяццолой и Шнитке будет изучаться «Богемская рапсодия» и другие произведения Фредди Меркури, творения «Пинк Флойд» и АББА.</a:t>
            </a:r>
          </a:p>
        </p:txBody>
      </p:sp>
      <p:pic>
        <p:nvPicPr>
          <p:cNvPr id="12290" name="Picture 2" descr="https://footwearnews.com/wp-content/uploads/2018/10/freddie-mercury-8.jpg">
            <a:extLst>
              <a:ext uri="{FF2B5EF4-FFF2-40B4-BE49-F238E27FC236}">
                <a16:creationId xmlns:a16="http://schemas.microsoft.com/office/drawing/2014/main" id="{36CA6A86-F782-4779-9A45-1AF9E59F0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29" y="4996010"/>
            <a:ext cx="2808312" cy="1800200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autogear.ru/misc/i/gallery/92300/2862780.jpg">
            <a:extLst>
              <a:ext uri="{FF2B5EF4-FFF2-40B4-BE49-F238E27FC236}">
                <a16:creationId xmlns:a16="http://schemas.microsoft.com/office/drawing/2014/main" id="{CFDC99B9-F9CD-4C04-9702-D8373D237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498">
            <a:off x="6305202" y="3270805"/>
            <a:ext cx="2505767" cy="170331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zensovet.ru/wp-content/uploads/2022/01/e67de0ba8c32a14bc97a1b10975c5025.jpg">
            <a:extLst>
              <a:ext uri="{FF2B5EF4-FFF2-40B4-BE49-F238E27FC236}">
                <a16:creationId xmlns:a16="http://schemas.microsoft.com/office/drawing/2014/main" id="{3AA16B6E-5DC4-430F-AEBE-F49071D0B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19" y="4729746"/>
            <a:ext cx="2272231" cy="2047260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wpsovet.ru/wp-content/uploads/e/0/6/e060b726f9360b545d42a4e998717316.jpeg">
            <a:extLst>
              <a:ext uri="{FF2B5EF4-FFF2-40B4-BE49-F238E27FC236}">
                <a16:creationId xmlns:a16="http://schemas.microsoft.com/office/drawing/2014/main" id="{0E2FAE30-48ED-4DEF-9DB2-8607A4730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4718">
            <a:off x="1179595" y="4571956"/>
            <a:ext cx="1841339" cy="218133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mtdata.ru/u1/photoD3AE/20237876325-0/original.jpg">
            <a:extLst>
              <a:ext uri="{FF2B5EF4-FFF2-40B4-BE49-F238E27FC236}">
                <a16:creationId xmlns:a16="http://schemas.microsoft.com/office/drawing/2014/main" id="{50C9F0F0-CCE9-40ED-A0B8-BD180BB84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940" y="163560"/>
            <a:ext cx="2681158" cy="16812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s://where.ru/upload/resize_cache/sprint.editor/524/1024_768_1/52450ffb966cd16e6bcb12a239a54a8e.jpg">
            <a:extLst>
              <a:ext uri="{FF2B5EF4-FFF2-40B4-BE49-F238E27FC236}">
                <a16:creationId xmlns:a16="http://schemas.microsoft.com/office/drawing/2014/main" id="{2387D3BE-5443-47E9-816F-91203D464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50" y="1720371"/>
            <a:ext cx="2016185" cy="1917088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6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F672EF-5661-452D-89BD-0D9C0D4A1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696"/>
            <a:ext cx="9144000" cy="695739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6C27F6-FBF1-4017-B3FC-058356193924}"/>
              </a:ext>
            </a:extLst>
          </p:cNvPr>
          <p:cNvSpPr/>
          <p:nvPr/>
        </p:nvSpPr>
        <p:spPr>
          <a:xfrm>
            <a:off x="0" y="-49695"/>
            <a:ext cx="8820472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   Начало третьего тысячелетия показывает, что музыка не утрачивает своего значения, а напротив – потребность в ней увеличивается. Всё меняется, меняется очень быстро – средства записи и воспроизведения музыки делают её всё более доступной, новые возможности мультимедиа позволяют слушать и смотреть выступления музыкантов на всё более совершенных средствах представления информации.</a:t>
            </a: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r>
              <a:rPr lang="ru-RU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Средства коммуникации позволяют общаться музыкантам на огромных расстояниях. Проявляются глобальные географические тенденции – вслед за экономическим благополучием мощные центры музыкальной культуры возникают в Юго-Восточной Азии. Одновременно с этим старая Европа сохраняет образовательный и исполнительский капитал, являющийся своеобразным эталоном.</a:t>
            </a:r>
            <a:endParaRPr lang="ru-RU" b="1" i="1" dirty="0">
              <a:solidFill>
                <a:srgbClr val="000000"/>
              </a:solidFill>
              <a:effectLst/>
              <a:latin typeface="Century Schoolbook" panose="02040604050505020304" pitchFamily="18" charset="0"/>
            </a:endParaRPr>
          </a:p>
        </p:txBody>
      </p:sp>
      <p:pic>
        <p:nvPicPr>
          <p:cNvPr id="13314" name="Picture 2" descr="https://i.pinimg.com/originals/32/21/71/3221711f23a885890088210022f30067.jpg">
            <a:extLst>
              <a:ext uri="{FF2B5EF4-FFF2-40B4-BE49-F238E27FC236}">
                <a16:creationId xmlns:a16="http://schemas.microsoft.com/office/drawing/2014/main" id="{0822C98A-E3EC-48C1-97DF-7B462E41B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2204864"/>
            <a:ext cx="4970842" cy="2808312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2EF278-82C3-43A3-AFBD-973EDC6FE1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2461481"/>
            <a:ext cx="3204863" cy="2532105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1125461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3944F8-5BF9-499C-A685-07785F839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7866" cy="6858000"/>
          </a:xfrm>
          <a:prstGeom prst="rect">
            <a:avLst/>
          </a:prstGeom>
        </p:spPr>
      </p:pic>
      <p:pic>
        <p:nvPicPr>
          <p:cNvPr id="3074" name="Picture 2" descr="https://proprikol.ru/wp-content/uploads/2021/05/kartinki-tanczuyushhih-lyudej-41.jpg">
            <a:extLst>
              <a:ext uri="{FF2B5EF4-FFF2-40B4-BE49-F238E27FC236}">
                <a16:creationId xmlns:a16="http://schemas.microsoft.com/office/drawing/2014/main" id="{AF837D1A-78AB-4B61-9472-F2208160E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340" y="3364393"/>
            <a:ext cx="3342531" cy="222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0760AA-4ABA-418B-B8AF-F413E6DD46DB}"/>
              </a:ext>
            </a:extLst>
          </p:cNvPr>
          <p:cNvSpPr/>
          <p:nvPr/>
        </p:nvSpPr>
        <p:spPr>
          <a:xfrm>
            <a:off x="0" y="2831364"/>
            <a:ext cx="523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6727E6-BD2C-4484-A864-8DC501D9BD1C}"/>
              </a:ext>
            </a:extLst>
          </p:cNvPr>
          <p:cNvSpPr/>
          <p:nvPr/>
        </p:nvSpPr>
        <p:spPr>
          <a:xfrm>
            <a:off x="395536" y="116632"/>
            <a:ext cx="866236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1 октября </a:t>
            </a:r>
            <a:r>
              <a:rPr lang="ru-RU" sz="2300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отмечается </a:t>
            </a:r>
            <a:r>
              <a:rPr lang="ru-RU" sz="23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Международный день музыки. </a:t>
            </a:r>
          </a:p>
          <a:p>
            <a:r>
              <a:rPr lang="ru-RU" sz="2300" i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 panose="02040604050505020304" pitchFamily="18" charset="0"/>
              </a:rPr>
              <a:t>        </a:t>
            </a:r>
            <a:r>
              <a:rPr lang="ru-RU" sz="23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 panose="02040604050505020304" pitchFamily="18" charset="0"/>
              </a:rPr>
              <a:t>Праздник учредили по инициативе Международного музыкального совета при ЮНЕСКО в 1973 году на 15-й Генеральной ассамблее IMC в Лозанне.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EAAD9CE-A31A-4D05-9FDE-6972ADE01982}"/>
              </a:ext>
            </a:extLst>
          </p:cNvPr>
          <p:cNvSpPr/>
          <p:nvPr/>
        </p:nvSpPr>
        <p:spPr>
          <a:xfrm>
            <a:off x="0" y="1844824"/>
            <a:ext cx="9144000" cy="4666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25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       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        </a:t>
            </a:r>
            <a:r>
              <a:rPr lang="ru-RU" sz="20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*</a:t>
            </a:r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Праздник отмечают более чем в ста странах мира. 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       Например, в Германии ко Дню музыки приурочен крупнейший в  мире фестиваль готической музыки и искусства Wave-Gotik-Treffen.                                                                         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</a:t>
            </a:r>
            <a:r>
              <a:rPr lang="ru-RU" sz="20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*</a:t>
            </a:r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В Нидерландах праздник также                                                                             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 отмечают фестивалем рок-музыки                                                                                                  «</a:t>
            </a:r>
            <a:r>
              <a:rPr lang="ru-RU" sz="2000" b="1" i="1" dirty="0" err="1">
                <a:solidFill>
                  <a:srgbClr val="000000"/>
                </a:solidFill>
                <a:latin typeface="Century Schoolbook" panose="02040604050505020304" pitchFamily="18" charset="0"/>
              </a:rPr>
              <a:t>Пинк</a:t>
            </a:r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-поп».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* </a:t>
            </a:r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В Португалии в День музыки                                                                                                                                                                  </a:t>
            </a:r>
          </a:p>
          <a:p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традиционно проходит большая                                                                                                                      «Ночь фаду». </a:t>
            </a:r>
          </a:p>
          <a:p>
            <a:r>
              <a:rPr lang="ru-RU" sz="2000" b="1" i="1" dirty="0">
                <a:solidFill>
                  <a:srgbClr val="C00000"/>
                </a:solidFill>
                <a:latin typeface="Century Schoolbook" panose="02040604050505020304" pitchFamily="18" charset="0"/>
              </a:rPr>
              <a:t>* </a:t>
            </a:r>
            <a:r>
              <a:rPr lang="ru-RU" sz="20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Во Франции же праздник отмечают                                                                                                              не 1 октября, а 21 июня.                                                                                                                             В нем принимают участие как знаменитые, так и молодые музыканты.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116252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73B331-5B47-49C2-9539-5BACC96CF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4B27037-C73E-41AC-981D-5E48A464EB13}"/>
              </a:ext>
            </a:extLst>
          </p:cNvPr>
          <p:cNvSpPr/>
          <p:nvPr/>
        </p:nvSpPr>
        <p:spPr>
          <a:xfrm>
            <a:off x="1" y="0"/>
            <a:ext cx="9048998" cy="6178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  </a:t>
            </a:r>
            <a:r>
              <a:rPr lang="ru-RU" sz="2800" b="1" i="1" dirty="0">
                <a:solidFill>
                  <a:srgbClr val="000000"/>
                </a:solidFill>
              </a:rPr>
              <a:t>В России Международный день музыки начали отмечать с 1996 года, когда исполнилось 90 лет со дня рождения знаменитого советского композитора </a:t>
            </a:r>
          </a:p>
          <a:p>
            <a:r>
              <a:rPr lang="ru-RU" sz="2800" b="1" i="1" dirty="0">
                <a:solidFill>
                  <a:srgbClr val="000000"/>
                </a:solidFill>
              </a:rPr>
              <a:t> Дмитрия Шостаковича.</a:t>
            </a:r>
          </a:p>
          <a:p>
            <a:r>
              <a:rPr lang="ru-RU" sz="1350" dirty="0">
                <a:solidFill>
                  <a:srgbClr val="000000"/>
                </a:solidFill>
                <a:latin typeface="-apple-system"/>
              </a:rPr>
              <a:t>   </a:t>
            </a:r>
          </a:p>
          <a:p>
            <a:r>
              <a:rPr lang="ru-RU" sz="1350" dirty="0">
                <a:solidFill>
                  <a:srgbClr val="000000"/>
                </a:solidFill>
                <a:latin typeface="-apple-system"/>
              </a:rPr>
              <a:t>           </a:t>
            </a:r>
            <a:r>
              <a:rPr lang="ru-RU" sz="22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В 1973 году он обратился к     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200" b="1" i="1" dirty="0">
                <a:solidFill>
                  <a:srgbClr val="000000"/>
                </a:solidFill>
                <a:latin typeface="Century Schoolbook" panose="02040604050505020304" pitchFamily="18" charset="0"/>
              </a:rPr>
              <a:t>Организации Объединенных Наций                                                                        с открытым письмом, в котором                                                                                                                                                                                         просил учредить праздник музыки                                                                                                                                               и тем самым признать ее роль                                                                        в деле  сплочения народов и обмена                                                                                          культурным опытом. Таким образом Шостакович стал одним из инициаторов учреждения Дня музыки.</a:t>
            </a:r>
          </a:p>
          <a:p>
            <a:r>
              <a:rPr lang="ru-RU" sz="2200" b="1" i="1" dirty="0">
                <a:latin typeface="Century Schoolbook" panose="02040604050505020304" pitchFamily="18" charset="0"/>
              </a:rPr>
              <a:t>      Композитор получил мировую известность в 20 лет, когда его Первая симфония прозвучала в концертных залах СССР, Европы и США. </a:t>
            </a:r>
          </a:p>
        </p:txBody>
      </p:sp>
      <p:pic>
        <p:nvPicPr>
          <p:cNvPr id="4100" name="Picture 4" descr="https://n1s2.hsmedia.ru/53/c0/30/53c0307dceb6c53294aeb454d7b2fc9a/1000x600_21_d2d33bc50eff203fe703e2872c75ba03@1024x614_0xac120003_20880727581632505707.jpeg">
            <a:extLst>
              <a:ext uri="{FF2B5EF4-FFF2-40B4-BE49-F238E27FC236}">
                <a16:creationId xmlns:a16="http://schemas.microsoft.com/office/drawing/2014/main" id="{8D8BD7B5-04C2-4D21-9A97-0127D4D20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3425109" cy="238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684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01867F-105C-4B8A-90DC-B3F02F4D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4091" y="188640"/>
            <a:ext cx="858638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cs typeface="Times New Roman" pitchFamily="18" charset="0"/>
              </a:rPr>
              <a:t>	</a:t>
            </a:r>
            <a:r>
              <a:rPr lang="ru-RU" sz="2300" b="1" i="1" dirty="0">
                <a:cs typeface="Times New Roman" pitchFamily="18" charset="0"/>
              </a:rPr>
              <a:t>Праздник отмечается ежегодно во всем мире большими концертными программами, с участием лучших артистов и художественных коллективов. В этот день звучат сочинения, вошедшие в сокровищницу мировой культуры. Также проходят творческие встречи с композиторами, исполнителями, музыковедами, организуются тематические выставки и акции просветительского характера, что способствует цели распространения музыки как искусства в самых разных сообществах.</a:t>
            </a:r>
          </a:p>
        </p:txBody>
      </p:sp>
      <p:pic>
        <p:nvPicPr>
          <p:cNvPr id="2051" name="Picture 3" descr="C:\Users\ПК-3\Documents\герб крыма\1dbadd13-9b8e-463d-8aaa-c5519751090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149081"/>
            <a:ext cx="858638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231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441</TotalTime>
  <Words>1203</Words>
  <Application>Microsoft Office PowerPoint</Application>
  <PresentationFormat>Экран (4:3)</PresentationFormat>
  <Paragraphs>57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-apple-system</vt:lpstr>
      <vt:lpstr>Arial</vt:lpstr>
      <vt:lpstr>Bookman Old Style</vt:lpstr>
      <vt:lpstr>Calibri</vt:lpstr>
      <vt:lpstr>Century Schoolbook</vt:lpstr>
      <vt:lpstr>Symbol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музыки</dc:title>
  <dc:creator>mmarino-mmarino</dc:creator>
  <cp:keywords>музыка нас связала</cp:keywords>
  <cp:lastModifiedBy>User</cp:lastModifiedBy>
  <cp:revision>41</cp:revision>
  <dcterms:created xsi:type="dcterms:W3CDTF">2020-09-28T06:31:09Z</dcterms:created>
  <dcterms:modified xsi:type="dcterms:W3CDTF">2023-01-31T18:01:04Z</dcterms:modified>
</cp:coreProperties>
</file>