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20"/>
  </p:notesMasterIdLst>
  <p:sldIdLst>
    <p:sldId id="271" r:id="rId2"/>
    <p:sldId id="258" r:id="rId3"/>
    <p:sldId id="272" r:id="rId4"/>
    <p:sldId id="260" r:id="rId5"/>
    <p:sldId id="277" r:id="rId6"/>
    <p:sldId id="295" r:id="rId7"/>
    <p:sldId id="296" r:id="rId8"/>
    <p:sldId id="261" r:id="rId9"/>
    <p:sldId id="262" r:id="rId10"/>
    <p:sldId id="278" r:id="rId11"/>
    <p:sldId id="263" r:id="rId12"/>
    <p:sldId id="289" r:id="rId13"/>
    <p:sldId id="264" r:id="rId14"/>
    <p:sldId id="294" r:id="rId15"/>
    <p:sldId id="270" r:id="rId16"/>
    <p:sldId id="273" r:id="rId17"/>
    <p:sldId id="274" r:id="rId18"/>
    <p:sldId id="26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7C8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48" autoAdjust="0"/>
    <p:restoredTop sz="94411" autoAdjust="0"/>
  </p:normalViewPr>
  <p:slideViewPr>
    <p:cSldViewPr>
      <p:cViewPr>
        <p:scale>
          <a:sx n="68" d="100"/>
          <a:sy n="68" d="100"/>
        </p:scale>
        <p:origin x="-135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781529-7EAA-43E6-9935-D534C4C5DAE1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4656D2E-FEE5-494C-8943-A60EEA363243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baseline="0" dirty="0" smtClean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Драка</a:t>
          </a:r>
          <a:endParaRPr lang="ru-RU" b="1" dirty="0">
            <a:solidFill>
              <a:schemeClr val="accent1">
                <a:lumMod val="60000"/>
                <a:lumOff val="4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4889B1E-9334-4371-9B2F-C5002A1BF1A0}" type="parTrans" cxnId="{98874B40-A8DF-4E47-A03C-70610460232D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1C8DBE-39C8-4FDB-AA65-8477F49E49E0}" type="sibTrans" cxnId="{98874B40-A8DF-4E47-A03C-70610460232D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CC9948B-7C94-4B76-91BE-F4A2F3D9DB82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baseline="0" dirty="0" smtClean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Дуэль</a:t>
          </a:r>
          <a:endParaRPr lang="ru-RU" b="1" dirty="0">
            <a:solidFill>
              <a:schemeClr val="accent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DD2A30-B582-4694-B8A2-7FDD1799A6E6}" type="parTrans" cxnId="{CACCE546-74D6-4DBB-858D-9D61C74F1AB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516B5E6-2C16-44E6-8EF0-D07815103448}" type="sibTrans" cxnId="{CACCE546-74D6-4DBB-858D-9D61C74F1AB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A2882D-9A86-4DC9-BFBD-E41067998D69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baseline="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Ссора</a:t>
          </a:r>
          <a:endParaRPr lang="ru-RU" b="1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6457A5D-CF24-4D7B-9580-162F0BDC5B05}" type="parTrans" cxnId="{39243B07-6AA6-42EE-B790-F7CF3CF0064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6C1E3E-70AE-4C9C-9F89-C26A6D46782A}" type="sibTrans" cxnId="{39243B07-6AA6-42EE-B790-F7CF3CF0064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BBA4E38-CA3A-4CFD-9F94-827CCE4D1000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baseline="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Диспут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D7ABEB7-9D47-42F2-9DDB-27C192A7EE16}" type="parTrans" cxnId="{6C462B31-EB6C-4529-A4AF-534945987A8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58440B-B17A-460D-AC5B-C93A233390C7}" type="sibTrans" cxnId="{6C462B31-EB6C-4529-A4AF-534945987A8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6705B0-1A77-4B74-854A-D1D554A7EA41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baseline="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Война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8B8A75-B629-4829-ADC5-0D3768C46033}" type="parTrans" cxnId="{D193079D-54CA-48F3-B35E-E82482EC5A8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F359073-D1DB-4933-A0E7-61FA19004043}" type="sibTrans" cxnId="{D193079D-54CA-48F3-B35E-E82482EC5A8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10FE73-6318-4820-88E2-7FF066B89251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baseline="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Конфликт</a:t>
          </a:r>
          <a:endParaRPr lang="ru-RU" b="1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0003DE-4F76-405E-AFA0-5A577C02D1C7}" type="parTrans" cxnId="{7846A9A2-F8D1-432F-A44E-3A87F29E7469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600FEE2-EC84-48E9-BB15-838E4F32807B}" type="sibTrans" cxnId="{7846A9A2-F8D1-432F-A44E-3A87F29E7469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E22F20-EAF7-420D-BA66-E4BA4C2B7B35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baseline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Битва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439EE78-1912-4D76-B7B3-70E6C99B8F2F}" type="parTrans" cxnId="{1DDA98E4-BC28-4A50-AADE-863FA295B241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9247635-203A-4EF9-A128-006833C199B7}" type="sibTrans" cxnId="{1DDA98E4-BC28-4A50-AADE-863FA295B241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910118-9ADA-4682-AB9A-DA22DAE69BAF}">
      <dgm:prSet/>
      <dgm:spPr/>
      <dgm:t>
        <a:bodyPr/>
        <a:lstStyle/>
        <a:p>
          <a:pPr rtl="0"/>
          <a:endParaRPr lang="ru-RU" b="1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0778D8-24C0-4E2A-996A-13BF4F775C94}" type="parTrans" cxnId="{D933FF6B-25AB-4FC3-BD26-2CC022704D97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01C16C-DAC1-490E-BCE8-84366A820000}" type="sibTrans" cxnId="{D933FF6B-25AB-4FC3-BD26-2CC022704D97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E397816-BB30-4BFE-9810-9B191AB52282}" type="pres">
      <dgm:prSet presAssocID="{A4781529-7EAA-43E6-9935-D534C4C5DAE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D84F23-8EE8-4E9C-B00B-DB4E635EF6FE}" type="pres">
      <dgm:prSet presAssocID="{F4656D2E-FEE5-494C-8943-A60EEA363243}" presName="circ1" presStyleLbl="vennNode1" presStyleIdx="0" presStyleCnt="7"/>
      <dgm:spPr/>
    </dgm:pt>
    <dgm:pt modelId="{93885137-ED23-4787-88F6-2A60F3CC0E5B}" type="pres">
      <dgm:prSet presAssocID="{F4656D2E-FEE5-494C-8943-A60EEA36324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6C06C8-1BD2-4E0E-A3AB-337742EA7DF3}" type="pres">
      <dgm:prSet presAssocID="{4CC9948B-7C94-4B76-91BE-F4A2F3D9DB82}" presName="circ2" presStyleLbl="vennNode1" presStyleIdx="1" presStyleCnt="7"/>
      <dgm:spPr/>
    </dgm:pt>
    <dgm:pt modelId="{AF9D65FB-89FD-4B0E-A014-2F345FEAFD57}" type="pres">
      <dgm:prSet presAssocID="{4CC9948B-7C94-4B76-91BE-F4A2F3D9DB8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1F8BE6-54FA-4E1E-9B27-E9FC63B512A1}" type="pres">
      <dgm:prSet presAssocID="{EDA2882D-9A86-4DC9-BFBD-E41067998D69}" presName="circ3" presStyleLbl="vennNode1" presStyleIdx="2" presStyleCnt="7"/>
      <dgm:spPr/>
    </dgm:pt>
    <dgm:pt modelId="{14B54044-1B60-48DD-A1E6-95A58149CBF0}" type="pres">
      <dgm:prSet presAssocID="{EDA2882D-9A86-4DC9-BFBD-E41067998D6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72CAD0-6EA7-42BF-AC96-F6D60FDDC052}" type="pres">
      <dgm:prSet presAssocID="{BBBA4E38-CA3A-4CFD-9F94-827CCE4D1000}" presName="circ4" presStyleLbl="vennNode1" presStyleIdx="3" presStyleCnt="7"/>
      <dgm:spPr/>
    </dgm:pt>
    <dgm:pt modelId="{C7584747-7E44-443E-AEAF-6726B5357E6C}" type="pres">
      <dgm:prSet presAssocID="{BBBA4E38-CA3A-4CFD-9F94-827CCE4D100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238B19-1D30-47E2-A81A-A9584165D61D}" type="pres">
      <dgm:prSet presAssocID="{506705B0-1A77-4B74-854A-D1D554A7EA41}" presName="circ5" presStyleLbl="vennNode1" presStyleIdx="4" presStyleCnt="7"/>
      <dgm:spPr/>
    </dgm:pt>
    <dgm:pt modelId="{B045D91D-7C7A-47DD-8E43-8A185E05415D}" type="pres">
      <dgm:prSet presAssocID="{506705B0-1A77-4B74-854A-D1D554A7EA41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F00C89-44D1-4819-B598-908654A330BC}" type="pres">
      <dgm:prSet presAssocID="{3610FE73-6318-4820-88E2-7FF066B89251}" presName="circ6" presStyleLbl="vennNode1" presStyleIdx="5" presStyleCnt="7"/>
      <dgm:spPr/>
    </dgm:pt>
    <dgm:pt modelId="{FE1759C0-651C-4FBB-93A1-08F18ACCACCF}" type="pres">
      <dgm:prSet presAssocID="{3610FE73-6318-4820-88E2-7FF066B89251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EC7102-7FBE-4CAA-8CA0-B7A8EEC5146A}" type="pres">
      <dgm:prSet presAssocID="{21E22F20-EAF7-420D-BA66-E4BA4C2B7B35}" presName="circ7" presStyleLbl="vennNode1" presStyleIdx="6" presStyleCnt="7"/>
      <dgm:spPr/>
    </dgm:pt>
    <dgm:pt modelId="{CC53CB79-EEFF-4EA4-878B-F2E1FD1131FE}" type="pres">
      <dgm:prSet presAssocID="{21E22F20-EAF7-420D-BA66-E4BA4C2B7B35}" presName="circ7Tx" presStyleLbl="revTx" presStyleIdx="0" presStyleCnt="0" custLinFactNeighborX="10114" custLinFactNeighborY="-78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5FE9E8-B4FC-4117-8A92-D8D4DC7B6978}" type="presOf" srcId="{4CC9948B-7C94-4B76-91BE-F4A2F3D9DB82}" destId="{AF9D65FB-89FD-4B0E-A014-2F345FEAFD57}" srcOrd="0" destOrd="0" presId="urn:microsoft.com/office/officeart/2005/8/layout/venn1"/>
    <dgm:cxn modelId="{D933FF6B-25AB-4FC3-BD26-2CC022704D97}" srcId="{A4781529-7EAA-43E6-9935-D534C4C5DAE1}" destId="{73910118-9ADA-4682-AB9A-DA22DAE69BAF}" srcOrd="7" destOrd="0" parTransId="{700778D8-24C0-4E2A-996A-13BF4F775C94}" sibTransId="{AD01C16C-DAC1-490E-BCE8-84366A820000}"/>
    <dgm:cxn modelId="{7846A9A2-F8D1-432F-A44E-3A87F29E7469}" srcId="{A4781529-7EAA-43E6-9935-D534C4C5DAE1}" destId="{3610FE73-6318-4820-88E2-7FF066B89251}" srcOrd="5" destOrd="0" parTransId="{3F0003DE-4F76-405E-AFA0-5A577C02D1C7}" sibTransId="{5600FEE2-EC84-48E9-BB15-838E4F32807B}"/>
    <dgm:cxn modelId="{D193079D-54CA-48F3-B35E-E82482EC5A85}" srcId="{A4781529-7EAA-43E6-9935-D534C4C5DAE1}" destId="{506705B0-1A77-4B74-854A-D1D554A7EA41}" srcOrd="4" destOrd="0" parTransId="{A68B8A75-B629-4829-ADC5-0D3768C46033}" sibTransId="{7F359073-D1DB-4933-A0E7-61FA19004043}"/>
    <dgm:cxn modelId="{9AC31B7C-C6E6-4D04-9E5E-DDB1AC441A25}" type="presOf" srcId="{A4781529-7EAA-43E6-9935-D534C4C5DAE1}" destId="{AE397816-BB30-4BFE-9810-9B191AB52282}" srcOrd="0" destOrd="0" presId="urn:microsoft.com/office/officeart/2005/8/layout/venn1"/>
    <dgm:cxn modelId="{1DDA98E4-BC28-4A50-AADE-863FA295B241}" srcId="{A4781529-7EAA-43E6-9935-D534C4C5DAE1}" destId="{21E22F20-EAF7-420D-BA66-E4BA4C2B7B35}" srcOrd="6" destOrd="0" parTransId="{9439EE78-1912-4D76-B7B3-70E6C99B8F2F}" sibTransId="{29247635-203A-4EF9-A128-006833C199B7}"/>
    <dgm:cxn modelId="{7A3E1F6D-56CF-42BB-A2E7-310765C65ACD}" type="presOf" srcId="{EDA2882D-9A86-4DC9-BFBD-E41067998D69}" destId="{14B54044-1B60-48DD-A1E6-95A58149CBF0}" srcOrd="0" destOrd="0" presId="urn:microsoft.com/office/officeart/2005/8/layout/venn1"/>
    <dgm:cxn modelId="{39243B07-6AA6-42EE-B790-F7CF3CF00643}" srcId="{A4781529-7EAA-43E6-9935-D534C4C5DAE1}" destId="{EDA2882D-9A86-4DC9-BFBD-E41067998D69}" srcOrd="2" destOrd="0" parTransId="{C6457A5D-CF24-4D7B-9580-162F0BDC5B05}" sibTransId="{736C1E3E-70AE-4C9C-9F89-C26A6D46782A}"/>
    <dgm:cxn modelId="{85272D69-2455-44C4-8D67-0F4EA7606142}" type="presOf" srcId="{506705B0-1A77-4B74-854A-D1D554A7EA41}" destId="{B045D91D-7C7A-47DD-8E43-8A185E05415D}" srcOrd="0" destOrd="0" presId="urn:microsoft.com/office/officeart/2005/8/layout/venn1"/>
    <dgm:cxn modelId="{79CC8500-C688-4657-B380-4B349F7E1630}" type="presOf" srcId="{BBBA4E38-CA3A-4CFD-9F94-827CCE4D1000}" destId="{C7584747-7E44-443E-AEAF-6726B5357E6C}" srcOrd="0" destOrd="0" presId="urn:microsoft.com/office/officeart/2005/8/layout/venn1"/>
    <dgm:cxn modelId="{98874B40-A8DF-4E47-A03C-70610460232D}" srcId="{A4781529-7EAA-43E6-9935-D534C4C5DAE1}" destId="{F4656D2E-FEE5-494C-8943-A60EEA363243}" srcOrd="0" destOrd="0" parTransId="{94889B1E-9334-4371-9B2F-C5002A1BF1A0}" sibTransId="{8A1C8DBE-39C8-4FDB-AA65-8477F49E49E0}"/>
    <dgm:cxn modelId="{CACCE546-74D6-4DBB-858D-9D61C74F1AB5}" srcId="{A4781529-7EAA-43E6-9935-D534C4C5DAE1}" destId="{4CC9948B-7C94-4B76-91BE-F4A2F3D9DB82}" srcOrd="1" destOrd="0" parTransId="{01DD2A30-B582-4694-B8A2-7FDD1799A6E6}" sibTransId="{9516B5E6-2C16-44E6-8EF0-D07815103448}"/>
    <dgm:cxn modelId="{B20100C1-D66A-4A8C-A917-DF4BC30CE2A7}" type="presOf" srcId="{3610FE73-6318-4820-88E2-7FF066B89251}" destId="{FE1759C0-651C-4FBB-93A1-08F18ACCACCF}" srcOrd="0" destOrd="0" presId="urn:microsoft.com/office/officeart/2005/8/layout/venn1"/>
    <dgm:cxn modelId="{D0BF2D6D-158C-492A-AFA2-E32FCCEFF905}" type="presOf" srcId="{F4656D2E-FEE5-494C-8943-A60EEA363243}" destId="{93885137-ED23-4787-88F6-2A60F3CC0E5B}" srcOrd="0" destOrd="0" presId="urn:microsoft.com/office/officeart/2005/8/layout/venn1"/>
    <dgm:cxn modelId="{6C462B31-EB6C-4529-A4AF-534945987A85}" srcId="{A4781529-7EAA-43E6-9935-D534C4C5DAE1}" destId="{BBBA4E38-CA3A-4CFD-9F94-827CCE4D1000}" srcOrd="3" destOrd="0" parTransId="{5D7ABEB7-9D47-42F2-9DDB-27C192A7EE16}" sibTransId="{A258440B-B17A-460D-AC5B-C93A233390C7}"/>
    <dgm:cxn modelId="{0D3A172E-05BA-4228-A50B-D9B35F64B0D8}" type="presOf" srcId="{21E22F20-EAF7-420D-BA66-E4BA4C2B7B35}" destId="{CC53CB79-EEFF-4EA4-878B-F2E1FD1131FE}" srcOrd="0" destOrd="0" presId="urn:microsoft.com/office/officeart/2005/8/layout/venn1"/>
    <dgm:cxn modelId="{05A7A2E8-35E8-4AE8-964E-AEF2948BFE07}" type="presParOf" srcId="{AE397816-BB30-4BFE-9810-9B191AB52282}" destId="{66D84F23-8EE8-4E9C-B00B-DB4E635EF6FE}" srcOrd="0" destOrd="0" presId="urn:microsoft.com/office/officeart/2005/8/layout/venn1"/>
    <dgm:cxn modelId="{3FDA4782-2059-44D1-9F3B-DC984B06DBE7}" type="presParOf" srcId="{AE397816-BB30-4BFE-9810-9B191AB52282}" destId="{93885137-ED23-4787-88F6-2A60F3CC0E5B}" srcOrd="1" destOrd="0" presId="urn:microsoft.com/office/officeart/2005/8/layout/venn1"/>
    <dgm:cxn modelId="{A311E24E-07FF-4DC8-AF47-0533FD24A8B3}" type="presParOf" srcId="{AE397816-BB30-4BFE-9810-9B191AB52282}" destId="{1A6C06C8-1BD2-4E0E-A3AB-337742EA7DF3}" srcOrd="2" destOrd="0" presId="urn:microsoft.com/office/officeart/2005/8/layout/venn1"/>
    <dgm:cxn modelId="{CAF940AC-B620-499B-A673-FB5E2951CF86}" type="presParOf" srcId="{AE397816-BB30-4BFE-9810-9B191AB52282}" destId="{AF9D65FB-89FD-4B0E-A014-2F345FEAFD57}" srcOrd="3" destOrd="0" presId="urn:microsoft.com/office/officeart/2005/8/layout/venn1"/>
    <dgm:cxn modelId="{79753290-E850-4A9F-A451-20B7486D05B2}" type="presParOf" srcId="{AE397816-BB30-4BFE-9810-9B191AB52282}" destId="{031F8BE6-54FA-4E1E-9B27-E9FC63B512A1}" srcOrd="4" destOrd="0" presId="urn:microsoft.com/office/officeart/2005/8/layout/venn1"/>
    <dgm:cxn modelId="{D980D801-AEF0-473A-B874-55A89C0123E7}" type="presParOf" srcId="{AE397816-BB30-4BFE-9810-9B191AB52282}" destId="{14B54044-1B60-48DD-A1E6-95A58149CBF0}" srcOrd="5" destOrd="0" presId="urn:microsoft.com/office/officeart/2005/8/layout/venn1"/>
    <dgm:cxn modelId="{699C55E3-3D23-4697-9D87-08074B6F9ECE}" type="presParOf" srcId="{AE397816-BB30-4BFE-9810-9B191AB52282}" destId="{2972CAD0-6EA7-42BF-AC96-F6D60FDDC052}" srcOrd="6" destOrd="0" presId="urn:microsoft.com/office/officeart/2005/8/layout/venn1"/>
    <dgm:cxn modelId="{F59E1DBA-6A89-4FC1-995E-230845FC8E16}" type="presParOf" srcId="{AE397816-BB30-4BFE-9810-9B191AB52282}" destId="{C7584747-7E44-443E-AEAF-6726B5357E6C}" srcOrd="7" destOrd="0" presId="urn:microsoft.com/office/officeart/2005/8/layout/venn1"/>
    <dgm:cxn modelId="{BF8D1CDE-F1B1-47FD-824B-DB92B7C7C544}" type="presParOf" srcId="{AE397816-BB30-4BFE-9810-9B191AB52282}" destId="{DB238B19-1D30-47E2-A81A-A9584165D61D}" srcOrd="8" destOrd="0" presId="urn:microsoft.com/office/officeart/2005/8/layout/venn1"/>
    <dgm:cxn modelId="{5F921C04-96DA-449E-85AD-343F6FBB8F82}" type="presParOf" srcId="{AE397816-BB30-4BFE-9810-9B191AB52282}" destId="{B045D91D-7C7A-47DD-8E43-8A185E05415D}" srcOrd="9" destOrd="0" presId="urn:microsoft.com/office/officeart/2005/8/layout/venn1"/>
    <dgm:cxn modelId="{AEB1F53B-6EA0-4A43-A1C0-24FE251F34F8}" type="presParOf" srcId="{AE397816-BB30-4BFE-9810-9B191AB52282}" destId="{B3F00C89-44D1-4819-B598-908654A330BC}" srcOrd="10" destOrd="0" presId="urn:microsoft.com/office/officeart/2005/8/layout/venn1"/>
    <dgm:cxn modelId="{388EFCA8-EFD9-4444-8C0A-6C3F03A5DBD1}" type="presParOf" srcId="{AE397816-BB30-4BFE-9810-9B191AB52282}" destId="{FE1759C0-651C-4FBB-93A1-08F18ACCACCF}" srcOrd="11" destOrd="0" presId="urn:microsoft.com/office/officeart/2005/8/layout/venn1"/>
    <dgm:cxn modelId="{EEE75C4B-4DD7-4553-AC29-3318269C7961}" type="presParOf" srcId="{AE397816-BB30-4BFE-9810-9B191AB52282}" destId="{41EC7102-7FBE-4CAA-8CA0-B7A8EEC5146A}" srcOrd="12" destOrd="0" presId="urn:microsoft.com/office/officeart/2005/8/layout/venn1"/>
    <dgm:cxn modelId="{818F85AB-F0C5-4F8F-BCC0-686EDC41E033}" type="presParOf" srcId="{AE397816-BB30-4BFE-9810-9B191AB52282}" destId="{CC53CB79-EEFF-4EA4-878B-F2E1FD1131FE}" srcOrd="13" destOrd="0" presId="urn:microsoft.com/office/officeart/2005/8/layout/venn1"/>
  </dgm:cxnLst>
  <dgm:bg>
    <a:blipFill>
      <a:blip xmlns:r="http://schemas.openxmlformats.org/officeDocument/2006/relationships" r:embed="rId1"/>
      <a:tile tx="0" ty="0" sx="100000" sy="100000" flip="none" algn="tl"/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D84F23-8EE8-4E9C-B00B-DB4E635EF6FE}">
      <dsp:nvSpPr>
        <dsp:cNvPr id="0" name=""/>
        <dsp:cNvSpPr/>
      </dsp:nvSpPr>
      <dsp:spPr>
        <a:xfrm>
          <a:off x="3056224" y="1411659"/>
          <a:ext cx="1808431" cy="180865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93885137-ED23-4787-88F6-2A60F3CC0E5B}">
      <dsp:nvSpPr>
        <dsp:cNvPr id="0" name=""/>
        <dsp:cNvSpPr/>
      </dsp:nvSpPr>
      <dsp:spPr>
        <a:xfrm>
          <a:off x="2924359" y="0"/>
          <a:ext cx="2072161" cy="1108923"/>
        </a:xfrm>
        <a:prstGeom prst="rect">
          <a:avLst/>
        </a:prstGeom>
        <a:noFill/>
        <a:ln w="15875" cap="flat" cmpd="sng" algn="ctr">
          <a:noFill/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dirty="0" smtClean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Драка</a:t>
          </a:r>
          <a:endParaRPr lang="ru-RU" sz="3200" b="1" kern="1200" dirty="0">
            <a:solidFill>
              <a:schemeClr val="accent1">
                <a:lumMod val="60000"/>
                <a:lumOff val="4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24359" y="0"/>
        <a:ext cx="2072161" cy="1108923"/>
      </dsp:txXfrm>
    </dsp:sp>
    <dsp:sp modelId="{1A6C06C8-1BD2-4E0E-A3AB-337742EA7DF3}">
      <dsp:nvSpPr>
        <dsp:cNvPr id="0" name=""/>
        <dsp:cNvSpPr/>
      </dsp:nvSpPr>
      <dsp:spPr>
        <a:xfrm>
          <a:off x="3586697" y="1666711"/>
          <a:ext cx="1808431" cy="1808653"/>
        </a:xfrm>
        <a:prstGeom prst="ellipse">
          <a:avLst/>
        </a:prstGeom>
        <a:solidFill>
          <a:schemeClr val="accent5">
            <a:alpha val="50000"/>
            <a:hueOff val="-2038935"/>
            <a:satOff val="14013"/>
            <a:lumOff val="-1373"/>
            <a:alphaOff val="0"/>
          </a:schemeClr>
        </a:soli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AF9D65FB-89FD-4B0E-A014-2F345FEAFD57}">
      <dsp:nvSpPr>
        <dsp:cNvPr id="0" name=""/>
        <dsp:cNvSpPr/>
      </dsp:nvSpPr>
      <dsp:spPr>
        <a:xfrm>
          <a:off x="5618169" y="1053477"/>
          <a:ext cx="1959134" cy="1219815"/>
        </a:xfrm>
        <a:prstGeom prst="rect">
          <a:avLst/>
        </a:prstGeom>
        <a:noFill/>
        <a:ln w="15875" cap="flat" cmpd="sng" algn="ctr">
          <a:noFill/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dirty="0" smtClean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Дуэль</a:t>
          </a:r>
          <a:endParaRPr lang="ru-RU" sz="3200" b="1" kern="1200" dirty="0">
            <a:solidFill>
              <a:schemeClr val="accent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18169" y="1053477"/>
        <a:ext cx="1959134" cy="1219815"/>
      </dsp:txXfrm>
    </dsp:sp>
    <dsp:sp modelId="{031F8BE6-54FA-4E1E-9B27-E9FC63B512A1}">
      <dsp:nvSpPr>
        <dsp:cNvPr id="0" name=""/>
        <dsp:cNvSpPr/>
      </dsp:nvSpPr>
      <dsp:spPr>
        <a:xfrm>
          <a:off x="3717055" y="2240579"/>
          <a:ext cx="1808431" cy="1808653"/>
        </a:xfrm>
        <a:prstGeom prst="ellipse">
          <a:avLst/>
        </a:prstGeom>
        <a:solidFill>
          <a:schemeClr val="accent5">
            <a:alpha val="50000"/>
            <a:hueOff val="-4077871"/>
            <a:satOff val="28025"/>
            <a:lumOff val="-2745"/>
            <a:alphaOff val="0"/>
          </a:schemeClr>
        </a:soli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4B54044-1B60-48DD-A1E6-95A58149CBF0}">
      <dsp:nvSpPr>
        <dsp:cNvPr id="0" name=""/>
        <dsp:cNvSpPr/>
      </dsp:nvSpPr>
      <dsp:spPr>
        <a:xfrm>
          <a:off x="5806547" y="2605969"/>
          <a:ext cx="1921458" cy="1302984"/>
        </a:xfrm>
        <a:prstGeom prst="rect">
          <a:avLst/>
        </a:prstGeom>
        <a:noFill/>
        <a:ln w="15875" cap="flat" cmpd="sng" algn="ctr">
          <a:noFill/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Ссора</a:t>
          </a:r>
          <a:endParaRPr lang="ru-RU" sz="3200" b="1" kern="1200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806547" y="2605969"/>
        <a:ext cx="1921458" cy="1302984"/>
      </dsp:txXfrm>
    </dsp:sp>
    <dsp:sp modelId="{2972CAD0-6EA7-42BF-AC96-F6D60FDDC052}">
      <dsp:nvSpPr>
        <dsp:cNvPr id="0" name=""/>
        <dsp:cNvSpPr/>
      </dsp:nvSpPr>
      <dsp:spPr>
        <a:xfrm>
          <a:off x="3350094" y="2700782"/>
          <a:ext cx="1808431" cy="1808653"/>
        </a:xfrm>
        <a:prstGeom prst="ellipse">
          <a:avLst/>
        </a:prstGeom>
        <a:solidFill>
          <a:schemeClr val="accent5">
            <a:alpha val="50000"/>
            <a:hueOff val="-6116806"/>
            <a:satOff val="42038"/>
            <a:lumOff val="-4118"/>
            <a:alphaOff val="0"/>
          </a:schemeClr>
        </a:soli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7584747-7E44-443E-AEAF-6726B5357E6C}">
      <dsp:nvSpPr>
        <dsp:cNvPr id="0" name=""/>
        <dsp:cNvSpPr/>
      </dsp:nvSpPr>
      <dsp:spPr>
        <a:xfrm>
          <a:off x="4977682" y="4352523"/>
          <a:ext cx="2072161" cy="1192092"/>
        </a:xfrm>
        <a:prstGeom prst="rect">
          <a:avLst/>
        </a:prstGeom>
        <a:noFill/>
        <a:ln w="15875" cap="flat" cmpd="sng" algn="ctr">
          <a:noFill/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Диспут</a:t>
          </a:r>
          <a:endParaRPr lang="ru-RU" sz="32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977682" y="4352523"/>
        <a:ext cx="2072161" cy="1192092"/>
      </dsp:txXfrm>
    </dsp:sp>
    <dsp:sp modelId="{DB238B19-1D30-47E2-A81A-A9584165D61D}">
      <dsp:nvSpPr>
        <dsp:cNvPr id="0" name=""/>
        <dsp:cNvSpPr/>
      </dsp:nvSpPr>
      <dsp:spPr>
        <a:xfrm>
          <a:off x="2762353" y="2700782"/>
          <a:ext cx="1808431" cy="1808653"/>
        </a:xfrm>
        <a:prstGeom prst="ellipse">
          <a:avLst/>
        </a:prstGeom>
        <a:solidFill>
          <a:schemeClr val="accent5">
            <a:alpha val="50000"/>
            <a:hueOff val="-8155742"/>
            <a:satOff val="56051"/>
            <a:lumOff val="-5491"/>
            <a:alphaOff val="0"/>
          </a:schemeClr>
        </a:soli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B045D91D-7C7A-47DD-8E43-8A185E05415D}">
      <dsp:nvSpPr>
        <dsp:cNvPr id="0" name=""/>
        <dsp:cNvSpPr/>
      </dsp:nvSpPr>
      <dsp:spPr>
        <a:xfrm>
          <a:off x="871035" y="4352523"/>
          <a:ext cx="2072161" cy="1192092"/>
        </a:xfrm>
        <a:prstGeom prst="rect">
          <a:avLst/>
        </a:prstGeom>
        <a:noFill/>
        <a:ln w="15875" cap="flat" cmpd="sng" algn="ctr">
          <a:noFill/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Война</a:t>
          </a:r>
          <a:endParaRPr lang="ru-RU" sz="32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71035" y="4352523"/>
        <a:ext cx="2072161" cy="1192092"/>
      </dsp:txXfrm>
    </dsp:sp>
    <dsp:sp modelId="{B3F00C89-44D1-4819-B598-908654A330BC}">
      <dsp:nvSpPr>
        <dsp:cNvPr id="0" name=""/>
        <dsp:cNvSpPr/>
      </dsp:nvSpPr>
      <dsp:spPr>
        <a:xfrm>
          <a:off x="2395392" y="2240579"/>
          <a:ext cx="1808431" cy="1808653"/>
        </a:xfrm>
        <a:prstGeom prst="ellipse">
          <a:avLst/>
        </a:prstGeom>
        <a:solidFill>
          <a:schemeClr val="accent5">
            <a:alpha val="50000"/>
            <a:hueOff val="-10194677"/>
            <a:satOff val="70063"/>
            <a:lumOff val="-6863"/>
            <a:alphaOff val="0"/>
          </a:schemeClr>
        </a:soli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FE1759C0-651C-4FBB-93A1-08F18ACCACCF}">
      <dsp:nvSpPr>
        <dsp:cNvPr id="0" name=""/>
        <dsp:cNvSpPr/>
      </dsp:nvSpPr>
      <dsp:spPr>
        <a:xfrm>
          <a:off x="192873" y="2605969"/>
          <a:ext cx="1921458" cy="1302984"/>
        </a:xfrm>
        <a:prstGeom prst="rect">
          <a:avLst/>
        </a:prstGeom>
        <a:noFill/>
        <a:ln w="15875" cap="flat" cmpd="sng" algn="ctr">
          <a:noFill/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Конфликт</a:t>
          </a:r>
          <a:endParaRPr lang="ru-RU" sz="3200" b="1" kern="1200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2873" y="2605969"/>
        <a:ext cx="1921458" cy="1302984"/>
      </dsp:txXfrm>
    </dsp:sp>
    <dsp:sp modelId="{41EC7102-7FBE-4CAA-8CA0-B7A8EEC5146A}">
      <dsp:nvSpPr>
        <dsp:cNvPr id="0" name=""/>
        <dsp:cNvSpPr/>
      </dsp:nvSpPr>
      <dsp:spPr>
        <a:xfrm>
          <a:off x="2525750" y="1666711"/>
          <a:ext cx="1808431" cy="1808653"/>
        </a:xfrm>
        <a:prstGeom prst="ellipse">
          <a:avLst/>
        </a:prstGeom>
        <a:solidFill>
          <a:schemeClr val="accent5">
            <a:alpha val="50000"/>
            <a:hueOff val="-12233612"/>
            <a:satOff val="84076"/>
            <a:lumOff val="-8236"/>
            <a:alphaOff val="0"/>
          </a:schemeClr>
        </a:soli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C53CB79-EEFF-4EA4-878B-F2E1FD1131FE}">
      <dsp:nvSpPr>
        <dsp:cNvPr id="0" name=""/>
        <dsp:cNvSpPr/>
      </dsp:nvSpPr>
      <dsp:spPr>
        <a:xfrm>
          <a:off x="541722" y="957709"/>
          <a:ext cx="1959134" cy="1219815"/>
        </a:xfrm>
        <a:prstGeom prst="rect">
          <a:avLst/>
        </a:prstGeom>
        <a:noFill/>
        <a:ln w="15875" cap="flat" cmpd="sng" algn="ctr">
          <a:noFill/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Битва</a:t>
          </a:r>
          <a:endParaRPr lang="ru-RU" sz="32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1722" y="957709"/>
        <a:ext cx="1959134" cy="1219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4C26E72-A650-482A-8780-556719D95250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5108B4E-B5A3-44C4-B824-731B7CDCC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6920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943526-808C-4E26-9848-E484EC92B66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F3CA7-69CA-4D50-9DFD-05A70A199E7D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4868D-C5A0-452C-9305-5DE6C0527A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B5045E-F514-4154-9144-EA98668A1B39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19060-B675-4FD8-902A-13637D75D2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07310F-7476-4B2B-89D7-43D9DF16166B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112A6B-9130-424C-AD30-9FEC57CFAF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1FB1E2-131A-4B92-949F-8427828AF3A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82C562-9CAE-4ED7-931C-D26EC4069034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A3EC4-F14F-4EE6-BDF6-8E21702693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10BF09-2D6C-4127-88A9-A62DB8A8B831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5B70AF-23D5-4762-A54F-CBB6E3262E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D1B12-7F89-4165-9BFB-780DAA1C4851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F25534-3DA9-4251-8AD9-069314ADF8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593B44-C075-4FB2-88E2-132455BE18C2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93456-29B4-4864-A8BD-0774BBCEBC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65D2D1-4AA3-47EA-8606-08453F55B908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78287E-0A2C-4256-859D-D0DB42B9DB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0347EF-7DC0-416B-B460-5C9802AE116E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81DDC-9097-4BEB-B065-CDEF5947C7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42F5A3-7017-47A4-B8C9-626FA335B6C0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85C733-A3CE-489E-A5B6-6BF35FCB64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7DD168-6B2B-442E-8C0F-0FCF1F867B8B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E7085-5913-4663-A09A-49025BE3A3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0EB3E0-7B5A-47D6-BC22-831E00DC940F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A1BB1C18-7418-4DEE-92A7-EC4A4125A1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hyperlink" Target="http://willbe.ru/img/clause/rossija_skazala_ukraine_kreditnoe_net_clause_original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dizzwizz.ru/wp-content/uploads/2016/01/Sotsialnyj-konflikt-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60648"/>
            <a:ext cx="7315200" cy="383857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4171071"/>
            <a:ext cx="8072462" cy="1463040"/>
          </a:xfrm>
          <a:prstGeom prst="rect">
            <a:avLst/>
          </a:prstGeom>
          <a:noFill/>
          <a:ln w="40000" cap="flat" cmpd="sng" algn="ctr">
            <a:noFill/>
            <a:prstDash val="solid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СОЦИАЛЬНЫЙ Конфликт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7776864" cy="44466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/>
            <a:r>
              <a:rPr lang="ru-RU" sz="3200" dirty="0" smtClean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Виды социальных конфликтов</a:t>
            </a:r>
            <a:endParaRPr lang="ru-RU" sz="3200" dirty="0">
              <a:ln/>
              <a:solidFill>
                <a:schemeClr val="bg2">
                  <a:lumMod val="2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764704"/>
            <a:ext cx="339233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длительности </a:t>
            </a:r>
            <a:endParaRPr lang="ru-RU" sz="36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96752"/>
            <a:ext cx="74888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долгосрочные</a:t>
            </a:r>
          </a:p>
          <a:p>
            <a:pPr lvl="0" eaLnBrk="0" hangingPunct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краткосрочные</a:t>
            </a:r>
          </a:p>
          <a:p>
            <a:pPr lvl="0" eaLnBrk="0" hangingPunct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разовые</a:t>
            </a:r>
          </a:p>
          <a:p>
            <a:pPr lvl="0" eaLnBrk="0" hangingPunct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затяжные; </a:t>
            </a:r>
          </a:p>
          <a:p>
            <a:pPr lvl="0" eaLnBrk="0" hangingPunct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повторяющиеся</a:t>
            </a:r>
            <a:endParaRPr lang="ru-RU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9" name="Picture 3" descr="http://vplaton.ru/wp-content/uploads/2014/05/konflik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476673"/>
            <a:ext cx="3431714" cy="267101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2780928"/>
            <a:ext cx="2215863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объему </a:t>
            </a:r>
            <a:endParaRPr lang="ru-RU" sz="36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284984"/>
            <a:ext cx="43022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глобальные </a:t>
            </a:r>
          </a:p>
          <a:p>
            <a:pPr lvl="0" eaLnBrk="0" hangingPunct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национальные</a:t>
            </a:r>
          </a:p>
          <a:p>
            <a:pPr lvl="0" eaLnBrk="0" hangingPunct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локальные</a:t>
            </a:r>
          </a:p>
          <a:p>
            <a:pPr lvl="0" eaLnBrk="0" hangingPunct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региональные</a:t>
            </a:r>
          </a:p>
          <a:p>
            <a:pPr lvl="0" eaLnBrk="0" hangingPunct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групповые</a:t>
            </a:r>
          </a:p>
          <a:p>
            <a:pPr lvl="0" eaLnBrk="0" hangingPunct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личные.</a:t>
            </a:r>
            <a:endParaRPr lang="ru-RU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2348880"/>
            <a:ext cx="554461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используемым средствам </a:t>
            </a:r>
            <a:endParaRPr lang="ru-RU" sz="36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2852936"/>
            <a:ext cx="39604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насильственные ненасильственные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139189"/>
            <a:ext cx="2653355" cy="95410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характеру </a:t>
            </a:r>
          </a:p>
          <a:p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развития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6074712"/>
            <a:ext cx="228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преднамеренные; спонтанные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71800" y="3573016"/>
            <a:ext cx="561662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влиянию на ход развития общества</a:t>
            </a:r>
            <a:endParaRPr lang="ru-RU" sz="36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71800" y="4509120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прогрессивные</a:t>
            </a:r>
          </a:p>
          <a:p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регрессивные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239000" cy="666328"/>
          </a:xfr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/>
              <a:t>ОПРЕДЕЛИТЬ ТИП КОНФЛИКТОВ</a:t>
            </a:r>
            <a:endParaRPr lang="ru-RU" sz="3200" dirty="0"/>
          </a:p>
        </p:txBody>
      </p:sp>
      <p:pic>
        <p:nvPicPr>
          <p:cNvPr id="4" name="Содержимое 3" descr="http://mlfun.org.ua/jpgs/11/jpgs/prizyvvogdja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04984"/>
            <a:ext cx="2952000" cy="1980000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Рисунок 4" descr="http://www.lenta.ru/articles/2005/05/08/alpert/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340768"/>
            <a:ext cx="273600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i-main-pic" descr="Картинка 5 из 1472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340768"/>
            <a:ext cx="249463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6" cstate="print"/>
          <a:srcRect l="37353" t="33094" r="31655" b="20641"/>
          <a:stretch>
            <a:fillRect/>
          </a:stretch>
        </p:blipFill>
        <p:spPr bwMode="auto">
          <a:xfrm>
            <a:off x="323528" y="3473624"/>
            <a:ext cx="403244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7" cstate="print"/>
          <a:srcRect l="37906" t="33094" r="31655" b="20641"/>
          <a:stretch>
            <a:fillRect/>
          </a:stretch>
        </p:blipFill>
        <p:spPr bwMode="auto">
          <a:xfrm>
            <a:off x="4499992" y="3473624"/>
            <a:ext cx="396044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372200" y="692696"/>
            <a:ext cx="2494608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Газовый конфликт России и Украины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692696"/>
            <a:ext cx="2736000" cy="8378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Великая отечественная война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848" y="764704"/>
            <a:ext cx="29520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Революция  1917 года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-315416"/>
            <a:ext cx="7571184" cy="1380133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стадии развития конфликта: 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980728"/>
            <a:ext cx="7239000" cy="4846638"/>
          </a:xfrm>
        </p:spPr>
        <p:txBody>
          <a:bodyPr>
            <a:normAutofit lnSpcReduction="10000"/>
          </a:bodyPr>
          <a:lstStyle/>
          <a:p>
            <a:r>
              <a:rPr lang="ru-RU" sz="2800" b="1" dirty="0" err="1" smtClean="0"/>
              <a:t>Предконфликтная</a:t>
            </a:r>
            <a:r>
              <a:rPr lang="ru-RU" sz="2400" dirty="0" smtClean="0"/>
              <a:t> - </a:t>
            </a:r>
            <a:r>
              <a:rPr lang="ru-RU" sz="2400" i="1" dirty="0" smtClean="0"/>
              <a:t>это стадия накопления и обострения противоречий из-за расхождения интересов и ценностей субъектов взаимодействия. </a:t>
            </a:r>
            <a:endParaRPr lang="ru-RU" sz="2400" i="1" dirty="0"/>
          </a:p>
          <a:p>
            <a:r>
              <a:rPr lang="ru-RU" sz="2800" b="1" dirty="0" smtClean="0"/>
              <a:t>Конфликтная </a:t>
            </a:r>
            <a:r>
              <a:rPr lang="ru-RU" sz="2400" dirty="0" smtClean="0"/>
              <a:t>- </a:t>
            </a:r>
            <a:r>
              <a:rPr lang="ru-RU" sz="2400" i="1" dirty="0" smtClean="0"/>
              <a:t>характеризуется конфликтным поведением, т.е. действиями, направленными на противоборство с намерениями, целями, интересами противоположной стороны. </a:t>
            </a:r>
            <a:endParaRPr lang="ru-RU" sz="2400" i="1" dirty="0"/>
          </a:p>
          <a:p>
            <a:r>
              <a:rPr lang="ru-RU" sz="2800" b="1" dirty="0" smtClean="0"/>
              <a:t>Разрешение конфликта </a:t>
            </a:r>
            <a:r>
              <a:rPr lang="ru-RU" sz="2400" i="1" dirty="0" smtClean="0"/>
              <a:t>означает его прекращение </a:t>
            </a:r>
            <a:endParaRPr lang="ru-RU" sz="2400" i="1" dirty="0"/>
          </a:p>
          <a:p>
            <a:r>
              <a:rPr lang="ru-RU" sz="2800" b="1" dirty="0" err="1" smtClean="0"/>
              <a:t>Постконфликтная</a:t>
            </a:r>
            <a:r>
              <a:rPr lang="ru-RU" sz="2400" dirty="0" smtClean="0"/>
              <a:t> </a:t>
            </a:r>
            <a:r>
              <a:rPr lang="ru-RU" sz="2400" i="1" dirty="0" smtClean="0"/>
              <a:t>-стадия последствий конфликта, которые могут иметь положительное или отрицательное значение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50" y="260648"/>
            <a:ext cx="8143900" cy="1000108"/>
          </a:xfr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Условия способствующие успешному разрешению конфликта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857364"/>
            <a:ext cx="3143240" cy="3000396"/>
          </a:xfrm>
          <a:prstGeom prst="rect">
            <a:avLst/>
          </a:prstGeom>
          <a:effectLst>
            <a:outerShdw blurRad="50800" dist="25000" dir="5400000" rotWithShape="0">
              <a:schemeClr val="accent2">
                <a:shade val="30000"/>
                <a:satMod val="150000"/>
                <a:alpha val="38000"/>
              </a:schemeClr>
            </a:outerShdw>
            <a:reflection blurRad="6350" stA="52000" endA="300" endPos="35000" dir="5400000" sy="-100000" algn="bl" rotWithShape="0"/>
          </a:effectLst>
          <a:scene3d>
            <a:camera prst="perspectiveHeroicExtremeRightFacing" fov="5700000">
              <a:rot lat="1026304" lon="20195446" rev="425037"/>
            </a:camera>
            <a:lightRig rig="threePt" dir="t"/>
          </a:scene3d>
          <a:sp3d>
            <a:bevelT w="114300" prst="artDeco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Своевременный и точный диагноз причин конфликта, т.е. выявление существующих противоречий, интересов, целей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1785926"/>
            <a:ext cx="3143240" cy="300039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ContrastingLeftFacing" fov="6300000">
              <a:rot lat="810959" lon="1387602" rev="21178152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artDeco"/>
            <a:bevelB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Обоюдная заинтересованность в преодолении противоречий на основе взаимного признания интересов каждой из сторон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107653" y="1303339"/>
            <a:ext cx="500066" cy="194706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3428992" y="3279308"/>
            <a:ext cx="1857388" cy="500066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427168" cy="109210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Способы разрешения конфликта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395536" y="1412776"/>
            <a:ext cx="7344816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компромисс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(лат.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compromissum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— решение проблемы через взаимные уступки сторон;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переговоры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мирная беседа обеих сторон по решению проблемы;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посредничество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использование третьей стороны в заочном решении проблемы;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арбитраж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(фр.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arbitrage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третейский суд) — обращение к наделенному специальными полномочиями органу власти за помощью в решении проблемы;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применение силы, власти, закона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одностороннее использование власти или силы той стороной, которая считает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себя сильнее.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2536" y="332656"/>
            <a:ext cx="9144000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СТРАТЕГИИ ВЫХОДА ИЗ 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КОНФЛИКТА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844824"/>
            <a:ext cx="7543800" cy="388620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ru-RU" sz="2000" b="1" dirty="0"/>
              <a:t>1. СОПЕРНИЧЕСТВО («Акула») - ориентация на свои интересы, получение результата только для себя.</a:t>
            </a:r>
          </a:p>
          <a:p>
            <a:pPr>
              <a:buFontTx/>
              <a:buNone/>
            </a:pPr>
            <a:r>
              <a:rPr lang="ru-RU" sz="2000" b="1" dirty="0"/>
              <a:t>2. СОТРУДНИЧЕСТВО («СОВА»)- одновременная направленность на удовлетворение интересов другой стороны и их собственных</a:t>
            </a:r>
            <a:r>
              <a:rPr lang="ru-RU" sz="2000" b="1" dirty="0" smtClean="0"/>
              <a:t>.</a:t>
            </a:r>
          </a:p>
          <a:p>
            <a:pPr>
              <a:buFontTx/>
              <a:buNone/>
            </a:pPr>
            <a:r>
              <a:rPr lang="ru-RU" sz="2000" b="1" dirty="0" smtClean="0"/>
              <a:t>3.КОМПРОМИСС («Лиса») -половинчатая стратегия. Частичный отказ от собственных интересов позволяет также частично удовлетворить их.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2000" b="1" dirty="0" smtClean="0"/>
              <a:t>4. ИЗБЕГАНИЕ («Черепаха»)-демонстрирует уход от удовлетворения собственных интересов, что не позволяет другому участнику удовлетворить свои интересы.</a:t>
            </a:r>
          </a:p>
          <a:p>
            <a:pPr>
              <a:buNone/>
            </a:pPr>
            <a:r>
              <a:rPr lang="ru-RU" sz="2000" b="1" dirty="0" smtClean="0"/>
              <a:t>5. ПРИСПОСОБЛЕНИЕ («Плюшевый медведь»)-это отказ от собственных интересов в пользу удовлетворения интересов другого человека. </a:t>
            </a:r>
          </a:p>
          <a:p>
            <a:pPr>
              <a:buFontTx/>
              <a:buNone/>
            </a:pPr>
            <a:endParaRPr lang="ru-RU" sz="2000" b="1" dirty="0"/>
          </a:p>
          <a:p>
            <a:pPr>
              <a:spcBef>
                <a:spcPct val="0"/>
              </a:spcBef>
              <a:buFontTx/>
              <a:buNone/>
            </a:pPr>
            <a:endParaRPr lang="ru-RU" sz="2000" b="1" dirty="0"/>
          </a:p>
          <a:p>
            <a:endParaRPr lang="ru-RU" sz="2000" b="1" dirty="0"/>
          </a:p>
          <a:p>
            <a:endParaRPr lang="ru-RU" sz="2000" b="1" dirty="0"/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913" name="Group 57"/>
          <p:cNvGraphicFramePr>
            <a:graphicFrameLocks noGrp="1"/>
          </p:cNvGraphicFramePr>
          <p:nvPr>
            <p:ph type="tbl" idx="4294967295"/>
          </p:nvPr>
        </p:nvGraphicFramePr>
        <p:xfrm>
          <a:off x="0" y="1600200"/>
          <a:ext cx="7776864" cy="4270693"/>
        </p:xfrm>
        <a:graphic>
          <a:graphicData uri="http://schemas.openxmlformats.org/drawingml/2006/table">
            <a:tbl>
              <a:tblPr/>
              <a:tblGrid>
                <a:gridCol w="504056"/>
                <a:gridCol w="4018384"/>
                <a:gridCol w="443785"/>
                <a:gridCol w="2810639"/>
              </a:tblGrid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Чтобы выиграл я, ты должен тоже выиграть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ИЗБЕГАНИЕ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Чтобы каждый из нас что-то выиграл, каждый из нас должен что-то проиграть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КОНКУРЕНЦИЯ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Чтобы я победил, ты должен проиграть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ПРИСПОСОБЛЕНИЕ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Чтобы ты выиграл, я должен проиграть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КОМПРОМИСС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Никто не выигрывает в конфликте, поэтому я ухожу от него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СОТРУДНИЧЕСТВО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98" name="Rectangle 4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62670"/>
            <a:ext cx="7499176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121913" name="Group 57"/>
          <p:cNvGraphicFramePr>
            <a:graphicFrameLocks noGrp="1"/>
          </p:cNvGraphicFramePr>
          <p:nvPr>
            <p:ph type="tbl" idx="1"/>
          </p:nvPr>
        </p:nvGraphicFramePr>
        <p:xfrm>
          <a:off x="251520" y="1600200"/>
          <a:ext cx="7776864" cy="4270693"/>
        </p:xfrm>
        <a:graphic>
          <a:graphicData uri="http://schemas.openxmlformats.org/drawingml/2006/table">
            <a:tbl>
              <a:tblPr/>
              <a:tblGrid>
                <a:gridCol w="504056"/>
                <a:gridCol w="4018384"/>
                <a:gridCol w="443785"/>
                <a:gridCol w="2810639"/>
              </a:tblGrid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Чтобы выиграл я, ты должен тоже выиграть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СОТРУДНИЧЕСТВО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Чтобы каждый из нас что-то выиграл, каждый из нас должен что-то проиграть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КОМПРОМИСС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Чтобы я победил, ты должен проиграть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КОНКУРЕНЦИЯ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Чтобы ты выиграл, я должен проиграть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ПРИСПОСОБЛЕНИЕ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Никто не выигрывает в конфликте, поэтому я ухожу от него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ИЗБЕГАНИЕ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8143900" cy="608630"/>
          </a:xfr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/>
              <a:t>Роль социального конфликта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916832"/>
            <a:ext cx="3786182" cy="4221088"/>
          </a:xfrm>
          <a:noFill/>
          <a:ln/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Информирование о наличии общих проблем</a:t>
            </a:r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Стимулирование социальных изменений</a:t>
            </a:r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Снятие психологической напряженности участников конфликта: сознание своих интересов и интересов других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2204864"/>
            <a:ext cx="4175324" cy="3511063"/>
          </a:xfrm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Создание стрессовых ситуаций</a:t>
            </a:r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Нарушение порядка общественной жизни</a:t>
            </a:r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Разрушение равновесия сил, устойчивого положения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Круглая лента лицом вверх 4"/>
          <p:cNvSpPr/>
          <p:nvPr/>
        </p:nvSpPr>
        <p:spPr>
          <a:xfrm>
            <a:off x="323528" y="1357298"/>
            <a:ext cx="3571900" cy="642942"/>
          </a:xfrm>
          <a:prstGeom prst="ellipseRibbon2">
            <a:avLst/>
          </a:prstGeom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позитивная</a:t>
            </a:r>
          </a:p>
        </p:txBody>
      </p:sp>
      <p:sp>
        <p:nvSpPr>
          <p:cNvPr id="8" name="Круглая лента лицом вверх 7"/>
          <p:cNvSpPr/>
          <p:nvPr/>
        </p:nvSpPr>
        <p:spPr>
          <a:xfrm>
            <a:off x="4429124" y="1357298"/>
            <a:ext cx="3571900" cy="642942"/>
          </a:xfrm>
          <a:prstGeom prst="ellipseRibbon2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90000" dir="5400000" sy="-100000" algn="bl" rotWithShape="0"/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негативная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6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8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40"/>
                            </p:stCondLst>
                            <p:childTnLst>
                              <p:par>
                                <p:cTn id="5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  <p:bldP spid="5" grpId="1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-387424"/>
            <a:ext cx="8072462" cy="1463040"/>
          </a:xfr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ctr" fontAlgn="auto">
              <a:spcAft>
                <a:spcPts val="0"/>
              </a:spcAft>
              <a:defRPr/>
            </a:pPr>
            <a:r>
              <a:rPr lang="ru-RU" sz="5400" dirty="0" smtClean="0"/>
              <a:t>Конфликты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7209664"/>
              </p:ext>
            </p:extLst>
          </p:nvPr>
        </p:nvGraphicFramePr>
        <p:xfrm>
          <a:off x="683568" y="1052736"/>
          <a:ext cx="792088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positphotos 22400061 S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/>
          <a:srcRect l="16845" r="16845"/>
          <a:stretch>
            <a:fillRect/>
          </a:stretch>
        </p:blipFill>
        <p:spPr bwMode="auto">
          <a:xfrm>
            <a:off x="0" y="1041400"/>
            <a:ext cx="4206875" cy="4205288"/>
          </a:xfrm>
          <a:prstGeom prst="rect">
            <a:avLst/>
          </a:prstGeom>
          <a:noFill/>
        </p:spPr>
      </p:pic>
      <p:sp>
        <p:nvSpPr>
          <p:cNvPr id="8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4716016" y="764704"/>
            <a:ext cx="3827462" cy="2868612"/>
          </a:xfrm>
        </p:spPr>
        <p:txBody>
          <a:bodyPr>
            <a:noAutofit/>
          </a:bodyPr>
          <a:lstStyle/>
          <a:p>
            <a:pPr algn="ctr"/>
            <a:r>
              <a:rPr lang="ru-RU" sz="36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«Если в вашей жизни нет конфликтов, проверьте есть ли у вас пульс»</a:t>
            </a:r>
            <a:endParaRPr lang="ru-RU" sz="36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05496" y="4941168"/>
            <a:ext cx="19429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Чарлз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Ликсон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70204" y="476672"/>
            <a:ext cx="7858180" cy="680068"/>
          </a:xfr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СЛОВАРЬ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052736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latinLnBrk="0" hangingPunct="1"/>
            <a:r>
              <a:rPr lang="ru-RU" sz="2400" dirty="0" smtClean="0"/>
              <a:t>Термин </a:t>
            </a:r>
            <a:r>
              <a:rPr lang="ru-RU" sz="2400" b="1" dirty="0" smtClean="0"/>
              <a:t>"конфликт"</a:t>
            </a:r>
            <a:r>
              <a:rPr lang="ru-RU" sz="2400" dirty="0" smtClean="0"/>
              <a:t> произошёл от латинского слова </a:t>
            </a:r>
            <a:r>
              <a:rPr lang="ru-RU" sz="2400" dirty="0" err="1" smtClean="0"/>
              <a:t>conflictus</a:t>
            </a:r>
            <a:r>
              <a:rPr lang="ru-RU" sz="2400" dirty="0" smtClean="0"/>
              <a:t> - </a:t>
            </a:r>
            <a:r>
              <a:rPr lang="ru-RU" sz="2400" i="1" dirty="0" smtClean="0"/>
              <a:t>столкновение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060848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latinLnBrk="0" hangingPunct="1"/>
            <a:r>
              <a:rPr lang="ru-RU" sz="3600" b="1" i="1" dirty="0" smtClean="0"/>
              <a:t>Социальные конфликт </a:t>
            </a:r>
            <a:r>
              <a:rPr lang="ru-RU" sz="3600" dirty="0" smtClean="0"/>
              <a:t>– столкновение противоположных общественных интересов, взглядов, стремлений, направлений общественного развития.</a:t>
            </a:r>
            <a:endParaRPr lang="ru-RU" sz="36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3212976"/>
            <a:ext cx="28803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1547664" y="2564904"/>
            <a:ext cx="2952328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635896" y="3717032"/>
            <a:ext cx="2232248" cy="0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23528" y="4293096"/>
            <a:ext cx="4824536" cy="0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23528" y="4869160"/>
            <a:ext cx="6120680" cy="0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23528" y="5445224"/>
            <a:ext cx="1944216" cy="0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899592" y="2492896"/>
            <a:ext cx="792088" cy="86409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23528" y="3717032"/>
            <a:ext cx="3096344" cy="0"/>
          </a:xfrm>
          <a:prstGeom prst="line">
            <a:avLst/>
          </a:prstGeom>
          <a:ln w="5715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419872" y="3212976"/>
            <a:ext cx="3672408" cy="0"/>
          </a:xfrm>
          <a:prstGeom prst="line">
            <a:avLst/>
          </a:prstGeom>
          <a:ln w="5715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6156176" y="3284984"/>
            <a:ext cx="288032" cy="72008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724128" y="3284984"/>
            <a:ext cx="1152128" cy="15841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1520" y="620689"/>
            <a:ext cx="4680520" cy="5904655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base" latinLnBrk="0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ru-RU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Г. </a:t>
            </a:r>
            <a:r>
              <a:rPr kumimoji="0" lang="ru-RU" sz="28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Зиммель</a:t>
            </a:r>
            <a:r>
              <a:rPr kumimoji="0" lang="ru-RU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доказывал тезис о том, что конфликты в обществе неизбежны, т.к. они определены:</a:t>
            </a:r>
          </a:p>
          <a:p>
            <a:pPr marL="514350" marR="0" lvl="0" indent="-157163" algn="l" defTabSz="914400" rtl="0" eaLnBrk="1" fontAlgn="base" latinLnBrk="0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126000"/>
              <a:buFont typeface="Arial" pitchFamily="34" charset="0"/>
              <a:buChar char="•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Биологической природой человека;</a:t>
            </a:r>
          </a:p>
          <a:p>
            <a:pPr marL="514350" marR="0" lvl="0" indent="-157163" algn="l" defTabSz="914400" rtl="0" eaLnBrk="1" fontAlgn="base" latinLnBrk="0" hangingPunct="1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126000"/>
              <a:buFont typeface="Arial" pitchFamily="34" charset="0"/>
              <a:buChar char="•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Социальной структурой общества, которой присущи процессы ассоциации (объединения) и диссоциации (разъединения), господства и подчинения.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 descr="http://www.zam.it/images/10096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16471"/>
            <a:ext cx="2720192" cy="35165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92080" y="3933056"/>
            <a:ext cx="2736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Георг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Зиммель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4365104"/>
            <a:ext cx="28083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немецкий социолог 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24486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/>
            <a:r>
              <a:rPr lang="ru-RU" sz="3200" dirty="0" smtClean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Участники конфликта </a:t>
            </a:r>
            <a:r>
              <a:rPr lang="ru-RU" sz="3200" cap="none" dirty="0" smtClean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называются</a:t>
            </a:r>
            <a:r>
              <a:rPr lang="ru-RU" sz="3200" dirty="0" smtClean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br>
              <a:rPr lang="ru-RU" sz="3200" dirty="0" smtClean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dirty="0" smtClean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субъектами конфликта:</a:t>
            </a:r>
            <a:r>
              <a:rPr lang="ru-RU" sz="3200" dirty="0" smtClean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endParaRPr lang="ru-RU" sz="3200" dirty="0">
              <a:ln/>
              <a:solidFill>
                <a:schemeClr val="bg2">
                  <a:lumMod val="2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4644008" y="2780928"/>
            <a:ext cx="23042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свидетели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подстрекатели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пособники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посредники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276872"/>
            <a:ext cx="3816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Основные </a:t>
            </a:r>
          </a:p>
          <a:p>
            <a:pPr algn="ctr"/>
            <a:r>
              <a:rPr lang="ru-RU" sz="2400" i="1" dirty="0" smtClean="0"/>
              <a:t>~</a:t>
            </a:r>
            <a:r>
              <a:rPr lang="ru-RU" sz="2400" dirty="0" smtClean="0"/>
              <a:t> это </a:t>
            </a:r>
            <a:r>
              <a:rPr lang="ru-RU" sz="2400" dirty="0" err="1" smtClean="0"/>
              <a:t>всегда</a:t>
            </a:r>
            <a:r>
              <a:rPr lang="ru-RU" sz="2400" dirty="0" smtClean="0"/>
              <a:t> прямые, непосредственные стороны, участвующие в противоборстве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234888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/>
              <a:t>Косвенные</a:t>
            </a:r>
          </a:p>
        </p:txBody>
      </p:sp>
      <p:pic>
        <p:nvPicPr>
          <p:cNvPr id="53252" name="Picture 4" descr="http://weclipart.com/gimg/079D3CE48F12DCF7/2136954235_35424aa0bc_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165627">
            <a:off x="2390574" y="3801246"/>
            <a:ext cx="2706762" cy="2706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924" y="517028"/>
            <a:ext cx="7242048" cy="5886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Предмет конфликта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251520" y="1124744"/>
            <a:ext cx="79208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Вопрос или благо, из-за которых разгорается конфликт,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251520" y="4030204"/>
            <a:ext cx="424847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Незначительное  происшествие, которое способствует возникновению конфликта, но сам конфликт может не развиться. Повод бывает как случайным, так и специально созданным.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536" y="1700808"/>
            <a:ext cx="7242048" cy="58868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Причина конфликта</a:t>
            </a:r>
            <a:endParaRPr kumimoji="0" lang="ru-RU" sz="38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492896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Объективные обстоятельства, которые предопределяют появление конфликта</a:t>
            </a:r>
            <a:endParaRPr lang="ru-RU" sz="2400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95536" y="3429000"/>
            <a:ext cx="7242048" cy="58868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Повод для конфликта</a:t>
            </a:r>
            <a:endParaRPr kumimoji="0" lang="ru-RU" sz="38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4282" name="Picture 10" descr="http://ecig-club.ru/images/144413203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312638"/>
            <a:ext cx="3558183" cy="3545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85720" y="285728"/>
            <a:ext cx="2846120" cy="1928826"/>
          </a:xfrm>
          <a:prstGeom prst="ellipse">
            <a:avLst/>
          </a:prstGeom>
          <a:ln/>
          <a:scene3d>
            <a:camera prst="isometricOffAxis1Right"/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социальных конфликтов</a:t>
            </a:r>
          </a:p>
        </p:txBody>
      </p:sp>
      <p:sp>
        <p:nvSpPr>
          <p:cNvPr id="4" name="Стрелка вправо 3"/>
          <p:cNvSpPr/>
          <p:nvPr/>
        </p:nvSpPr>
        <p:spPr>
          <a:xfrm rot="21089353">
            <a:off x="3120078" y="663575"/>
            <a:ext cx="1277938" cy="500063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178348">
            <a:off x="2886075" y="1847850"/>
            <a:ext cx="1239838" cy="500063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3684167">
            <a:off x="1785144" y="2648744"/>
            <a:ext cx="1323975" cy="500063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672491">
            <a:off x="295275" y="2968625"/>
            <a:ext cx="1439863" cy="500063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6016" y="237654"/>
            <a:ext cx="2952328" cy="160717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социальная неоднородность общества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16016" y="1988840"/>
            <a:ext cx="3168352" cy="19179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различия в уровне доходов, власти, культуре, доступе к образованию и информации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19872" y="4149080"/>
            <a:ext cx="2664296" cy="129614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религиозные различия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274" y="4509120"/>
            <a:ext cx="3061574" cy="19179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поведение человека,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его социально-психологические черты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-1293813" y="2967038"/>
            <a:ext cx="18573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2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7242175" cy="679450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ВИДЫ КОНФЛИКТОВ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214422"/>
            <a:ext cx="3709076" cy="64294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Внутриличностный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конфликт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3429000"/>
            <a:ext cx="3709076" cy="8640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Межгрупповой конфликт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3429000"/>
            <a:ext cx="3772966" cy="7920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 между личностью и группой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3968" y="1214422"/>
            <a:ext cx="3772966" cy="64294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Межличностный конфликт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4283968" y="2060848"/>
            <a:ext cx="3786214" cy="11430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Происходит между двумя и более членами одной группы или нескольких групп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37144" y="2060848"/>
            <a:ext cx="3714776" cy="11430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Происходит внутри личности на уровне индивидуального сознания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42844" y="4509120"/>
            <a:ext cx="3714776" cy="20882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 одной группы с другой [например, конфликт между различными классами, национальностями, религиозными и </a:t>
            </a:r>
            <a:r>
              <a:rPr lang="ru-RU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поколенческими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(конфликт «отцов и детей») группами]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4286248" y="4509120"/>
            <a:ext cx="3786214" cy="20882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 отдельной личности и социальной группой (из-за противоречий ожиданий личности ожиданиям группы или противоречий между личностью и группой в целях, ценностях, интересах, позициях и т.д.)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724</TotalTime>
  <Words>771</Words>
  <Application>Microsoft Office PowerPoint</Application>
  <PresentationFormat>Экран (4:3)</PresentationFormat>
  <Paragraphs>152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NewsPrint</vt:lpstr>
      <vt:lpstr>Презентация PowerPoint</vt:lpstr>
      <vt:lpstr>Конфликты</vt:lpstr>
      <vt:lpstr>«Если в вашей жизни нет конфликтов, проверьте есть ли у вас пульс»</vt:lpstr>
      <vt:lpstr>СЛОВАРЬ</vt:lpstr>
      <vt:lpstr>Презентация PowerPoint</vt:lpstr>
      <vt:lpstr>Участники конфликта называются  субъектами конфликта: </vt:lpstr>
      <vt:lpstr>Предмет конфликта</vt:lpstr>
      <vt:lpstr>Презентация PowerPoint</vt:lpstr>
      <vt:lpstr>ВИДЫ КОНФЛИКТОВ</vt:lpstr>
      <vt:lpstr>Виды социальных конфликтов</vt:lpstr>
      <vt:lpstr>ОПРЕДЕЛИТЬ ТИП КОНФЛИКТОВ</vt:lpstr>
      <vt:lpstr>стадии развития конфликта: </vt:lpstr>
      <vt:lpstr>Условия способствующие успешному разрешению конфликта</vt:lpstr>
      <vt:lpstr>Способы разрешения конфликта</vt:lpstr>
      <vt:lpstr>СТРАТЕГИИ ВЫХОДА ИЗ КОНФЛИКТА:</vt:lpstr>
      <vt:lpstr>Презентация PowerPoint</vt:lpstr>
      <vt:lpstr>Презентация PowerPoint</vt:lpstr>
      <vt:lpstr>Роль социального конфликта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Анастасия</cp:lastModifiedBy>
  <cp:revision>69</cp:revision>
  <dcterms:created xsi:type="dcterms:W3CDTF">2009-12-21T16:08:39Z</dcterms:created>
  <dcterms:modified xsi:type="dcterms:W3CDTF">2022-01-17T06:38:50Z</dcterms:modified>
</cp:coreProperties>
</file>