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4v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57" r:id="rId3"/>
    <p:sldId id="256" r:id="rId4"/>
    <p:sldId id="272" r:id="rId5"/>
    <p:sldId id="258" r:id="rId6"/>
    <p:sldId id="261" r:id="rId7"/>
    <p:sldId id="260" r:id="rId8"/>
    <p:sldId id="259" r:id="rId9"/>
    <p:sldId id="264" r:id="rId10"/>
    <p:sldId id="265" r:id="rId11"/>
    <p:sldId id="266" r:id="rId12"/>
    <p:sldId id="267" r:id="rId13"/>
    <p:sldId id="275" r:id="rId14"/>
    <p:sldId id="274" r:id="rId15"/>
    <p:sldId id="270" r:id="rId16"/>
    <p:sldId id="273" r:id="rId17"/>
    <p:sldId id="271" r:id="rId18"/>
    <p:sldId id="263" r:id="rId19"/>
    <p:sldId id="268" r:id="rId20"/>
    <p:sldId id="269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799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63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20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14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8497489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474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5071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8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66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397797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04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4A51ABD-351D-465E-8188-F52F5D0BFB18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582217-28B8-4B30-9A27-272AE045C44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45910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esh.edu.ru/subject/lesson/2552/train/#187778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/>
              </a:rPr>
              <a:t>домашнее задание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94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1678" y="382385"/>
            <a:ext cx="10178322" cy="110192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«Дней Александровых прекрасное начало…»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6723" y="1709525"/>
            <a:ext cx="8138901" cy="457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0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9" descr="Рисунок4"/>
          <p:cNvPicPr>
            <a:picLocks noChangeAspect="1" noChangeArrowheads="1"/>
          </p:cNvPicPr>
          <p:nvPr/>
        </p:nvPicPr>
        <p:blipFill>
          <a:blip r:embed="rId2">
            <a:lum bright="-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333376"/>
            <a:ext cx="2058988" cy="2270125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6867" name="Text Box 8"/>
          <p:cNvSpPr txBox="1">
            <a:spLocks noChangeArrowheads="1"/>
          </p:cNvSpPr>
          <p:nvPr/>
        </p:nvSpPr>
        <p:spPr bwMode="auto">
          <a:xfrm>
            <a:off x="1774826" y="2636838"/>
            <a:ext cx="2435225" cy="400110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91919"/>
                </a:solidFill>
                <a:latin typeface="Times New Roman" panose="02020603050405020304" pitchFamily="18" charset="0"/>
              </a:rPr>
              <a:t>Н.Н.Новосильцев </a:t>
            </a:r>
          </a:p>
        </p:txBody>
      </p:sp>
      <p:grpSp>
        <p:nvGrpSpPr>
          <p:cNvPr id="36868" name="Group 12"/>
          <p:cNvGrpSpPr>
            <a:grpSpLocks/>
          </p:cNvGrpSpPr>
          <p:nvPr/>
        </p:nvGrpSpPr>
        <p:grpSpPr bwMode="auto">
          <a:xfrm>
            <a:off x="8040689" y="333376"/>
            <a:ext cx="2200275" cy="2771775"/>
            <a:chOff x="3787" y="210"/>
            <a:chExt cx="1386" cy="1746"/>
          </a:xfrm>
        </p:grpSpPr>
        <p:pic>
          <p:nvPicPr>
            <p:cNvPr id="36881" name="Picture 19" descr="Рисунок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210"/>
              <a:ext cx="1386" cy="1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82" name="Text Box 6"/>
            <p:cNvSpPr txBox="1">
              <a:spLocks noChangeArrowheads="1"/>
            </p:cNvSpPr>
            <p:nvPr/>
          </p:nvSpPr>
          <p:spPr bwMode="auto">
            <a:xfrm>
              <a:off x="3923" y="1706"/>
              <a:ext cx="118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В.П.Кочубей </a:t>
              </a:r>
            </a:p>
          </p:txBody>
        </p:sp>
      </p:grpSp>
      <p:grpSp>
        <p:nvGrpSpPr>
          <p:cNvPr id="36869" name="Group 21"/>
          <p:cNvGrpSpPr>
            <a:grpSpLocks/>
          </p:cNvGrpSpPr>
          <p:nvPr/>
        </p:nvGrpSpPr>
        <p:grpSpPr bwMode="auto">
          <a:xfrm>
            <a:off x="1774826" y="3860801"/>
            <a:ext cx="2447925" cy="2773363"/>
            <a:chOff x="158" y="2296"/>
            <a:chExt cx="1542" cy="1747"/>
          </a:xfrm>
        </p:grpSpPr>
        <p:pic>
          <p:nvPicPr>
            <p:cNvPr id="36879" name="Picture 18" descr="Рисунок8"/>
            <p:cNvPicPr>
              <a:picLocks noChangeAspect="1" noChangeArrowheads="1"/>
            </p:cNvPicPr>
            <p:nvPr/>
          </p:nvPicPr>
          <p:blipFill>
            <a:blip r:embed="rId4">
              <a:lum bright="-12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2296"/>
              <a:ext cx="1334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80" name="Text Box 12"/>
            <p:cNvSpPr txBox="1">
              <a:spLocks noChangeArrowheads="1"/>
            </p:cNvSpPr>
            <p:nvPr/>
          </p:nvSpPr>
          <p:spPr bwMode="auto">
            <a:xfrm>
              <a:off x="158" y="3793"/>
              <a:ext cx="15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А.А.Чарторыйский</a:t>
              </a:r>
            </a:p>
          </p:txBody>
        </p:sp>
      </p:grpSp>
      <p:grpSp>
        <p:nvGrpSpPr>
          <p:cNvPr id="11288" name="Group 24"/>
          <p:cNvGrpSpPr>
            <a:grpSpLocks/>
          </p:cNvGrpSpPr>
          <p:nvPr/>
        </p:nvGrpSpPr>
        <p:grpSpPr bwMode="auto">
          <a:xfrm>
            <a:off x="4151313" y="476251"/>
            <a:ext cx="3816350" cy="5688013"/>
            <a:chOff x="1655" y="300"/>
            <a:chExt cx="2404" cy="3583"/>
          </a:xfrm>
        </p:grpSpPr>
        <p:sp>
          <p:nvSpPr>
            <p:cNvPr id="25611" name="AutoShape 14"/>
            <p:cNvSpPr>
              <a:spLocks noChangeArrowheads="1"/>
            </p:cNvSpPr>
            <p:nvPr/>
          </p:nvSpPr>
          <p:spPr bwMode="auto">
            <a:xfrm>
              <a:off x="1655" y="3521"/>
              <a:ext cx="589" cy="362"/>
            </a:xfrm>
            <a:custGeom>
              <a:avLst/>
              <a:gdLst>
                <a:gd name="T0" fmla="*/ 11 w 21600"/>
                <a:gd name="T1" fmla="*/ 0 h 21600"/>
                <a:gd name="T2" fmla="*/ 7 w 21600"/>
                <a:gd name="T3" fmla="*/ 2 h 21600"/>
                <a:gd name="T4" fmla="*/ 0 w 21600"/>
                <a:gd name="T5" fmla="*/ 5 h 21600"/>
                <a:gd name="T6" fmla="*/ 7 w 21600"/>
                <a:gd name="T7" fmla="*/ 6 h 21600"/>
                <a:gd name="T8" fmla="*/ 14 w 21600"/>
                <a:gd name="T9" fmla="*/ 4 h 21600"/>
                <a:gd name="T10" fmla="*/ 16 w 21600"/>
                <a:gd name="T11" fmla="*/ 2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4380 h 21600"/>
                <a:gd name="T20" fmla="*/ 1852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lnTo>
                    <a:pt x="1542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DBB7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12" name="AutoShape 16"/>
            <p:cNvSpPr>
              <a:spLocks noChangeArrowheads="1"/>
            </p:cNvSpPr>
            <p:nvPr/>
          </p:nvSpPr>
          <p:spPr bwMode="auto">
            <a:xfrm rot="10800000">
              <a:off x="3379" y="300"/>
              <a:ext cx="589" cy="362"/>
            </a:xfrm>
            <a:custGeom>
              <a:avLst/>
              <a:gdLst>
                <a:gd name="T0" fmla="*/ 11 w 21600"/>
                <a:gd name="T1" fmla="*/ 0 h 21600"/>
                <a:gd name="T2" fmla="*/ 7 w 21600"/>
                <a:gd name="T3" fmla="*/ 2 h 21600"/>
                <a:gd name="T4" fmla="*/ 0 w 21600"/>
                <a:gd name="T5" fmla="*/ 5 h 21600"/>
                <a:gd name="T6" fmla="*/ 7 w 21600"/>
                <a:gd name="T7" fmla="*/ 6 h 21600"/>
                <a:gd name="T8" fmla="*/ 14 w 21600"/>
                <a:gd name="T9" fmla="*/ 4 h 21600"/>
                <a:gd name="T10" fmla="*/ 16 w 21600"/>
                <a:gd name="T11" fmla="*/ 2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4380 h 21600"/>
                <a:gd name="T20" fmla="*/ 1852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lnTo>
                    <a:pt x="1542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13" name="AutoShape 17"/>
            <p:cNvSpPr>
              <a:spLocks noChangeArrowheads="1"/>
            </p:cNvSpPr>
            <p:nvPr/>
          </p:nvSpPr>
          <p:spPr bwMode="auto">
            <a:xfrm rot="55454" flipH="1">
              <a:off x="3470" y="3521"/>
              <a:ext cx="589" cy="362"/>
            </a:xfrm>
            <a:custGeom>
              <a:avLst/>
              <a:gdLst>
                <a:gd name="T0" fmla="*/ 11 w 21600"/>
                <a:gd name="T1" fmla="*/ 0 h 21600"/>
                <a:gd name="T2" fmla="*/ 7 w 21600"/>
                <a:gd name="T3" fmla="*/ 2 h 21600"/>
                <a:gd name="T4" fmla="*/ 0 w 21600"/>
                <a:gd name="T5" fmla="*/ 5 h 21600"/>
                <a:gd name="T6" fmla="*/ 7 w 21600"/>
                <a:gd name="T7" fmla="*/ 6 h 21600"/>
                <a:gd name="T8" fmla="*/ 14 w 21600"/>
                <a:gd name="T9" fmla="*/ 4 h 21600"/>
                <a:gd name="T10" fmla="*/ 16 w 21600"/>
                <a:gd name="T11" fmla="*/ 2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4380 h 21600"/>
                <a:gd name="T20" fmla="*/ 1852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lnTo>
                    <a:pt x="1542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DBB7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614" name="AutoShape 19"/>
            <p:cNvSpPr>
              <a:spLocks noChangeArrowheads="1"/>
            </p:cNvSpPr>
            <p:nvPr/>
          </p:nvSpPr>
          <p:spPr bwMode="auto">
            <a:xfrm rot="10800000" flipH="1">
              <a:off x="1655" y="300"/>
              <a:ext cx="589" cy="362"/>
            </a:xfrm>
            <a:custGeom>
              <a:avLst/>
              <a:gdLst>
                <a:gd name="T0" fmla="*/ 11 w 21600"/>
                <a:gd name="T1" fmla="*/ 0 h 21600"/>
                <a:gd name="T2" fmla="*/ 7 w 21600"/>
                <a:gd name="T3" fmla="*/ 2 h 21600"/>
                <a:gd name="T4" fmla="*/ 0 w 21600"/>
                <a:gd name="T5" fmla="*/ 5 h 21600"/>
                <a:gd name="T6" fmla="*/ 7 w 21600"/>
                <a:gd name="T7" fmla="*/ 6 h 21600"/>
                <a:gd name="T8" fmla="*/ 14 w 21600"/>
                <a:gd name="T9" fmla="*/ 4 h 21600"/>
                <a:gd name="T10" fmla="*/ 16 w 21600"/>
                <a:gd name="T11" fmla="*/ 2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4380 h 21600"/>
                <a:gd name="T20" fmla="*/ 1852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lnTo>
                    <a:pt x="1542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4224338" y="1412875"/>
            <a:ext cx="3816350" cy="3462486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itchFamily="18" charset="0"/>
              </a:defRPr>
            </a:lvl1pPr>
            <a:lvl2pPr marL="1157288" indent="-533400" eaLnBrk="0" hangingPunct="0"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870075" indent="-533400" eaLnBrk="0" hangingPunct="0"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marL="2582863" indent="-533400" eaLnBrk="0" hangingPunct="0"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marL="3295650" indent="-533400" eaLnBrk="0" hangingPunct="0"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3752850" indent="-5334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6pPr>
            <a:lvl7pPr marL="4210050" indent="-5334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7pPr>
            <a:lvl8pPr marL="4667250" indent="-5334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8pPr>
            <a:lvl9pPr marL="5124450" indent="-5334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dirty="0"/>
              <a:t>НЕГЛАСНЫЙ КОМИТЕТ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ru-RU" altLang="ru-RU" sz="1800" dirty="0">
                <a:solidFill>
                  <a:srgbClr val="C00000"/>
                </a:solidFill>
              </a:rPr>
              <a:t>Цель:</a:t>
            </a:r>
            <a:r>
              <a:rPr lang="ru-RU" alt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ограничение самодержавия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1800" dirty="0">
                <a:solidFill>
                  <a:srgbClr val="C00000"/>
                </a:solidFill>
              </a:rPr>
              <a:t>Меры: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ru-RU" alt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Амнистия </a:t>
            </a:r>
            <a:r>
              <a:rPr lang="ru-RU" alt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заключенных</a:t>
            </a:r>
            <a:endParaRPr lang="ru-RU" altLang="ru-RU" sz="1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ru-RU" alt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Снятие цензурного запрета на   ввоз иностранной </a:t>
            </a:r>
            <a:r>
              <a:rPr lang="ru-RU" alt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литературы</a:t>
            </a:r>
            <a:endParaRPr lang="ru-RU" altLang="ru-RU" sz="1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FontTx/>
              <a:buAutoNum type="arabicPeriod"/>
              <a:defRPr/>
            </a:pPr>
            <a:r>
              <a:rPr lang="ru-RU" alt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Восстановление «Жалованных грамот</a:t>
            </a:r>
            <a:r>
              <a:rPr lang="ru-RU" alt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</a:t>
            </a:r>
            <a:endParaRPr lang="ru-RU" altLang="ru-RU" sz="1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36872" name="Group 23"/>
          <p:cNvGrpSpPr>
            <a:grpSpLocks/>
          </p:cNvGrpSpPr>
          <p:nvPr/>
        </p:nvGrpSpPr>
        <p:grpSpPr bwMode="auto">
          <a:xfrm>
            <a:off x="8183565" y="3860800"/>
            <a:ext cx="2101850" cy="2705100"/>
            <a:chOff x="4105" y="2432"/>
            <a:chExt cx="1324" cy="1704"/>
          </a:xfrm>
        </p:grpSpPr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4105" y="3884"/>
              <a:ext cx="1299" cy="25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ru-RU" sz="2000" dirty="0">
                  <a:solidFill>
                    <a:schemeClr val="bg2">
                      <a:lumMod val="10000"/>
                    </a:schemeClr>
                  </a:solidFill>
                </a:rPr>
                <a:t>П.А. Строганов </a:t>
              </a:r>
            </a:p>
          </p:txBody>
        </p:sp>
        <p:pic>
          <p:nvPicPr>
            <p:cNvPr id="36874" name="Picture 18" descr="Рисунок5"/>
            <p:cNvPicPr>
              <a:picLocks noChangeAspect="1" noChangeArrowheads="1"/>
            </p:cNvPicPr>
            <p:nvPr/>
          </p:nvPicPr>
          <p:blipFill>
            <a:blip r:embed="rId5">
              <a:lum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" y="2432"/>
              <a:ext cx="1324" cy="149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55153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Министерская реформа</a:t>
            </a:r>
            <a:endParaRPr lang="ru-RU" dirty="0"/>
          </a:p>
        </p:txBody>
      </p:sp>
      <p:pic>
        <p:nvPicPr>
          <p:cNvPr id="4" name="Министерская реформ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0000" y="1234351"/>
            <a:ext cx="9278670" cy="4943965"/>
          </a:xfrm>
        </p:spPr>
      </p:pic>
    </p:spTree>
    <p:extLst>
      <p:ext uri="{BB962C8B-B14F-4D97-AF65-F5344CB8AC3E}">
        <p14:creationId xmlns:p14="http://schemas.microsoft.com/office/powerpoint/2010/main" val="321510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42929" y="1073889"/>
            <a:ext cx="8187071" cy="2672202"/>
          </a:xfrm>
        </p:spPr>
        <p:txBody>
          <a:bodyPr>
            <a:normAutofit/>
          </a:bodyPr>
          <a:lstStyle/>
          <a:p>
            <a:r>
              <a:rPr lang="ru-RU" sz="4800" dirty="0"/>
              <a:t>1803-1804-</a:t>
            </a:r>
            <a:br>
              <a:rPr lang="ru-RU" sz="4800" dirty="0"/>
            </a:br>
            <a:r>
              <a:rPr lang="ru-RU" sz="4800" dirty="0"/>
              <a:t>Образовательная реформа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/>
              <a:t>Объясните, почему образование имеет огромное значение для страны?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300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Составьте схему учебных заведений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98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868"/>
          <a:stretch/>
        </p:blipFill>
        <p:spPr>
          <a:xfrm>
            <a:off x="1009575" y="511278"/>
            <a:ext cx="10891096" cy="570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8400"/>
          <a:stretch/>
        </p:blipFill>
        <p:spPr>
          <a:xfrm>
            <a:off x="0" y="0"/>
            <a:ext cx="13111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5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Александр I и крестьянский вопрос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93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1803 - Указ о вольных хлебопашцах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7033" y="1740309"/>
            <a:ext cx="6760426" cy="475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мог </a:t>
            </a:r>
            <a:r>
              <a:rPr lang="ru-RU" dirty="0"/>
              <a:t>ли реально Александр I отменить крепостное право?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4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46310" y="1316049"/>
            <a:ext cx="3986739" cy="52578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57300" y="382588"/>
            <a:ext cx="9722533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Чем вам запомнился российский император Павел I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491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774" y="692101"/>
            <a:ext cx="8067368" cy="1492132"/>
          </a:xfrm>
        </p:spPr>
        <p:txBody>
          <a:bodyPr>
            <a:normAutofit fontScale="90000"/>
          </a:bodyPr>
          <a:lstStyle/>
          <a:p>
            <a:r>
              <a:rPr lang="ru-RU" dirty="0"/>
              <a:t>Дайте характеристику первых преобразований Александра I. Какие из них вы считаете главными? Почему?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130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1865" y="1382904"/>
            <a:ext cx="10377948" cy="3593591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Стр. 14- 17 прочитать</a:t>
            </a:r>
          </a:p>
          <a:p>
            <a:r>
              <a:rPr lang="ru-RU" sz="3200" b="1" dirty="0" smtClean="0"/>
              <a:t>Работа с документами на стр. 20, ответить на вопросы стр. 21</a:t>
            </a:r>
          </a:p>
          <a:p>
            <a:pPr marL="0" indent="0">
              <a:buNone/>
            </a:pPr>
            <a:r>
              <a:rPr lang="ru-RU" sz="3200" b="1" dirty="0" smtClean="0"/>
              <a:t>По желанию: </a:t>
            </a:r>
          </a:p>
          <a:p>
            <a:pPr marL="0" indent="0">
              <a:buNone/>
            </a:pPr>
            <a:r>
              <a:rPr lang="ru-RU" sz="3200" b="1" dirty="0" smtClean="0"/>
              <a:t>Найдите в интернете и прочитайте полный текст указа 1803г. «О вольных хлебопашцах». Опишите процедуру освобождения крестьян по указу и те трудности, с которыми должен был столкнуться помещик, пожелавший освободить крестьян.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7007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55" y="191729"/>
            <a:ext cx="4514255" cy="6340955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934632" y="1076632"/>
            <a:ext cx="3864077" cy="2639962"/>
          </a:xfrm>
        </p:spPr>
        <p:txBody>
          <a:bodyPr>
            <a:normAutofit/>
          </a:bodyPr>
          <a:lstStyle/>
          <a:p>
            <a:r>
              <a:rPr lang="ru-RU" sz="3600" dirty="0"/>
              <a:t>Начало правления Александра </a:t>
            </a:r>
            <a:r>
              <a:rPr lang="en-US" sz="3600" dirty="0" smtClean="0"/>
              <a:t>I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(</a:t>
            </a:r>
            <a:r>
              <a:rPr lang="ru-RU" sz="3600" dirty="0" smtClean="0"/>
              <a:t>1801-1825)</a:t>
            </a: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41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116826" y="1722817"/>
            <a:ext cx="8362336" cy="4064627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1. Личность Александра</a:t>
            </a:r>
            <a:r>
              <a:rPr lang="en-US" sz="4000" dirty="0"/>
              <a:t> </a:t>
            </a:r>
            <a:r>
              <a:rPr lang="en-US" sz="4000" dirty="0" smtClean="0"/>
              <a:t>I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r>
              <a:rPr lang="ru-RU" sz="4000" dirty="0" smtClean="0"/>
              <a:t>2. </a:t>
            </a:r>
            <a:r>
              <a:rPr lang="ru-RU" sz="4000" dirty="0"/>
              <a:t>Первые реформы </a:t>
            </a:r>
            <a:r>
              <a:rPr lang="ru-RU" sz="4000" dirty="0" smtClean="0"/>
              <a:t>управления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3. Образовательная реформа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3. Александр </a:t>
            </a:r>
            <a:r>
              <a:rPr lang="en-US" sz="4000" dirty="0" smtClean="0"/>
              <a:t>I</a:t>
            </a:r>
            <a:r>
              <a:rPr lang="ru-RU" sz="4000" dirty="0" smtClean="0"/>
              <a:t> и крестьянский вопрос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0193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423" y="198120"/>
            <a:ext cx="5060652" cy="6416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46839" y="1019294"/>
            <a:ext cx="47422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</a:t>
            </a:r>
            <a:r>
              <a:rPr lang="ru-RU" sz="2800" dirty="0"/>
              <a:t>по законам и по сердцу </a:t>
            </a:r>
            <a:r>
              <a:rPr lang="ru-RU" sz="2800" dirty="0" smtClean="0"/>
              <a:t>почивающей </a:t>
            </a:r>
            <a:r>
              <a:rPr lang="ru-RU" sz="2800" dirty="0"/>
              <a:t>августейшей бабки нашей государыни императрицы Екатерины Великой</a:t>
            </a:r>
            <a:r>
              <a:rPr lang="ru-RU" sz="2800" dirty="0" smtClean="0"/>
              <a:t>»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3086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68" y="1082010"/>
            <a:ext cx="10205884" cy="5584261"/>
          </a:xfr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 все делает наполовину»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М.М. Сперанский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«Коронованный Гамлет, которого всю жизнь преследовала тень отца»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А.И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Герцен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«Умел покорять себе умы и проникать в души других, утаивая собственные ощущения и помыслы»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М.А.Корф</a:t>
            </a:r>
          </a:p>
          <a:p>
            <a:pPr marL="0" indent="0">
              <a:buNone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политике Александр тонок как кончик булавки, остер, как бритва, фальшив как пена морская»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шведский дипломат </a:t>
            </a:r>
            <a:r>
              <a:rPr lang="ru-RU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Лагербильке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3475755" y="141902"/>
            <a:ext cx="5673110" cy="77787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император</a:t>
            </a:r>
          </a:p>
        </p:txBody>
      </p:sp>
    </p:spTree>
    <p:extLst>
      <p:ext uri="{BB962C8B-B14F-4D97-AF65-F5344CB8AC3E}">
        <p14:creationId xmlns:p14="http://schemas.microsoft.com/office/powerpoint/2010/main" val="262592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88142" y="382012"/>
            <a:ext cx="1027962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«Император любил внешние формы свободы, как можно любить представление… но кроме форм и внешности он ничего не хотел, и ничуть не был расположен терпеть, чтобы они обратились в действительность»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6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А</a:t>
            </a:r>
            <a:r>
              <a:rPr lang="ru-RU" sz="3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Чарторыйский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«Властитель слабый и лукавый,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Плешивый щеголь, враг труда,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Над нами царствовал тогда»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6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 </a:t>
            </a:r>
            <a:r>
              <a:rPr lang="ru-RU" sz="36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endParaRPr lang="ru-RU" sz="36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64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365" y="406717"/>
            <a:ext cx="5010150" cy="61055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44449" y="1049774"/>
            <a:ext cx="49630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Фредерик </a:t>
            </a:r>
            <a:r>
              <a:rPr lang="ru-RU" sz="3600" dirty="0" err="1" smtClean="0"/>
              <a:t>Сезар</a:t>
            </a:r>
            <a:r>
              <a:rPr lang="ru-RU" sz="3600" dirty="0" smtClean="0"/>
              <a:t> </a:t>
            </a:r>
            <a:r>
              <a:rPr lang="ru-RU" sz="3600" dirty="0" err="1" smtClean="0"/>
              <a:t>Лагарп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327058" y="2300748"/>
            <a:ext cx="5180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- Равенство всех перед законом</a:t>
            </a:r>
          </a:p>
          <a:p>
            <a:r>
              <a:rPr lang="ru-RU" sz="2800" i="1" dirty="0" smtClean="0"/>
              <a:t>- Личные права и свободы</a:t>
            </a:r>
          </a:p>
          <a:p>
            <a:r>
              <a:rPr lang="ru-RU" sz="2800" i="1" dirty="0" smtClean="0"/>
              <a:t>- Сила образования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3114" y="3883697"/>
            <a:ext cx="3768303" cy="251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4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9187" y="1737566"/>
            <a:ext cx="9145716" cy="4854964"/>
          </a:xfrm>
        </p:spPr>
        <p:txBody>
          <a:bodyPr>
            <a:normAutofit fontScale="90000"/>
          </a:bodyPr>
          <a:lstStyle/>
          <a:p>
            <a:r>
              <a:rPr lang="ru-RU" sz="4900" dirty="0"/>
              <a:t>«Даровать России свободу и предохранить ее от поползновений деспотизма и тирании – вот мое единственное желание</a:t>
            </a:r>
            <a:r>
              <a:rPr lang="ru-RU" sz="4900" dirty="0" smtClean="0"/>
              <a:t>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4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208</TotalTime>
  <Words>317</Words>
  <Application>Microsoft Office PowerPoint</Application>
  <PresentationFormat>Широкоэкранный</PresentationFormat>
  <Paragraphs>45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Corbel</vt:lpstr>
      <vt:lpstr>Gill Sans MT</vt:lpstr>
      <vt:lpstr>Impact</vt:lpstr>
      <vt:lpstr>Times New Roman</vt:lpstr>
      <vt:lpstr>Badge</vt:lpstr>
      <vt:lpstr>домашнее задание</vt:lpstr>
      <vt:lpstr>Чем вам запомнился российский император Павел I</vt:lpstr>
      <vt:lpstr>Начало правления Александра I (1801-1825) </vt:lpstr>
      <vt:lpstr>1. Личность Александра I   2. Первые реформы управления  3. Образовательная реформа  3. Александр I и крестьянский вопрос</vt:lpstr>
      <vt:lpstr>Презентация PowerPoint</vt:lpstr>
      <vt:lpstr>Новый император</vt:lpstr>
      <vt:lpstr>Презентация PowerPoint</vt:lpstr>
      <vt:lpstr>Презентация PowerPoint</vt:lpstr>
      <vt:lpstr>«Даровать России свободу и предохранить ее от поползновений деспотизма и тирании – вот мое единственное желание»  </vt:lpstr>
      <vt:lpstr>«Дней Александровых прекрасное начало…»</vt:lpstr>
      <vt:lpstr>Презентация PowerPoint</vt:lpstr>
      <vt:lpstr>Министерская реформа</vt:lpstr>
      <vt:lpstr>1803-1804- Образовательная реформа</vt:lpstr>
      <vt:lpstr>Составьте схему учебных заведений </vt:lpstr>
      <vt:lpstr>Презентация PowerPoint</vt:lpstr>
      <vt:lpstr>Презентация PowerPoint</vt:lpstr>
      <vt:lpstr>Александр I и крестьянский вопрос</vt:lpstr>
      <vt:lpstr>1803 - Указ о вольных хлебопашцах </vt:lpstr>
      <vt:lpstr>мог ли реально Александр I отменить крепостное право? </vt:lpstr>
      <vt:lpstr>Дайте характеристику первых преобразований Александра I. Какие из них вы считаете главными? Почему? 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user</cp:lastModifiedBy>
  <cp:revision>29</cp:revision>
  <dcterms:created xsi:type="dcterms:W3CDTF">2022-11-30T17:44:30Z</dcterms:created>
  <dcterms:modified xsi:type="dcterms:W3CDTF">2022-12-01T07:53:32Z</dcterms:modified>
</cp:coreProperties>
</file>