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tags/tag6.xml" ContentType="application/vnd.openxmlformats-officedocument.presentationml.tags+xml"/>
  <Override PartName="/ppt/tags/tag8.xml" ContentType="application/vnd.openxmlformats-officedocument.presentationml.tag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ags/tag4.xml" ContentType="application/vnd.openxmlformats-officedocument.presentationml.tag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tags/tag2.xml" ContentType="application/vnd.openxmlformats-officedocument.presentationml.tags+xml"/>
  <Override PartName="/ppt/tags/tag3.xml" ContentType="application/vnd.openxmlformats-officedocument.presentationml.tags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ags/tag9.xml" ContentType="application/vnd.openxmlformats-officedocument.presentationml.tag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tags/tag7.xml" ContentType="application/vnd.openxmlformats-officedocument.presentationml.tags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ags/tag5.xml" ContentType="application/vnd.openxmlformats-officedocument.presentationml.tag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5"/>
  </p:notesMasterIdLst>
  <p:sldIdLst>
    <p:sldId id="256" r:id="rId2"/>
    <p:sldId id="282" r:id="rId3"/>
    <p:sldId id="257" r:id="rId4"/>
    <p:sldId id="258" r:id="rId5"/>
    <p:sldId id="259" r:id="rId6"/>
    <p:sldId id="266" r:id="rId7"/>
    <p:sldId id="275" r:id="rId8"/>
    <p:sldId id="276" r:id="rId9"/>
    <p:sldId id="277" r:id="rId10"/>
    <p:sldId id="278" r:id="rId11"/>
    <p:sldId id="279" r:id="rId12"/>
    <p:sldId id="272" r:id="rId13"/>
    <p:sldId id="260" r:id="rId14"/>
    <p:sldId id="271" r:id="rId15"/>
    <p:sldId id="261" r:id="rId16"/>
    <p:sldId id="262" r:id="rId17"/>
    <p:sldId id="273" r:id="rId18"/>
    <p:sldId id="263" r:id="rId19"/>
    <p:sldId id="264" r:id="rId20"/>
    <p:sldId id="270" r:id="rId21"/>
    <p:sldId id="280" r:id="rId22"/>
    <p:sldId id="281" r:id="rId23"/>
    <p:sldId id="283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402AFB2-6C06-4D82-BB26-1A1F28A61E80}" type="datetimeFigureOut">
              <a:rPr lang="ru-RU" smtClean="0"/>
              <a:pPr/>
              <a:t>03.02.2022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911DC5-531F-4BC7-A280-1D892D0AE15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103966-8B29-46B3-9548-015401DAADC5}" type="datetimeFigureOut">
              <a:rPr lang="ru-RU" smtClean="0"/>
              <a:pPr/>
              <a:t>03.02.2022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46C75-0305-4C40-A8F3-5DFFBEE29CF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103966-8B29-46B3-9548-015401DAADC5}" type="datetimeFigureOut">
              <a:rPr lang="ru-RU" smtClean="0"/>
              <a:pPr/>
              <a:t>03.02.2022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46C75-0305-4C40-A8F3-5DFFBEE29CF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103966-8B29-46B3-9548-015401DAADC5}" type="datetimeFigureOut">
              <a:rPr lang="ru-RU" smtClean="0"/>
              <a:pPr/>
              <a:t>03.02.2022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46C75-0305-4C40-A8F3-5DFFBEE29CF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103966-8B29-46B3-9548-015401DAADC5}" type="datetimeFigureOut">
              <a:rPr lang="ru-RU" smtClean="0"/>
              <a:pPr/>
              <a:t>03.02.2022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46C75-0305-4C40-A8F3-5DFFBEE29CF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103966-8B29-46B3-9548-015401DAADC5}" type="datetimeFigureOut">
              <a:rPr lang="ru-RU" smtClean="0"/>
              <a:pPr/>
              <a:t>03.02.2022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46C75-0305-4C40-A8F3-5DFFBEE29CF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103966-8B29-46B3-9548-015401DAADC5}" type="datetimeFigureOut">
              <a:rPr lang="ru-RU" smtClean="0"/>
              <a:pPr/>
              <a:t>03.02.2022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46C75-0305-4C40-A8F3-5DFFBEE29CF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103966-8B29-46B3-9548-015401DAADC5}" type="datetimeFigureOut">
              <a:rPr lang="ru-RU" smtClean="0"/>
              <a:pPr/>
              <a:t>03.02.2022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46C75-0305-4C40-A8F3-5DFFBEE29CF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103966-8B29-46B3-9548-015401DAADC5}" type="datetimeFigureOut">
              <a:rPr lang="ru-RU" smtClean="0"/>
              <a:pPr/>
              <a:t>03.02.2022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46C75-0305-4C40-A8F3-5DFFBEE29CF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103966-8B29-46B3-9548-015401DAADC5}" type="datetimeFigureOut">
              <a:rPr lang="ru-RU" smtClean="0"/>
              <a:pPr/>
              <a:t>03.02.2022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46C75-0305-4C40-A8F3-5DFFBEE29CF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103966-8B29-46B3-9548-015401DAADC5}" type="datetimeFigureOut">
              <a:rPr lang="ru-RU" smtClean="0"/>
              <a:pPr/>
              <a:t>03.02.2022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46C75-0305-4C40-A8F3-5DFFBEE29CF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103966-8B29-46B3-9548-015401DAADC5}" type="datetimeFigureOut">
              <a:rPr lang="ru-RU" smtClean="0"/>
              <a:pPr/>
              <a:t>03.02.2022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46C75-0305-4C40-A8F3-5DFFBEE29CF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103966-8B29-46B3-9548-015401DAADC5}" type="datetimeFigureOut">
              <a:rPr lang="ru-RU" smtClean="0"/>
              <a:pPr/>
              <a:t>03.02.2022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146C75-0305-4C40-A8F3-5DFFBEE29CF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6.xml"/><Relationship Id="rId4" Type="http://schemas.openxmlformats.org/officeDocument/2006/relationships/image" Target="../media/image22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7.xml"/><Relationship Id="rId4" Type="http://schemas.openxmlformats.org/officeDocument/2006/relationships/image" Target="../media/image7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8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4.xml"/><Relationship Id="rId4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13074929-explaining-doctor-with-whiteboard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357554" y="1142984"/>
            <a:ext cx="4929222" cy="1470025"/>
          </a:xfrm>
        </p:spPr>
        <p:txBody>
          <a:bodyPr>
            <a:noAutofit/>
          </a:bodyPr>
          <a:lstStyle/>
          <a:p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Нарушения работ желез внутренней секреции</a:t>
            </a:r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338" name="AutoShape 2" descr="Happy Smiling Doctor. Flat Cartoon Character Modern Style ...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4340" name="AutoShape 4" descr="Explaining Doctor With Whiteboard Royalty Free Cliparts, Vectors ...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</p:spTree>
    <p:custDataLst>
      <p:tags r:id="rId1"/>
    </p:custDataLst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60296742-nurse-explains-at-the-blank-board.jpg"/>
          <p:cNvPicPr>
            <a:picLocks noChangeAspect="1"/>
          </p:cNvPicPr>
          <p:nvPr/>
        </p:nvPicPr>
        <p:blipFill>
          <a:blip r:embed="rId2"/>
          <a:srcRect l="2343" t="14126" b="15613"/>
          <a:stretch>
            <a:fillRect/>
          </a:stretch>
        </p:blipFill>
        <p:spPr>
          <a:xfrm>
            <a:off x="214282" y="0"/>
            <a:ext cx="8929718" cy="6643710"/>
          </a:xfrm>
          <a:prstGeom prst="rect">
            <a:avLst/>
          </a:prstGeom>
        </p:spPr>
      </p:pic>
      <p:pic>
        <p:nvPicPr>
          <p:cNvPr id="2" name="Picture 2" descr="Акромегалия - признаки, причины, симптомы, лечение и профилактика ...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71802" y="642918"/>
            <a:ext cx="5594719" cy="394334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 spd="slow">
    <p:strips dir="r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60296742-nurse-explains-at-the-blank-board.jpg"/>
          <p:cNvPicPr>
            <a:picLocks noChangeAspect="1"/>
          </p:cNvPicPr>
          <p:nvPr/>
        </p:nvPicPr>
        <p:blipFill>
          <a:blip r:embed="rId2"/>
          <a:srcRect l="2343" t="14126" b="15613"/>
          <a:stretch>
            <a:fillRect/>
          </a:stretch>
        </p:blipFill>
        <p:spPr>
          <a:xfrm>
            <a:off x="214282" y="0"/>
            <a:ext cx="8929718" cy="6643710"/>
          </a:xfrm>
          <a:prstGeom prst="rect">
            <a:avLst/>
          </a:prstGeom>
        </p:spPr>
      </p:pic>
      <p:pic>
        <p:nvPicPr>
          <p:cNvPr id="2" name="Picture 2" descr="гормоны№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857356" y="285728"/>
            <a:ext cx="3857652" cy="288951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3" name="Picture 4" descr="Нарушения роста - презентация онлайн"/>
          <p:cNvPicPr>
            <a:picLocks noChangeAspect="1" noChangeArrowheads="1"/>
          </p:cNvPicPr>
          <p:nvPr/>
        </p:nvPicPr>
        <p:blipFill>
          <a:blip r:embed="rId4"/>
          <a:srcRect l="4473" t="7962" r="6073" b="6448"/>
          <a:stretch>
            <a:fillRect/>
          </a:stretch>
        </p:blipFill>
        <p:spPr bwMode="auto">
          <a:xfrm>
            <a:off x="4571968" y="3071810"/>
            <a:ext cx="4572032" cy="327662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AutoShape 2" descr="Онкология надпочечников: симптомы и проявление, рак надпочечников ...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pic>
        <p:nvPicPr>
          <p:cNvPr id="30724" name="Picture 4" descr="Доктор показывая позвоночник Стоковое Фото - изображение ...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85918" y="214290"/>
            <a:ext cx="6218858" cy="4143315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0" y="4500570"/>
            <a:ext cx="91440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Островковые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клетки поджелудочной железы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функционируют как железы внутренней секреции (эндокринные железы), выделяя непосредственно в кровоток глюкагон и 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инсулин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 — гормоны, регулирующие метаболизм углеводов. Эти гормоны обладают противоположным действием: глюкагон повышает, а 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инсулин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 понижает уровень глюкозы в крови.</a:t>
            </a:r>
          </a:p>
        </p:txBody>
      </p:sp>
    </p:spTree>
    <p:custDataLst>
      <p:tags r:id="rId1"/>
    </p:custDataLst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60339357-woman-doctor-holding-clipboard-talking-with-blank-white-board-physician-hospital-checkup-patient-hea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14346" y="0"/>
            <a:ext cx="9358346" cy="6858000"/>
          </a:xfrm>
          <a:prstGeom prst="rect">
            <a:avLst/>
          </a:prstGeom>
        </p:spPr>
      </p:pic>
      <p:pic>
        <p:nvPicPr>
          <p:cNvPr id="17410" name="Picture 2" descr="Сахарный диабет 1-го и 2-го типов: симптомы и возможные осложнения ...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34" y="214289"/>
            <a:ext cx="5000660" cy="6421191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plus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Врачей Назначения Врач Показывает Пациенту Форму Щитовидной Железы ..."/>
          <p:cNvPicPr>
            <a:picLocks noChangeAspect="1" noChangeArrowheads="1"/>
          </p:cNvPicPr>
          <p:nvPr/>
        </p:nvPicPr>
        <p:blipFill>
          <a:blip r:embed="rId2"/>
          <a:srcRect b="12287"/>
          <a:stretch>
            <a:fillRect/>
          </a:stretch>
        </p:blipFill>
        <p:spPr bwMode="auto">
          <a:xfrm>
            <a:off x="1928794" y="642917"/>
            <a:ext cx="5908507" cy="3780015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357158" y="4714884"/>
            <a:ext cx="878684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Щитовидная железа вырабатывает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 два существенно различающихся типа гормонов - йодсодержащие тироксин и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трийодтиронин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гормон, регулирующий обмен кальция -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кальцитонин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. Контролирует их выработку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тиреотропный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гормон, который синтезируется в гипофизе</a:t>
            </a:r>
          </a:p>
        </p:txBody>
      </p:sp>
    </p:spTree>
  </p:cSld>
  <p:clrMapOvr>
    <a:masterClrMapping/>
  </p:clrMapOvr>
  <p:transition spd="slow">
    <p:strips dir="ru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60296742-nurse-explains-at-the-blank-board.jpg"/>
          <p:cNvPicPr>
            <a:picLocks noChangeAspect="1"/>
          </p:cNvPicPr>
          <p:nvPr/>
        </p:nvPicPr>
        <p:blipFill>
          <a:blip r:embed="rId2"/>
          <a:srcRect l="2343" t="14126" b="15613"/>
          <a:stretch>
            <a:fillRect/>
          </a:stretch>
        </p:blipFill>
        <p:spPr>
          <a:xfrm>
            <a:off x="214282" y="0"/>
            <a:ext cx="8929718" cy="6643710"/>
          </a:xfrm>
          <a:prstGeom prst="rect">
            <a:avLst/>
          </a:prstGeom>
        </p:spPr>
      </p:pic>
      <p:pic>
        <p:nvPicPr>
          <p:cNvPr id="18434" name="Picture 2" descr="Диффузный токсический зоб | Городская клиническая больница им. Ф.И ...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86116" y="1142984"/>
            <a:ext cx="5120775" cy="4432268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428596" y="357166"/>
            <a:ext cx="87154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Базедова болезнь при гиперфункции щитовидной железы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60296742-nurse-explains-at-the-blank-board.jpg"/>
          <p:cNvPicPr>
            <a:picLocks noChangeAspect="1"/>
          </p:cNvPicPr>
          <p:nvPr/>
        </p:nvPicPr>
        <p:blipFill>
          <a:blip r:embed="rId2"/>
          <a:srcRect l="2343" t="14126" b="15613"/>
          <a:stretch>
            <a:fillRect/>
          </a:stretch>
        </p:blipFill>
        <p:spPr>
          <a:xfrm>
            <a:off x="214282" y="0"/>
            <a:ext cx="8929718" cy="6643710"/>
          </a:xfrm>
          <a:prstGeom prst="rect">
            <a:avLst/>
          </a:prstGeom>
        </p:spPr>
      </p:pic>
      <p:pic>
        <p:nvPicPr>
          <p:cNvPr id="19458" name="Picture 2" descr="Что такое микседема - &quot;Добрый-Совет.Ru&quot;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71802" y="1571612"/>
            <a:ext cx="5524539" cy="414340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3" name="TextBox 2"/>
          <p:cNvSpPr txBox="1"/>
          <p:nvPr/>
        </p:nvSpPr>
        <p:spPr>
          <a:xfrm>
            <a:off x="1000100" y="214290"/>
            <a:ext cx="728667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Микседема заболевание, возникающее при гипофункции щитовидной железы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model-pochki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2976" y="500042"/>
            <a:ext cx="6667500" cy="3781425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642910" y="4286256"/>
            <a:ext cx="850109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Клетки мозгового вещества 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надпочечников вырабатывают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 катехоламины — адреналин и норадреналин. Эти гормоны изменяют артериальное давление, усиливают и расслабляют работу сердца, расширяют и сужают просветы бронхов, изменяют уровень сахара в крови.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642910" y="5572140"/>
            <a:ext cx="821537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Корковое вещество надпочечников вырабатывает гормоны класса кортикостероидов</a:t>
            </a:r>
          </a:p>
        </p:txBody>
      </p:sp>
    </p:spTree>
  </p:cSld>
  <p:clrMapOvr>
    <a:masterClrMapping/>
  </p:clrMapOvr>
  <p:transition spd="slow">
    <p:wheel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60296742-nurse-explains-at-the-blank-board.jpg"/>
          <p:cNvPicPr>
            <a:picLocks noChangeAspect="1"/>
          </p:cNvPicPr>
          <p:nvPr/>
        </p:nvPicPr>
        <p:blipFill>
          <a:blip r:embed="rId2"/>
          <a:srcRect l="2343" t="14126" b="15613"/>
          <a:stretch>
            <a:fillRect/>
          </a:stretch>
        </p:blipFill>
        <p:spPr>
          <a:xfrm>
            <a:off x="214282" y="0"/>
            <a:ext cx="8929718" cy="6643710"/>
          </a:xfrm>
          <a:prstGeom prst="rect">
            <a:avLst/>
          </a:prstGeom>
        </p:spPr>
      </p:pic>
      <p:pic>
        <p:nvPicPr>
          <p:cNvPr id="21506" name="Picture 2" descr="Аддисона Болезнь Фото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143240" y="1071546"/>
            <a:ext cx="5691325" cy="342902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60296742-nurse-explains-at-the-blank-board.jpg"/>
          <p:cNvPicPr>
            <a:picLocks noChangeAspect="1"/>
          </p:cNvPicPr>
          <p:nvPr/>
        </p:nvPicPr>
        <p:blipFill>
          <a:blip r:embed="rId2"/>
          <a:srcRect l="2343" t="14126" b="15613"/>
          <a:stretch>
            <a:fillRect/>
          </a:stretch>
        </p:blipFill>
        <p:spPr>
          <a:xfrm>
            <a:off x="214282" y="0"/>
            <a:ext cx="8929718" cy="6643710"/>
          </a:xfrm>
          <a:prstGeom prst="rect">
            <a:avLst/>
          </a:prstGeom>
        </p:spPr>
      </p:pic>
      <p:pic>
        <p:nvPicPr>
          <p:cNvPr id="22530" name="Picture 2" descr="Синдром Иценко-Кушинга – что это такое, симптомы, диагностика и ...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14678" y="1571612"/>
            <a:ext cx="5517968" cy="400052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3" name="Прямоугольник 2"/>
          <p:cNvSpPr/>
          <p:nvPr/>
        </p:nvSpPr>
        <p:spPr>
          <a:xfrm>
            <a:off x="642910" y="214290"/>
            <a:ext cx="764386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Болезнь </a:t>
            </a:r>
            <a:r>
              <a:rPr lang="ru-RU" sz="2000" b="1" dirty="0" err="1">
                <a:latin typeface="Times New Roman" pitchFamily="18" charset="0"/>
                <a:cs typeface="Times New Roman" pitchFamily="18" charset="0"/>
              </a:rPr>
              <a:t>Иценко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2000" b="1" dirty="0" err="1">
                <a:latin typeface="Times New Roman" pitchFamily="18" charset="0"/>
                <a:cs typeface="Times New Roman" pitchFamily="18" charset="0"/>
              </a:rPr>
              <a:t>Кушинга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 (БИК) – это тяжелое нейроэндокринное заболевание, обусловленное хронической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гиперпродукцией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АКТГ опухолью гипофиза</a:t>
            </a:r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60296742-nurse-explains-at-the-blank-board.jpg"/>
          <p:cNvPicPr>
            <a:picLocks noChangeAspect="1"/>
          </p:cNvPicPr>
          <p:nvPr/>
        </p:nvPicPr>
        <p:blipFill>
          <a:blip r:embed="rId3"/>
          <a:srcRect l="2343" t="14126" b="15613"/>
          <a:stretch>
            <a:fillRect/>
          </a:stretch>
        </p:blipFill>
        <p:spPr>
          <a:xfrm>
            <a:off x="214282" y="0"/>
            <a:ext cx="8929718" cy="664371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-571536" y="214290"/>
            <a:ext cx="12823105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Вот эндокринная система,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Что состоит вся из желёз,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Они гормоны непременно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Нам производят, не вопрос.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Гипофиз важен несомненно,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Эпифиз нужный элемент,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И щитовидка нам потребна,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Да тимус, в этом спора нет.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Надпочечников пара снизу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И поджелудочная тут.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Гонады, для любви каприза,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По делу тоже в нас живут.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Гипоталамус - представитель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Системы этой непростой,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Он эндокринный покровитель,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Жизнь проживающий с тобой.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Сергей Прилуцкий, Алатырь, 2017</a:t>
            </a:r>
          </a:p>
        </p:txBody>
      </p:sp>
    </p:spTree>
    <p:custDataLst>
      <p:tags r:id="rId1"/>
    </p:custData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704" name="Picture 8" descr="Nurse Holding Clipboard Talking Royalty Free Vector Image"/>
          <p:cNvPicPr>
            <a:picLocks noChangeAspect="1" noChangeArrowheads="1"/>
          </p:cNvPicPr>
          <p:nvPr/>
        </p:nvPicPr>
        <p:blipFill>
          <a:blip r:embed="rId3"/>
          <a:srcRect l="1490" r="3157" b="8951"/>
          <a:stretch>
            <a:fillRect/>
          </a:stretch>
        </p:blipFill>
        <p:spPr bwMode="auto">
          <a:xfrm>
            <a:off x="4225636" y="357166"/>
            <a:ext cx="4918364" cy="5072098"/>
          </a:xfrm>
          <a:prstGeom prst="rect">
            <a:avLst/>
          </a:prstGeom>
          <a:noFill/>
        </p:spPr>
      </p:pic>
      <p:pic>
        <p:nvPicPr>
          <p:cNvPr id="29700" name="Picture 4" descr="Nurse Talk Stock Illustrations – 397 Nurse Talk Stock ..."/>
          <p:cNvPicPr>
            <a:picLocks noChangeAspect="1" noChangeArrowheads="1"/>
          </p:cNvPicPr>
          <p:nvPr/>
        </p:nvPicPr>
        <p:blipFill>
          <a:blip r:embed="rId4"/>
          <a:srcRect l="7575" r="4546"/>
          <a:stretch>
            <a:fillRect/>
          </a:stretch>
        </p:blipFill>
        <p:spPr bwMode="auto">
          <a:xfrm>
            <a:off x="214282" y="1928802"/>
            <a:ext cx="4143404" cy="4714908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500166" y="2571744"/>
            <a:ext cx="278608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К основным факторам, которые приводят к развитию эндокринных нарушений, относятся следующие:</a:t>
            </a:r>
          </a:p>
          <a:p>
            <a:pPr algn="ctr" fontAlgn="base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опухоли тканей железы</a:t>
            </a:r>
          </a:p>
          <a:p>
            <a:pPr algn="ctr" fontAlgn="base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кисты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357686" y="714356"/>
            <a:ext cx="2214578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инфекционные заболевания</a:t>
            </a:r>
          </a:p>
          <a:p>
            <a:pPr algn="ctr" fontAlgn="base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наследственный фактор</a:t>
            </a:r>
          </a:p>
          <a:p>
            <a:pPr algn="ctr" fontAlgn="base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хронические заболевания других органов и систем</a:t>
            </a:r>
          </a:p>
        </p:txBody>
      </p:sp>
    </p:spTree>
    <p:custDataLst>
      <p:tags r:id="rId1"/>
    </p:custDataLst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2" descr="Nurse Holding Clipboard Stock Illustrations – 328 Nurse Holding ...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472" y="357166"/>
            <a:ext cx="5500726" cy="5500726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3428992" y="714356"/>
            <a:ext cx="2643206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/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сердечно-сосудистая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недостаточность</a:t>
            </a:r>
          </a:p>
          <a:p>
            <a:pPr algn="ctr" fontAlgn="base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хирургические вмешательства</a:t>
            </a:r>
          </a:p>
          <a:p>
            <a:pPr algn="ctr" fontAlgn="base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прием ряда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препаратов</a:t>
            </a:r>
          </a:p>
          <a:p>
            <a:pPr algn="ctr" fontAlgn="base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А еще неправильный образ жизни: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8" descr="Nurse Holding Clipboard Talking Royalty Free Vector Image"/>
          <p:cNvPicPr>
            <a:picLocks noChangeAspect="1" noChangeArrowheads="1"/>
          </p:cNvPicPr>
          <p:nvPr/>
        </p:nvPicPr>
        <p:blipFill>
          <a:blip r:embed="rId4"/>
          <a:srcRect l="1490" r="3157" b="8951"/>
          <a:stretch>
            <a:fillRect/>
          </a:stretch>
        </p:blipFill>
        <p:spPr bwMode="auto">
          <a:xfrm>
            <a:off x="5214942" y="2500306"/>
            <a:ext cx="3929058" cy="4051869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5357818" y="2786058"/>
            <a:ext cx="1857388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А именно неправильно питание; </a:t>
            </a:r>
          </a:p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Сидячий образ жизни;</a:t>
            </a:r>
          </a:p>
          <a:p>
            <a:endParaRPr lang="ru-RU" dirty="0"/>
          </a:p>
        </p:txBody>
      </p:sp>
    </p:spTree>
    <p:custDataLst>
      <p:tags r:id="rId1"/>
    </p:custDataLst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AutoShape 2" descr="Nurse Holding Clipboard Talking Clipart Imag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9940" name="AutoShape 4" descr="Flint01 #1 Royalty Free Photos, Pictures, Images And Stock Photography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6" name="Рисунок 5" descr="46156123-stock-vector-beautiful-nurse-or-female-doctor-holding-a-blank-medical-clipboard-and-giving-thumbs-up-on-white-bac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8686" y="0"/>
            <a:ext cx="7000900" cy="664371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072066" y="2928934"/>
            <a:ext cx="2214578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Чтобы не допустить развитие таких заболевания надо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Правильно питаться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Вести здоровый образ жизни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Своевременно лечить инфекционные заболевания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custDataLst>
      <p:tags r:id="rId1"/>
    </p:custDataLst>
  </p:cSld>
  <p:clrMapOvr>
    <a:masterClrMapping/>
  </p:clrMapOvr>
  <p:transition spd="slow">
    <p:wheel spokes="3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2" descr="Cartoon Nurse With Blank Document Stock Vector - Illustration of ..."/>
          <p:cNvPicPr>
            <a:picLocks noChangeAspect="1" noChangeArrowheads="1"/>
          </p:cNvPicPr>
          <p:nvPr/>
        </p:nvPicPr>
        <p:blipFill>
          <a:blip r:embed="rId3"/>
          <a:srcRect l="9901" r="10891" b="8297"/>
          <a:stretch>
            <a:fillRect/>
          </a:stretch>
        </p:blipFill>
        <p:spPr bwMode="auto">
          <a:xfrm>
            <a:off x="928662" y="285728"/>
            <a:ext cx="7072362" cy="6367247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071538" y="3214686"/>
            <a:ext cx="3500462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аким образом, гормоны внутренних желез играют огромную роль в организме человека: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Регулируют обмен веществ, рост, 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Стимулируют работу внутренних органов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Отвечают за наше эмоциональное состояние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custDataLst>
      <p:tags r:id="rId1"/>
    </p:custDataLst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60339357-woman-doctor-holding-clipboard-talking-with-blank-white-board-physician-hospital-checkup-patient-hea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14346" y="0"/>
            <a:ext cx="9358346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500034" y="714356"/>
            <a:ext cx="5786478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Железы внутренней секреции, называющиеся также эндокринными, объединяют в себе гипофиз, щитовидную железу, надпочечники, эпифиз, паращитовидные железы, вилочковую железу, поджелудочную железу, надпочечники и половые железы, и отвечают за выработку гормонов и их влияние на организм.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78" name="AutoShape 6" descr="Woman Doctor Holding Clipboard Talking With Blank White Board ...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Doctor explains and holds a blank white board Vector Image"/>
          <p:cNvPicPr>
            <a:picLocks noChangeAspect="1" noChangeArrowheads="1"/>
          </p:cNvPicPr>
          <p:nvPr/>
        </p:nvPicPr>
        <p:blipFill>
          <a:blip r:embed="rId2"/>
          <a:srcRect b="10339"/>
          <a:stretch>
            <a:fillRect/>
          </a:stretch>
        </p:blipFill>
        <p:spPr bwMode="auto">
          <a:xfrm>
            <a:off x="-214346" y="0"/>
            <a:ext cx="9358347" cy="6858000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785786" y="3857628"/>
            <a:ext cx="750099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Эндокринные нарушения могут возникнуть в результате: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Дисфункции самой периферической эндокринной железы (первичные расстройства)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Гипофункции гипофиза (вторичные расстройства)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Гиперфункции гипофиза (вторичные расстройства)</a:t>
            </a:r>
          </a:p>
        </p:txBody>
      </p:sp>
    </p:spTree>
  </p:cSld>
  <p:clrMapOvr>
    <a:masterClrMapping/>
  </p:clrMapOvr>
  <p:transition spd="slow">
    <p:wipe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60296742-nurse-explains-at-the-blank-board.jpg"/>
          <p:cNvPicPr>
            <a:picLocks noChangeAspect="1"/>
          </p:cNvPicPr>
          <p:nvPr/>
        </p:nvPicPr>
        <p:blipFill>
          <a:blip r:embed="rId2"/>
          <a:srcRect l="2343" t="14126" b="15613"/>
          <a:stretch>
            <a:fillRect/>
          </a:stretch>
        </p:blipFill>
        <p:spPr>
          <a:xfrm>
            <a:off x="214282" y="0"/>
            <a:ext cx="8929718" cy="6643710"/>
          </a:xfrm>
          <a:prstGeom prst="rect">
            <a:avLst/>
          </a:prstGeom>
        </p:spPr>
      </p:pic>
      <p:pic>
        <p:nvPicPr>
          <p:cNvPr id="1026" name="Picture 2" descr="Эндокринные железы. Общая характеристика - online presentation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00364" y="785794"/>
            <a:ext cx="5722491" cy="428628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Болезни эндокринной системы и армия, болезни эндокринной системы и ..."/>
          <p:cNvPicPr>
            <a:picLocks noChangeAspect="1" noChangeArrowheads="1"/>
          </p:cNvPicPr>
          <p:nvPr/>
        </p:nvPicPr>
        <p:blipFill>
          <a:blip r:embed="rId2"/>
          <a:srcRect t="13889"/>
          <a:stretch>
            <a:fillRect/>
          </a:stretch>
        </p:blipFill>
        <p:spPr bwMode="auto">
          <a:xfrm>
            <a:off x="571472" y="928670"/>
            <a:ext cx="8152477" cy="5286388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428728" y="214290"/>
            <a:ext cx="65722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Заболевания эндокринной системы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2" descr="Nurse Holding Clipboard Talking Royalty Free Vector Image"/>
          <p:cNvPicPr>
            <a:picLocks noChangeAspect="1" noChangeArrowheads="1"/>
          </p:cNvPicPr>
          <p:nvPr/>
        </p:nvPicPr>
        <p:blipFill>
          <a:blip r:embed="rId3"/>
          <a:srcRect b="8951"/>
          <a:stretch>
            <a:fillRect/>
          </a:stretch>
        </p:blipFill>
        <p:spPr bwMode="auto">
          <a:xfrm>
            <a:off x="1" y="1"/>
            <a:ext cx="9144000" cy="6858000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642910" y="642918"/>
            <a:ext cx="328614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Гипофиз 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— это железа внутренней секреции, которая регулирует активность многих других эндокринных желёз</a:t>
            </a:r>
          </a:p>
        </p:txBody>
      </p:sp>
      <p:pic>
        <p:nvPicPr>
          <p:cNvPr id="3" name="Picture 2" descr="Гормоны гипофиза – все, что вы должны о них знать - Estet-Portal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642117" y="1643050"/>
            <a:ext cx="2501883" cy="172238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custDataLst>
      <p:tags r:id="rId1"/>
    </p:custDataLst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60339357-woman-doctor-holding-clipboard-talking-with-blank-white-board-physician-hospital-checkup-patient-hea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214346" y="0"/>
            <a:ext cx="9358346" cy="6858000"/>
          </a:xfrm>
          <a:prstGeom prst="rect">
            <a:avLst/>
          </a:prstGeom>
        </p:spPr>
      </p:pic>
      <p:pic>
        <p:nvPicPr>
          <p:cNvPr id="2" name="Picture 4" descr="гормоны№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14348" y="714356"/>
            <a:ext cx="4659793" cy="3286148"/>
          </a:xfrm>
          <a:prstGeom prst="rect">
            <a:avLst/>
          </a:prstGeom>
          <a:noFill/>
        </p:spPr>
      </p:pic>
    </p:spTree>
    <p:custDataLst>
      <p:tags r:id="rId1"/>
    </p:custDataLst>
  </p:cSld>
  <p:clrMapOvr>
    <a:masterClrMapping/>
  </p:clrMapOvr>
  <p:transition spd="slow">
    <p:split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60296742-nurse-explains-at-the-blank-board.jpg"/>
          <p:cNvPicPr>
            <a:picLocks noChangeAspect="1"/>
          </p:cNvPicPr>
          <p:nvPr/>
        </p:nvPicPr>
        <p:blipFill>
          <a:blip r:embed="rId2"/>
          <a:srcRect l="2343" t="14126" b="15613"/>
          <a:stretch>
            <a:fillRect/>
          </a:stretch>
        </p:blipFill>
        <p:spPr>
          <a:xfrm>
            <a:off x="214282" y="0"/>
            <a:ext cx="8929718" cy="6643710"/>
          </a:xfrm>
          <a:prstGeom prst="rect">
            <a:avLst/>
          </a:prstGeom>
        </p:spPr>
      </p:pic>
      <p:sp>
        <p:nvSpPr>
          <p:cNvPr id="24578" name="AutoShape 2" descr="Презентация на тему: &quot;Эндокринная система Биология 8 класс. Железы ...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pic>
        <p:nvPicPr>
          <p:cNvPr id="4" name="Picture 2" descr="Эндокринная система - online presentation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488" y="357166"/>
            <a:ext cx="6000792" cy="596183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35844" name="AutoShape 4" descr="Nurse Explains At The Blank Board Royalty Free Cliparts, Vectors ...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35846" name="AutoShape 6" descr="Nurse Explains At The Blank Board Royalty Free Cliparts, Vectors ...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</p:spTree>
  </p:cSld>
  <p:clrMapOvr>
    <a:masterClrMapping/>
  </p:clrMapOvr>
  <p:transition spd="slow">
    <p:split dir="in"/>
  </p:transition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1"/>
  <p:tag name="TIME" val="15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1"/>
  <p:tag name="TIME" val="15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1"/>
  <p:tag name="TIME" val="15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1"/>
  <p:tag name="TIME" val="15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1"/>
  <p:tag name="TIME" val="15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1"/>
  <p:tag name="TIME" val="15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1"/>
  <p:tag name="TIME" val="15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1"/>
  <p:tag name="TIME" val="15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1"/>
  <p:tag name="TIME" val="15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95</TotalTime>
  <Words>211</Words>
  <Application>Microsoft Office PowerPoint</Application>
  <PresentationFormat>Экран (4:3)</PresentationFormat>
  <Paragraphs>36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Тема Office</vt:lpstr>
      <vt:lpstr>Нарушения работ желез внутренней секреции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</vt:vector>
  </TitlesOfParts>
  <Company>Wolfish Lair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Нарушения работ желез внутренней секреции</dc:title>
  <dc:creator>Администратор</dc:creator>
  <cp:lastModifiedBy>Администратор</cp:lastModifiedBy>
  <cp:revision>11</cp:revision>
  <dcterms:created xsi:type="dcterms:W3CDTF">2020-06-11T04:11:15Z</dcterms:created>
  <dcterms:modified xsi:type="dcterms:W3CDTF">2022-02-03T07:56:07Z</dcterms:modified>
</cp:coreProperties>
</file>