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66" r:id="rId4"/>
    <p:sldId id="267" r:id="rId5"/>
    <p:sldId id="261" r:id="rId6"/>
    <p:sldId id="258" r:id="rId7"/>
    <p:sldId id="259" r:id="rId8"/>
    <p:sldId id="262" r:id="rId9"/>
    <p:sldId id="263" r:id="rId10"/>
    <p:sldId id="260" r:id="rId11"/>
    <p:sldId id="264" r:id="rId12"/>
    <p:sldId id="268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55" d="100"/>
          <a:sy n="55" d="100"/>
        </p:scale>
        <p:origin x="420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D3B3C7E-BC2D-4436-8B03-AC421FA66787}"/>
              </a:ext>
            </a:extLst>
          </p:cNvPr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66887E-4265-46F7-9DE0-605FFFC907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5130" y="1066800"/>
            <a:ext cx="8112369" cy="2073119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 cap="all" spc="39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DB1A74-54F5-45CA-8922-87FFD5751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BE6EF-9D0F-4ABF-B92C-E967FE3F1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B150-954C-4F02-89AC-DA7163D7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79965" y="6245352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16270-CBD7-4ACC-BFC5-9CADE7226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B5D0C1-066E-4C02-A6B8-59FAE4A19724}"/>
              </a:ext>
            </a:extLst>
          </p:cNvPr>
          <p:cNvGrpSpPr/>
          <p:nvPr/>
        </p:nvGrpSpPr>
        <p:grpSpPr>
          <a:xfrm>
            <a:off x="5662258" y="4240546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386904-AFDC-449E-8D1B-906B305EBDA7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70778F2-11E8-428C-8324-479CA9D6FE92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A0BE89E-CB2D-48BA-A8D2-533FAAAA725F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89513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1126-542A-43AD-8078-EE356516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5F98B-5F32-4561-BFBC-9F6E5DA0A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28700" y="2161903"/>
            <a:ext cx="10134600" cy="3743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3D0DD-B04E-4E48-8EE1-51E46131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1352D-F9C0-4442-9601-A09A7655E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C0801-9C45-40AE-AB33-5742CDA4D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4511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946561-59BF-4566-AD2C-9B05C4771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6250" y="723899"/>
            <a:ext cx="2271849" cy="5410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F7870-6CBD-47E2-854C-68141BAA1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23900" y="723899"/>
            <a:ext cx="8302534" cy="5410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2FAF3-C106-49CB-A845-1FC7F7313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D5CCC-00E8-48FA-91A6-921E7B64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E1751-E7AA-406D-A977-1ACEF1FBD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3706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2DC87-4B97-4A7C-BC4C-6E772456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59FD9-57FD-4ABA-9FCD-795405253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BD40E-B0AA-47B8-900F-488A8AEC1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E623C-1E35-4485-A5B4-A71969BE7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C6BB9-EF4F-465E-985B-34521F68C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5289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F5577-D71B-4279-B07A-62F703E5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8367D-C35C-4023-BEBE-F834D033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FCF8A-B8C6-496A-98A5-BBB52DB70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CDE45C10-227D-42DF-A888-EEFD3784F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3900" y="750338"/>
            <a:ext cx="4580642" cy="54946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214944-8898-48BC-AE6F-065DA7BBB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80478" y="4714704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4B3AAB-30C4-441D-B481-D253F8325953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DCB6176-5585-40BC-BC9C-CA625F989F1B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7C4F1D9-97D8-43DD-A319-C56367F97FCE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25E64ED-B373-4866-B5A2-E805D3168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</p:spPr>
        <p:txBody>
          <a:bodyPr anchor="b">
            <a:normAutofit/>
          </a:bodyPr>
          <a:lstStyle>
            <a:lvl1pPr algn="ctr">
              <a:defRPr sz="3200" cap="all" spc="6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6D6168-DDAE-41B2-A0D5-42185A2D0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717554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825EB-71EE-41B3-89D2-47A0C7C35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62F7D-C4AD-4BD4-AAC8-F0223EE4A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7305" y="2155369"/>
            <a:ext cx="4953000" cy="39983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B088-28C6-4667-8DF2-0DE32AE3E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55369"/>
            <a:ext cx="4953000" cy="3998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6095F-AE34-4E94-B722-E3A1205AE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6A8E6-BD94-48EA-8F35-DA0DF910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78AEF-56B8-49F5-81E8-663B1FFA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2017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873F-001F-4254-97F3-05329E6A7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7B575-060F-4296-A28A-93DA109F9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81A51-F4D1-4A02-9918-C416F820B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7306" y="2619103"/>
            <a:ext cx="4849036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2916D0-3DFE-455D-9888-3FDEFD3D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0108" y="1801620"/>
            <a:ext cx="4904585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93D763-0643-4A48-8007-93391C59F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0108" y="2619103"/>
            <a:ext cx="4904585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A2D07B-3A5D-41C2-83B8-BD1AD6522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2C1367-FE5A-4CDD-B85B-724FFFE5B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2F244-23EB-4E1A-B74F-77F23F87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1598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6C0A-BEF4-4DE4-A9D2-C60298FC7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67C0AC-3C98-4D68-AE72-CFFA1638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7722A-E2E4-45D2-8A20-4853ED683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B9201-B20B-4412-B745-F2F6A914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7840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C4889A-9ABE-4409-BAD8-F84C36C1F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DA5A70-FE21-4CB6-A67B-1DC798E9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4AD11-7FD2-432C-A6AB-395BE9275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423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97CF-9CDD-4E78-8F35-A2FFE786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94BFE-7A85-4123-B0F7-4DB1C141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6800"/>
            <a:ext cx="6172200" cy="48386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EFD6D-1929-4A73-A860-22A36FF5C1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399A5-94A1-4452-AFF0-918BDA8B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589D8-DD83-406C-A77A-176D2399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46024-82ED-40EF-8846-F6CC44BC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52382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D12FA-83A4-42AF-98D7-312C4C5A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CF1DC8-2932-4C6E-BFBB-8BA1C95984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5942012" cy="48387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E0000-EF01-46A5-8A71-25FB7EA3F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AD40B-9246-4532-9F73-5BA9061C3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6B9A0-5B1C-4F7B-828A-EF74E514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E99FB-C932-4165-A612-8B302D8F7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5282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CE7638-D991-46E7-BF2C-67D1AC829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C6B9C-4923-4DAB-9748-D5CD289EB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78CF6-4B33-40E4-B881-5F4C56837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857E-F564-4539-9984-10435B614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C485584D-7D79-4248-9986-4CA35242F944}" type="datetimeFigureOut">
              <a:rPr lang="en-US" smtClean="0"/>
              <a:t>12/30/2022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EABEF-B998-4B11-A878-8F492F8E3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B54D17-3792-403D-9127-495845021D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9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-228600" algn="l" defTabSz="914400" rtl="0" eaLnBrk="1" latinLnBrk="0" hangingPunct="1">
        <a:lnSpc>
          <a:spcPct val="11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timeout.ru/msk/place/4385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meout.ru/msk/feature/462730" TargetMode="External"/><Relationship Id="rId2" Type="http://schemas.openxmlformats.org/officeDocument/2006/relationships/hyperlink" Target="https://www.timeout.ru/msk/place/424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timeout.ru/msk/feature/46273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timeout.ru/msk/place/4387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timeout.ru/msk/place/4114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timeout.ru/msk/place/4383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timeout.ru/msk/place/4147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D8EACB7-D372-470B-B76E-A829D0031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Цветной жидкостной контур">
            <a:extLst>
              <a:ext uri="{FF2B5EF4-FFF2-40B4-BE49-F238E27FC236}">
                <a16:creationId xmlns:a16="http://schemas.microsoft.com/office/drawing/2014/main" id="{476456D2-E353-B0A5-7C0D-125ACE46FB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53" b="949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FBE11A49-02A1-4D4C-9A49-CDF496B109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900" y="723900"/>
            <a:ext cx="4580642" cy="54946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503C8-D1BD-447F-BF6E-34F89A8540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3900" y="723900"/>
            <a:ext cx="4458819" cy="2854431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kern="18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лучших </a:t>
            </a:r>
            <a:r>
              <a:rPr lang="ru-RU" sz="3600" kern="1800" dirty="0" err="1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милкшейков</a:t>
            </a:r>
            <a:br>
              <a:rPr lang="ru-RU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5573BC-1CF1-41AB-A1F5-7A1CCA512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8765" y="4327781"/>
            <a:ext cx="6747162" cy="1890813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группы №8 Иванников Максим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Сурилова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Нина Геннадиевна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732D3A-CFF0-45BE-AD79-F83D0272C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80479" y="3871114"/>
            <a:ext cx="867485" cy="115439"/>
            <a:chOff x="8910933" y="1861308"/>
            <a:chExt cx="867485" cy="11543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892F72C-7FB6-49C8-A402-D5DC42DB67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C92C2E1-605F-49BD-8AC8-DC52B3015E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8BE2E0F-EE6D-4748-AB8F-724D0DDC6E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1D9B8F-2B56-4ED7-AF87-132A5B621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41" y="3676893"/>
            <a:ext cx="1274856" cy="227652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39281B-E3F5-4B12-80D6-123B9D214E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840" y="3659944"/>
            <a:ext cx="3241879" cy="223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182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AFC684-9FF1-474F-9267-F7F86F499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23900"/>
            <a:ext cx="10134600" cy="788377"/>
          </a:xfrm>
        </p:spPr>
        <p:txBody>
          <a:bodyPr/>
          <a:lstStyle/>
          <a:p>
            <a:pPr algn="ctr">
              <a:lnSpc>
                <a:spcPts val="1875"/>
              </a:lnSpc>
              <a:spcAft>
                <a:spcPts val="800"/>
              </a:spcAft>
            </a:pPr>
            <a:r>
              <a:rPr lang="ru-RU" sz="3200" dirty="0" err="1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«Медовик» (400 р.) в </a:t>
            </a:r>
            <a:r>
              <a:rPr lang="ru-RU" sz="32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Farш</a:t>
            </a: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97A6F5-1CBF-4AA4-9C95-360A3D2AC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2840" y="1301262"/>
            <a:ext cx="8190806" cy="538909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Самая популярная </a:t>
            </a:r>
            <a:r>
              <a:rPr lang="ru-RU" sz="26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бургерная</a:t>
            </a: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Москвы не смогла оставить без внимания типичную для всякого бургер-джойнта тему молочных коктейлей. А поскольку </a:t>
            </a:r>
            <a:r>
              <a:rPr lang="ru-RU" sz="26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Farш</a:t>
            </a: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работает на русском мясе, то и русские ремарки в карту напитков вписались органично.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Тут есть «Медовик» — густой микс с крошкой из медового теста, липовым медом, имбирем, корицей и ванильным мороженым. С крошкой (ее берут из остатков коржей от настоящего медовика) поступают так деликатно, что она не досаждает твердыми вкраплениями, а лишь позволяет коктейлю слегка пружинить на языке.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</a:pP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Правда, по сумме вкусов русский медовик получился больше похож на американский </a:t>
            </a:r>
            <a:r>
              <a:rPr lang="ru-RU" sz="26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ginger</a:t>
            </a: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так оно и проще — иностранцам, которых в </a:t>
            </a:r>
            <a:r>
              <a:rPr lang="ru-RU" sz="26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бургерной</a:t>
            </a:r>
            <a:r>
              <a:rPr lang="ru-RU" sz="2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меньше, чем местных, не приходится ничего объяснять.</a:t>
            </a:r>
            <a:endParaRPr lang="ru-RU" sz="1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2078E6-D816-46D8-AA33-6D9139923D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27" r="26723"/>
          <a:stretch/>
        </p:blipFill>
        <p:spPr>
          <a:xfrm>
            <a:off x="328354" y="1844718"/>
            <a:ext cx="3344486" cy="428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9424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98CBD-F843-4CB9-9C58-BB1CCF29A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80293"/>
            <a:ext cx="10134600" cy="914400"/>
          </a:xfrm>
        </p:spPr>
        <p:txBody>
          <a:bodyPr/>
          <a:lstStyle/>
          <a:p>
            <a:pPr algn="ctr">
              <a:lnSpc>
                <a:spcPts val="1875"/>
              </a:lnSpc>
              <a:spcAft>
                <a:spcPts val="800"/>
              </a:spcAft>
            </a:pP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Ласси c бананом и инжиром (410 р.) в </a:t>
            </a:r>
            <a:r>
              <a:rPr lang="ru-RU" sz="32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Calicano</a:t>
            </a:r>
            <a:r>
              <a:rPr lang="ru-RU" sz="3200" u="none" strike="noStrike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C0B029-3E63-4E65-AC17-51A02F648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431"/>
            <a:ext cx="7589520" cy="5323449"/>
          </a:xfrm>
        </p:spPr>
        <p:txBody>
          <a:bodyPr>
            <a:normAutofit fontScale="62500" lnSpcReduction="20000"/>
          </a:bodyPr>
          <a:lstStyle/>
          <a:p>
            <a:r>
              <a:rPr lang="ru-RU" sz="2000" dirty="0">
                <a:solidFill>
                  <a:srgbClr val="1E1E1E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Ласси, по сути, те же </a:t>
            </a:r>
            <a:r>
              <a:rPr lang="ru-RU" sz="38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r>
              <a:rPr lang="ru-RU" sz="3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скроенные по лекалам здорового питания. </a:t>
            </a:r>
          </a:p>
          <a:p>
            <a:r>
              <a:rPr lang="ru-RU" sz="3800" dirty="0">
                <a:solidFill>
                  <a:srgbClr val="1E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Вместо мороженого в них добавляют густой йогурт, обычное молоко запросто меняют на растительное, и никаких усилителей вкуса — только свежие фрукты, в крайнем случае — органические сиропы на основе агавы.     Самый убедительный микс из предусмотренных на эту тему в </a:t>
            </a:r>
            <a:r>
              <a:rPr lang="ru-RU" sz="38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Calicano</a:t>
            </a:r>
            <a:r>
              <a:rPr lang="ru-RU" sz="3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бананово-инжирный, приготовленный на йогурте и соевом молоке, куда для пущего эффекта вмешали миндальную крошку и пол-ложки сиропа из фиги. </a:t>
            </a:r>
          </a:p>
          <a:p>
            <a:r>
              <a:rPr lang="ru-RU" sz="3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Такие напитки действительно способны лечить, если не простуду, то извечную московскую хандру, соблазняя запахом благополучной и солнечной калифорнийской жизни. 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\&quot;\&quot;">
            <a:hlinkClick r:id="rId3"/>
            <a:extLst>
              <a:ext uri="{FF2B5EF4-FFF2-40B4-BE49-F238E27FC236}">
                <a16:creationId xmlns:a16="http://schemas.microsoft.com/office/drawing/2014/main" id="{4DBA0113-A2CA-4909-9849-D5CE490165E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21" y="2547706"/>
            <a:ext cx="3916679" cy="3165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049228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43757-554D-4823-92DD-91F91851F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калорий в клубничном </a:t>
            </a:r>
            <a:r>
              <a:rPr lang="ru-RU" sz="36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Милкшейке</a:t>
            </a: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8CADD9-685B-4092-8D3C-89F57AEA5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346774"/>
              </p:ext>
            </p:extLst>
          </p:nvPr>
        </p:nvGraphicFramePr>
        <p:xfrm>
          <a:off x="1484053" y="2529424"/>
          <a:ext cx="9009777" cy="3604675"/>
        </p:xfrm>
        <a:graphic>
          <a:graphicData uri="http://schemas.openxmlformats.org/drawingml/2006/table">
            <a:tbl>
              <a:tblPr firstRow="1" firstCol="1" bandRow="1"/>
              <a:tblGrid>
                <a:gridCol w="3003259">
                  <a:extLst>
                    <a:ext uri="{9D8B030D-6E8A-4147-A177-3AD203B41FA5}">
                      <a16:colId xmlns:a16="http://schemas.microsoft.com/office/drawing/2014/main" val="2344227406"/>
                    </a:ext>
                  </a:extLst>
                </a:gridCol>
                <a:gridCol w="3003259">
                  <a:extLst>
                    <a:ext uri="{9D8B030D-6E8A-4147-A177-3AD203B41FA5}">
                      <a16:colId xmlns:a16="http://schemas.microsoft.com/office/drawing/2014/main" val="2808847834"/>
                    </a:ext>
                  </a:extLst>
                </a:gridCol>
                <a:gridCol w="3003259">
                  <a:extLst>
                    <a:ext uri="{9D8B030D-6E8A-4147-A177-3AD203B41FA5}">
                      <a16:colId xmlns:a16="http://schemas.microsoft.com/office/drawing/2014/main" val="3781695975"/>
                    </a:ext>
                  </a:extLst>
                </a:gridCol>
              </a:tblGrid>
              <a:tr h="720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Нутриент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b="1">
                          <a:solidFill>
                            <a:srgbClr val="20212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 нормы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491920"/>
                  </a:ext>
                </a:extLst>
              </a:tr>
              <a:tr h="720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Калорийность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382 кКал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441 г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668905"/>
                  </a:ext>
                </a:extLst>
              </a:tr>
              <a:tr h="720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Белки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9.6 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792 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670343"/>
                  </a:ext>
                </a:extLst>
              </a:tr>
              <a:tr h="720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Жиры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7.2 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778 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250062"/>
                  </a:ext>
                </a:extLst>
              </a:tr>
              <a:tr h="720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Углеводы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 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313 г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479376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93C80DBB-20DE-4798-B9AD-A5861B1F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1" y="1839016"/>
            <a:ext cx="96792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Пищевая ценность и химический состав "Молочный Коктейль Клубничный (0,4 L) ".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636450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93B7E-A0B6-4964-B2F7-44BB5700B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351692"/>
            <a:ext cx="10134600" cy="1072663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есть </a:t>
            </a:r>
            <a:r>
              <a:rPr kumimoji="0" lang="ru-RU" b="0" i="0" u="none" strike="noStrike" kern="1200" cap="none" spc="0" normalizeH="0" baseline="0" noProof="0" dirty="0" err="1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C244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552223-8300-40A7-B724-5FCEF1507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114" y="1002323"/>
            <a:ext cx="11456126" cy="570327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29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3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3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Клубничный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Клубничное мороженое</a:t>
            </a:r>
          </a:p>
          <a:p>
            <a:pPr marL="342900" lvl="0" indent="-342900">
              <a:lnSpc>
                <a:spcPct val="100000"/>
              </a:lnSpc>
              <a:spcAft>
                <a:spcPts val="3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Шоколадный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Шоколадный сироп Шоколадное мороженое Черный шоколад</a:t>
            </a:r>
          </a:p>
          <a:p>
            <a:pPr marL="342900" lvl="0" indent="-342900">
              <a:lnSpc>
                <a:spcPct val="100000"/>
              </a:lnSpc>
              <a:spcAft>
                <a:spcPts val="3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Сникерс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Шоколадный сироп Ванильное мороженое Жареный арахис</a:t>
            </a:r>
          </a:p>
          <a:p>
            <a:pPr marL="342900" lvl="0" indent="-342900">
              <a:lnSpc>
                <a:spcPct val="100000"/>
              </a:lnSpc>
              <a:spcAft>
                <a:spcPts val="3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Малиновый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Малиновое мороженое</a:t>
            </a:r>
          </a:p>
          <a:p>
            <a:pPr marL="342900" lvl="0" indent="-342900">
              <a:lnSpc>
                <a:spcPct val="100000"/>
              </a:lnSpc>
              <a:spcAft>
                <a:spcPts val="3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Ежевичный 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Ежевичное мороженое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6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можно добавить в молоко чтобы было вкусно?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Молоко</a:t>
            </a: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можно и нужно сочетать: с фруктами, кашами, ягодами, орехами. Лучше не пить </a:t>
            </a:r>
            <a:r>
              <a:rPr lang="ru-RU" sz="36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</a:t>
            </a: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сразу после еды. Лучше не </a:t>
            </a:r>
            <a:r>
              <a:rPr lang="ru-RU" sz="36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миксовать</a:t>
            </a: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</a:t>
            </a: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 рыбой, сливами, свежими овощами, колбасными изделиями и сладкой сдобой.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Что такое </a:t>
            </a:r>
            <a:r>
              <a:rPr lang="ru-RU" sz="3600" b="1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Моктейль</a:t>
            </a:r>
            <a:r>
              <a:rPr lang="ru-RU" sz="36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6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Моктейли</a:t>
            </a:r>
            <a:r>
              <a:rPr lang="ru-RU" sz="36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это смешанные напитки, имеющие сложный состав, но только не имеющие алкогольных ингредиентов в своем составе. Раньше напитки такого типа назывались "коктейль для девственницы", подразумевая, что его можно употреблять даже молодым и незамужним барышням.</a:t>
            </a:r>
            <a:endParaRPr lang="ru-RU" sz="33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8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800" dirty="0">
              <a:solidFill>
                <a:srgbClr val="20212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76532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CA0FC-BBA4-44FD-852B-8E18AE0F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9" y="723901"/>
            <a:ext cx="10318173" cy="758536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/>
              <a:t>Милкшейки</a:t>
            </a:r>
            <a:endParaRPr lang="ru-RU" sz="40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C7C6347-28CE-4794-9B1A-45746F5C8D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648" y="2119746"/>
            <a:ext cx="5273235" cy="34076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77E8FD-DB47-4133-9816-2D5CE88D835B}"/>
              </a:ext>
            </a:extLst>
          </p:cNvPr>
          <p:cNvSpPr txBox="1"/>
          <p:nvPr/>
        </p:nvSpPr>
        <p:spPr>
          <a:xfrm>
            <a:off x="5965883" y="1648692"/>
            <a:ext cx="578415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Как  подавать </a:t>
            </a:r>
            <a:r>
              <a:rPr lang="ru-RU" sz="32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мировая мода сегодня ориентируется на Нью-Йорк. Там строят целые замки из мороженого, украшают бокалы ювелирной посыпкой, а наверх могут водрузить кусок чизкейка.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33465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B4F18-A32F-4BCD-BC92-83E96A11D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709" y="529937"/>
            <a:ext cx="10529455" cy="633845"/>
          </a:xfrm>
        </p:spPr>
        <p:txBody>
          <a:bodyPr>
            <a:normAutofit fontScale="90000"/>
          </a:bodyPr>
          <a:lstStyle/>
          <a:p>
            <a:pPr marL="228600" marR="0" lvl="0" indent="0" defTabSz="914400" rtl="0" eaLnBrk="1" fontAlgn="auto" latinLnBrk="0" hangingPunct="1">
              <a:lnSpc>
                <a:spcPct val="107000"/>
              </a:lnSpc>
              <a:spcBef>
                <a:spcPts val="900"/>
              </a:spcBef>
              <a:spcAft>
                <a:spcPts val="900"/>
              </a:spcAft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чем разница между </a:t>
            </a:r>
            <a:r>
              <a:rPr kumimoji="0" lang="ru-RU" b="0" i="0" u="none" strike="noStrike" kern="1200" cap="none" spc="0" normalizeH="0" baseline="0" noProof="0" dirty="0" err="1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Милкшейком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молочным коктейлем?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53532-0D15-480A-9DE4-84934457C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164" y="1302328"/>
            <a:ext cx="6414654" cy="502573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Многие считают, что </a:t>
            </a:r>
            <a:r>
              <a:rPr lang="ru-RU" sz="24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шейк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 </a:t>
            </a:r>
            <a:r>
              <a:rPr lang="ru-RU" sz="24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коктейль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строго состоящий из молока, сиропа и льда.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Молочные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коктейли называют также «</a:t>
            </a:r>
            <a:r>
              <a:rPr lang="ru-RU" sz="24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смуви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»: в их состав входят фрукты и молоко (нередко добавляется и лед).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021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Кстати, все, что готовится с добавлением льда, называется «</a:t>
            </a:r>
            <a:r>
              <a:rPr lang="ru-RU" sz="24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фрозен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но необязательно в таком </a:t>
            </a:r>
            <a:r>
              <a:rPr lang="ru-RU" sz="24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коктейле</a:t>
            </a:r>
            <a:r>
              <a:rPr lang="ru-RU" sz="24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окажется молоко.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E1D928-5FD6-4433-BE05-980CD75622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10" r="8403"/>
          <a:stretch/>
        </p:blipFill>
        <p:spPr>
          <a:xfrm>
            <a:off x="6730767" y="2147455"/>
            <a:ext cx="4930109" cy="312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313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974A4-3108-4CA2-8554-B003F793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98071"/>
            <a:ext cx="8946573" cy="980209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придумал </a:t>
            </a:r>
            <a:r>
              <a:rPr kumimoji="0" lang="ru-RU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Милкшейки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F2A6F5-7CA5-48D0-B5D3-E66BA80CC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582" y="1478279"/>
            <a:ext cx="10830098" cy="5142599"/>
          </a:xfrm>
        </p:spPr>
        <p:txBody>
          <a:bodyPr>
            <a:normAutofit fontScale="77500" lnSpcReduction="20000"/>
          </a:bodyPr>
          <a:lstStyle/>
          <a:p>
            <a:pPr fontAlgn="t">
              <a:lnSpc>
                <a:spcPct val="12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Молочный коктейль, который мы все знаем и любим, был изобретен </a:t>
            </a:r>
          </a:p>
          <a:p>
            <a:pPr fontAlgn="t">
              <a:lnSpc>
                <a:spcPct val="12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в 1922 году в небольшой сети аптек </a:t>
            </a:r>
            <a:r>
              <a:rPr lang="ru-RU" sz="28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Walgreens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США. Пытаясь улучшить шоколадный солод, менеджер Айван </a:t>
            </a:r>
            <a:r>
              <a:rPr lang="ru-RU" sz="28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Коулсон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смешал две порции мороженого с молоком и шоколадным напитком из сухого молока.</a:t>
            </a:r>
            <a:endParaRPr lang="ru-RU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Какое молоко лучше для молочных коктейлей?</a:t>
            </a:r>
            <a:endParaRPr lang="ru-RU" sz="2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Тем, кто считает калории и следит за своей фигурой, предлагаем в 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молочных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коктейлях использовать обезжиренное 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или нежирный кефир. Добавьте свой любимый сок или фрукты (можно добавить яблоко или киви, в них содержится очень мало сахара) и низкокалорийный 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молочный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коктейль готов.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2021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Традиция готовить алкогольные 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коктейли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появилась в середине XIX века. Аристократы смешивали крепкий алкоголь с </a:t>
            </a:r>
            <a:r>
              <a:rPr lang="ru-RU" sz="2800" dirty="0" err="1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биттерами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добавляя в бокал немного воды и сахара. Слово "</a:t>
            </a:r>
            <a:r>
              <a:rPr lang="ru-RU" sz="2800" b="1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коктейль</a:t>
            </a:r>
            <a:r>
              <a:rPr lang="ru-RU" sz="280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впервые употребил Джерри Томас, который в 1862 году выпустил книгу "Как смешивать напитки".</a:t>
            </a:r>
            <a:endParaRPr lang="ru-RU" sz="33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solidFill>
                <a:srgbClr val="20212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85F4E5-8F1D-404B-8FD8-0F529DB66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6762" y="237121"/>
            <a:ext cx="1422318" cy="191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3989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836B49-079E-4C07-BAD2-4B07C3B82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23900"/>
            <a:ext cx="10134600" cy="869373"/>
          </a:xfrm>
        </p:spPr>
        <p:txBody>
          <a:bodyPr/>
          <a:lstStyle/>
          <a:p>
            <a:pPr algn="ctr">
              <a:lnSpc>
                <a:spcPts val="1875"/>
              </a:lnSpc>
              <a:spcAft>
                <a:spcPts val="800"/>
              </a:spcAft>
            </a:pP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Лимонный шейк (280 р.) в </a:t>
            </a:r>
            <a:r>
              <a:rPr lang="ru-RU" sz="3200" u="sng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«Никуда не едем»</a:t>
            </a: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057CA7-19E0-4F4D-9C3F-6CCEC849CD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161" y="1454726"/>
            <a:ext cx="6291348" cy="525087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E1E1E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    </a:t>
            </a:r>
            <a:r>
              <a:rPr lang="ru-RU" sz="2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Традиционное сочетание мороженого и цитрусов здесь превращается в далекий от банальности напиток, который с полным правом можно было бы назвать «цитрус 3D».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Объемность восприятия строится на тягучем лимонном конфитюре, обжигающе-свежем лаймовом </a:t>
            </a:r>
            <a:r>
              <a:rPr lang="ru-RU" sz="28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сорбете</a:t>
            </a:r>
            <a:r>
              <a:rPr lang="ru-RU" sz="2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крупицах лимонной цедры, которые вплавлены во взбитое до состояния пены ванильное мороженое.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 результате, цитрусовый </a:t>
            </a:r>
            <a:r>
              <a:rPr lang="ru-RU" sz="28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8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будоражит не хуже банки «энергетика»: недаром его подают вместе с кукурузными хлопьями на завтрак. 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95D082-3DD7-4A60-9B86-4551A1FACF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9" r="-1730" b="3798"/>
          <a:stretch/>
        </p:blipFill>
        <p:spPr>
          <a:xfrm>
            <a:off x="6793059" y="2147456"/>
            <a:ext cx="5163415" cy="325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7593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3954A2-A6C0-4976-B1A3-41B015FFF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41961"/>
            <a:ext cx="10431780" cy="1097280"/>
          </a:xfrm>
        </p:spPr>
        <p:txBody>
          <a:bodyPr>
            <a:normAutofit/>
          </a:bodyPr>
          <a:lstStyle/>
          <a:p>
            <a:pPr>
              <a:lnSpc>
                <a:spcPts val="1875"/>
              </a:lnSpc>
              <a:spcAft>
                <a:spcPts val="800"/>
              </a:spcAft>
            </a:pPr>
            <a:r>
              <a:rPr lang="ru-RU" sz="28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Коктейль на пломбире с печеньем OREO (350 р.) в </a:t>
            </a:r>
            <a:r>
              <a:rPr lang="ru-RU" sz="28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SOS.Cafe</a:t>
            </a:r>
            <a:b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30B613-E2B2-4D93-979E-E3ED43A83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2040" y="1385455"/>
            <a:ext cx="6820478" cy="5685905"/>
          </a:xfrm>
        </p:spPr>
        <p:txBody>
          <a:bodyPr>
            <a:normAutofit/>
          </a:bodyPr>
          <a:lstStyle/>
          <a:p>
            <a:pPr>
              <a:lnSpc>
                <a:spcPts val="1875"/>
              </a:lnSpc>
              <a:spcAft>
                <a:spcPts val="800"/>
              </a:spcAft>
            </a:pP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Целый раздел коктейлей на пломбире для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SOS.Cafe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придумала его хозяйка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Хатуна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Колбая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Ей по душе воздушные замки, которые строят в коктейльных бокалах законодатели нью-йоркского стиля подачи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милкшейков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ts val="1875"/>
              </a:lnSpc>
              <a:spcAft>
                <a:spcPts val="800"/>
              </a:spcAft>
            </a:pP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Печенье OREO для американцев — культовая сладость, и тут ее преподносят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cо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всей возможной пышностью. Внизу — сам коктейль из пломбира со льдом и молоком, но это лишь часть представления: венчают бокал лава разноцветной карамельной посыпки и Эверест из мороженого, а на самой верхушке, как царь горы, восседает кругляшка печенья собственной персоной. </a:t>
            </a:r>
          </a:p>
          <a:p>
            <a:pPr>
              <a:lnSpc>
                <a:spcPts val="1875"/>
              </a:lnSpc>
              <a:spcAft>
                <a:spcPts val="800"/>
              </a:spcAft>
            </a:pP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Чтобы не порушить всю инсталляцию себе на коленки, такой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удобнее есть коктейльной ложкой. Кроме выкрутасов с OREO в меню есть вариации с ириской «Коровка» и конфетами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М&amp;М's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все в той же стилистике праздничного торта</a:t>
            </a:r>
            <a:r>
              <a:rPr lang="ru-RU" sz="20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A99E98-B87C-46C1-BC4B-8D5FBEACC5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86" t="-972" r="9450" b="972"/>
          <a:stretch/>
        </p:blipFill>
        <p:spPr>
          <a:xfrm>
            <a:off x="1028700" y="1953492"/>
            <a:ext cx="3502055" cy="413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8896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CA0FE-1579-4AE7-AD44-9B9A0D45F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41960"/>
            <a:ext cx="10645140" cy="1040003"/>
          </a:xfrm>
        </p:spPr>
        <p:txBody>
          <a:bodyPr/>
          <a:lstStyle/>
          <a:p>
            <a:pPr>
              <a:lnSpc>
                <a:spcPts val="1875"/>
              </a:lnSpc>
              <a:spcAft>
                <a:spcPts val="800"/>
              </a:spcAft>
            </a:pPr>
            <a:r>
              <a:rPr lang="ru-RU" sz="2800" dirty="0" err="1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8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сельдереем и базиликом (319 р.) в </a:t>
            </a:r>
            <a:r>
              <a:rPr lang="ru-RU" sz="28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Babetta</a:t>
            </a:r>
            <a:r>
              <a:rPr lang="ru-RU" sz="2800" u="none" strike="noStrike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28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Café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C12207-489E-48F8-B6B9-23F9A3675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260765"/>
            <a:ext cx="6755778" cy="5155276"/>
          </a:xfrm>
        </p:spPr>
        <p:txBody>
          <a:bodyPr>
            <a:normAutofit fontScale="92500"/>
          </a:bodyPr>
          <a:lstStyle/>
          <a:p>
            <a:r>
              <a:rPr lang="ru-RU" sz="2000" dirty="0">
                <a:solidFill>
                  <a:srgbClr val="1E1E1E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Практический опыт говорит нам, что молоко с огурцом — смесь в своих последствиях непредсказуемая. На самом деле, стоит опасаться огурца только в его естественном виде. </a:t>
            </a:r>
          </a:p>
          <a:p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Свежий  огуречный вкус, добавленный в сироп, может спасти любой коктейль от излишней приторности. </a:t>
            </a:r>
          </a:p>
          <a:p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В «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Бабетте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сироп из огурца «женят» с соком сельдерея и измельченным зеленым базиликом, превращая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подобие зеленого салата.           Неважно, что зеленая лужайка прячется под шапкой из взбитых сливок: потягивая </a:t>
            </a:r>
            <a:r>
              <a:rPr lang="ru-RU" sz="24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</a:t>
            </a:r>
            <a:r>
              <a:rPr lang="ru-RU" sz="24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через трубочку, ощущаешь, будто делаешь для себя что-то полезное.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DE52D5-E053-41AD-9ED3-401A8FF85F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06" r="21722"/>
          <a:stretch/>
        </p:blipFill>
        <p:spPr>
          <a:xfrm>
            <a:off x="7952509" y="1481963"/>
            <a:ext cx="3846501" cy="468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4274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A86324-B31D-40EB-8AFE-517402684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" y="563881"/>
            <a:ext cx="11383107" cy="825304"/>
          </a:xfrm>
        </p:spPr>
        <p:txBody>
          <a:bodyPr/>
          <a:lstStyle/>
          <a:p>
            <a:pPr>
              <a:lnSpc>
                <a:spcPts val="1875"/>
              </a:lnSpc>
              <a:spcAft>
                <a:spcPts val="800"/>
              </a:spcAft>
            </a:pPr>
            <a:r>
              <a:rPr lang="ru-RU" sz="28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Молочный коктейль «Сникерс» (300 р.) в закусочной </a:t>
            </a:r>
            <a:r>
              <a:rPr lang="ru-RU" sz="2800" u="none" strike="noStrike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«Воронеж»</a:t>
            </a:r>
            <a:r>
              <a:rPr lang="ru-RU" sz="28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F956FB-4248-4E51-8A79-0B2B6F84F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1195754"/>
            <a:ext cx="7192876" cy="581464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Если взбить в одно целое песочное печенье, шоколадное мороженое и арахис, то получится довольно точная имитация вкуса того самого шоколадного батончика.          Основное отличие — в количестве сахара, и если реальный «Сникерс» сложно отлипает от зубов, то его коктейльный собрат не так однозначно конфетный.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600" dirty="0">
                <a:solidFill>
                  <a:srgbClr val="1E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6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Молоко разбивает монолит орехов и мороженого, превращая напиток в воздушную пену, которая без усилий проходит по коктейльной трубочке и не вызывает угрызений совести по поводу калорий.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907F6A-7EC1-4A68-BB59-A6F1C96D24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175"/>
          <a:stretch/>
        </p:blipFill>
        <p:spPr>
          <a:xfrm>
            <a:off x="813313" y="2119744"/>
            <a:ext cx="3868086" cy="321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5941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010A7-F259-489E-AE9F-7D3762FEE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11481"/>
            <a:ext cx="10742032" cy="1520652"/>
          </a:xfrm>
        </p:spPr>
        <p:txBody>
          <a:bodyPr/>
          <a:lstStyle/>
          <a:p>
            <a:pPr algn="ctr">
              <a:lnSpc>
                <a:spcPts val="1875"/>
              </a:lnSpc>
              <a:spcAft>
                <a:spcPts val="800"/>
              </a:spcAft>
            </a:pP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Шейк с грецким орехом и ягодами </a:t>
            </a:r>
            <a:r>
              <a:rPr lang="ru-RU" sz="3200" dirty="0" err="1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годжи</a:t>
            </a: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(300 р.) в </a:t>
            </a:r>
            <a:r>
              <a:rPr lang="ru-RU" sz="32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Elements</a:t>
            </a:r>
            <a:r>
              <a:rPr lang="ru-RU" sz="3200" u="none" strike="noStrike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32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by</a:t>
            </a:r>
            <a:r>
              <a:rPr lang="ru-RU" sz="3200" u="none" strike="noStrike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32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Edward</a:t>
            </a:r>
            <a:r>
              <a:rPr lang="ru-RU" sz="3200" u="none" strike="noStrike" dirty="0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3200" u="none" strike="noStrike" dirty="0" err="1">
                <a:solidFill>
                  <a:srgbClr val="D62631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Kwon</a:t>
            </a:r>
            <a:r>
              <a:rPr lang="ru-RU" sz="3200" dirty="0">
                <a:solidFill>
                  <a:srgbClr val="1E1E1E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308CAB-2C6B-42A3-93AA-D9A5FE514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68" y="1740877"/>
            <a:ext cx="6863452" cy="491900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E1E1E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        </a:t>
            </a: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Единственный в Москве ресторан высокой корейской кухни имеет особый взгляд на строительство </a:t>
            </a:r>
            <a:r>
              <a:rPr lang="ru-RU" sz="32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милкшейков</a:t>
            </a: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высокотехнологичный и абсолютно натуральный.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Главные агенты вкуса здесь — целебные ягоды </a:t>
            </a:r>
            <a:r>
              <a:rPr lang="ru-RU" sz="3200" dirty="0" err="1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годжи</a:t>
            </a: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которые, смешавшись с мороженым, дарят шейку ощутимую кислинку.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3200" dirty="0">
                <a:solidFill>
                  <a:srgbClr val="1E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Грецкий орех служит для плотности и привносит приятную маслянистость.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A28BAD-838C-4D4A-A504-2B1D1B462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720" y="2583847"/>
            <a:ext cx="4486012" cy="289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5572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dornVTI">
  <a:themeElements>
    <a:clrScheme name="AnalogousFromLightSeedLeftStep">
      <a:dk1>
        <a:srgbClr val="000000"/>
      </a:dk1>
      <a:lt1>
        <a:srgbClr val="FFFFFF"/>
      </a:lt1>
      <a:dk2>
        <a:srgbClr val="3C2441"/>
      </a:dk2>
      <a:lt2>
        <a:srgbClr val="E2E5E8"/>
      </a:lt2>
      <a:accent1>
        <a:srgbClr val="C49B6D"/>
      </a:accent1>
      <a:accent2>
        <a:srgbClr val="C67B72"/>
      </a:accent2>
      <a:accent3>
        <a:srgbClr val="D18CA1"/>
      </a:accent3>
      <a:accent4>
        <a:srgbClr val="C672B0"/>
      </a:accent4>
      <a:accent5>
        <a:srgbClr val="C78CD1"/>
      </a:accent5>
      <a:accent6>
        <a:srgbClr val="9772C6"/>
      </a:accent6>
      <a:hlink>
        <a:srgbClr val="6184AA"/>
      </a:hlink>
      <a:folHlink>
        <a:srgbClr val="7F7F7F"/>
      </a:folHlink>
    </a:clrScheme>
    <a:fontScheme name="Bembo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ornVTI" id="{497E3FA9-5A27-4D12-9D04-917BEF3D1303}" vid="{34192A01-61CA-4566-9818-841C607496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1257</Words>
  <Application>Microsoft Office PowerPoint</Application>
  <PresentationFormat>Широкоэкранный</PresentationFormat>
  <Paragraphs>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Bembo</vt:lpstr>
      <vt:lpstr>Calibri</vt:lpstr>
      <vt:lpstr>Georgia</vt:lpstr>
      <vt:lpstr>Roboto</vt:lpstr>
      <vt:lpstr>Symbol</vt:lpstr>
      <vt:lpstr>Times New Roman</vt:lpstr>
      <vt:lpstr>Wingdings</vt:lpstr>
      <vt:lpstr>AdornVTI</vt:lpstr>
      <vt:lpstr>9 лучших милкшейков </vt:lpstr>
      <vt:lpstr>Милкшейки</vt:lpstr>
      <vt:lpstr>В чем разница между Милкшейком и молочным коктейлем?</vt:lpstr>
      <vt:lpstr>Кто придумал Милкшейки?</vt:lpstr>
      <vt:lpstr>Лимонный шейк (280 р.) в «Никуда не едем»  </vt:lpstr>
      <vt:lpstr>Коктейль на пломбире с печеньем OREO (350 р.) в SOS.Cafe </vt:lpstr>
      <vt:lpstr>Милкшейк с сельдереем и базиликом (319 р.) в Babetta Café </vt:lpstr>
      <vt:lpstr>Молочный коктейль «Сникерс» (300 р.) в закусочной «Воронеж»  </vt:lpstr>
      <vt:lpstr>Шейк с грецким орехом и ягодами годжи (300 р.) в Elements by Edward Kwon  </vt:lpstr>
      <vt:lpstr>Милкшейк «Медовик» (400 р.) в Farш  </vt:lpstr>
      <vt:lpstr>Ласси c бананом и инжиром (410 р.) в Calicano  </vt:lpstr>
      <vt:lpstr>Сколько калорий в клубничном Милкшейке? </vt:lpstr>
      <vt:lpstr>Какие есть Милкшейки?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лучших милкшейков</dc:title>
  <dc:creator>Пользователь</dc:creator>
  <cp:lastModifiedBy>Пользователь</cp:lastModifiedBy>
  <cp:revision>9</cp:revision>
  <dcterms:created xsi:type="dcterms:W3CDTF">2022-12-30T06:54:27Z</dcterms:created>
  <dcterms:modified xsi:type="dcterms:W3CDTF">2022-12-30T07:51:48Z</dcterms:modified>
</cp:coreProperties>
</file>