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notesMasterIdLst>
    <p:notesMasterId r:id="rId18"/>
  </p:notesMasterIdLst>
  <p:handoutMasterIdLst>
    <p:handoutMasterId r:id="rId19"/>
  </p:handoutMasterIdLst>
  <p:sldIdLst>
    <p:sldId id="267" r:id="rId5"/>
    <p:sldId id="282" r:id="rId6"/>
    <p:sldId id="277" r:id="rId7"/>
    <p:sldId id="284" r:id="rId8"/>
    <p:sldId id="283" r:id="rId9"/>
    <p:sldId id="285" r:id="rId10"/>
    <p:sldId id="286" r:id="rId11"/>
    <p:sldId id="287" r:id="rId12"/>
    <p:sldId id="289" r:id="rId13"/>
    <p:sldId id="291" r:id="rId14"/>
    <p:sldId id="292" r:id="rId15"/>
    <p:sldId id="293" r:id="rId16"/>
    <p:sldId id="273" r:id="rId17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47" autoAdjust="0"/>
    <p:restoredTop sz="94599" autoAdjust="0"/>
  </p:normalViewPr>
  <p:slideViewPr>
    <p:cSldViewPr>
      <p:cViewPr varScale="1">
        <p:scale>
          <a:sx n="72" d="100"/>
          <a:sy n="72" d="100"/>
        </p:scale>
        <p:origin x="654" y="78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01114579-D02A-4B51-B5DF-8EC449F77AC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C6074690-7256-4BB9-AC0F-97AEAE8CDEC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6792" y="1905003"/>
            <a:ext cx="9435241" cy="1625599"/>
          </a:xfrm>
        </p:spPr>
        <p:txBody>
          <a:bodyPr rtlCol="0">
            <a:normAutofit/>
          </a:bodyPr>
          <a:lstStyle>
            <a:lvl1pPr algn="ctr" rtl="0">
              <a:lnSpc>
                <a:spcPct val="90000"/>
              </a:lnSpc>
              <a:defRPr sz="4800"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103" y="3657123"/>
            <a:ext cx="9429931" cy="991077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>
                <a:solidFill>
                  <a:schemeClr val="tx2"/>
                </a:solidFill>
              </a:defRPr>
            </a:lvl1pPr>
          </a:lstStyle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7" name="Группа 6"/>
          <p:cNvGrpSpPr/>
          <p:nvPr/>
        </p:nvGrpSpPr>
        <p:grpSpPr>
          <a:xfrm>
            <a:off x="1218882" y="1600200"/>
            <a:ext cx="9739746" cy="73152"/>
            <a:chOff x="914400" y="1200150"/>
            <a:chExt cx="7306712" cy="54864"/>
          </a:xfrm>
        </p:grpSpPr>
        <p:sp>
          <p:nvSpPr>
            <p:cNvPr id="8" name="Овал 7"/>
            <p:cNvSpPr/>
            <p:nvPr/>
          </p:nvSpPr>
          <p:spPr>
            <a:xfrm>
              <a:off x="8166248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9" name="Овал 8"/>
            <p:cNvSpPr/>
            <p:nvPr/>
          </p:nvSpPr>
          <p:spPr>
            <a:xfrm>
              <a:off x="914400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036847" y="12076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Группа 12"/>
          <p:cNvGrpSpPr/>
          <p:nvPr/>
        </p:nvGrpSpPr>
        <p:grpSpPr>
          <a:xfrm>
            <a:off x="1218882" y="4851400"/>
            <a:ext cx="9739746" cy="73152"/>
            <a:chOff x="914400" y="3638550"/>
            <a:chExt cx="7306712" cy="54864"/>
          </a:xfrm>
        </p:grpSpPr>
        <p:sp>
          <p:nvSpPr>
            <p:cNvPr id="14" name="Овал 13"/>
            <p:cNvSpPr/>
            <p:nvPr/>
          </p:nvSpPr>
          <p:spPr>
            <a:xfrm>
              <a:off x="8166248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14400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36847" y="36460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43764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322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34563" y="434975"/>
            <a:ext cx="1168400" cy="5661025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7613" y="434975"/>
            <a:ext cx="8413750" cy="5661025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570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9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030" y="990599"/>
            <a:ext cx="9344765" cy="2235203"/>
          </a:xfrm>
        </p:spPr>
        <p:txBody>
          <a:bodyPr rtlCol="0" anchor="b">
            <a:normAutofit/>
          </a:bodyPr>
          <a:lstStyle>
            <a:lvl1pPr algn="ctr" rtl="0">
              <a:lnSpc>
                <a:spcPct val="90000"/>
              </a:lnSpc>
              <a:defRPr sz="4800" b="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030" y="3733800"/>
            <a:ext cx="9344765" cy="1219200"/>
          </a:xfrm>
        </p:spPr>
        <p:txBody>
          <a:bodyPr rtlCol="0" anchor="t"/>
          <a:lstStyle>
            <a:lvl1pPr marL="0" indent="0" algn="ctr" rtl="0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  <p:grpSp>
        <p:nvGrpSpPr>
          <p:cNvPr id="13" name="Группа 12"/>
          <p:cNvGrpSpPr/>
          <p:nvPr/>
        </p:nvGrpSpPr>
        <p:grpSpPr>
          <a:xfrm>
            <a:off x="3273781" y="3475736"/>
            <a:ext cx="5641265" cy="54864"/>
            <a:chOff x="2455975" y="2588441"/>
            <a:chExt cx="4232051" cy="41148"/>
          </a:xfrm>
        </p:grpSpPr>
        <p:sp>
          <p:nvSpPr>
            <p:cNvPr id="14" name="Овал 13"/>
            <p:cNvSpPr/>
            <p:nvPr/>
          </p:nvSpPr>
          <p:spPr>
            <a:xfrm>
              <a:off x="6642306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2455975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2563229" y="2594391"/>
              <a:ext cx="4023360" cy="29249"/>
              <a:chOff x="2550323" y="3458731"/>
              <a:chExt cx="4023360" cy="38998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550323" y="3458731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550323" y="3497729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8883" y="1803400"/>
            <a:ext cx="4773956" cy="4267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5986" y="1803400"/>
            <a:ext cx="4773956" cy="4267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 baseline="0"/>
            </a:lvl8pPr>
            <a:lvl9pPr algn="l" rtl="0">
              <a:defRPr sz="1800"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077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2945" y="1803400"/>
            <a:ext cx="4769806" cy="711200"/>
          </a:xfrm>
        </p:spPr>
        <p:txBody>
          <a:bodyPr rtlCol="0" anchor="ctr">
            <a:normAutofit/>
          </a:bodyPr>
          <a:lstStyle>
            <a:lvl1pPr marL="0" indent="0" algn="l" rtl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8883" y="2514600"/>
            <a:ext cx="4773956" cy="3556000"/>
          </a:xfrm>
        </p:spPr>
        <p:txBody>
          <a:bodyPr rtlCol="0">
            <a:normAutofit/>
          </a:bodyPr>
          <a:lstStyle>
            <a:lvl1pPr algn="l" rtl="0">
              <a:spcBef>
                <a:spcPts val="1600"/>
              </a:spcBef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00049" y="1803400"/>
            <a:ext cx="4769806" cy="711200"/>
          </a:xfrm>
        </p:spPr>
        <p:txBody>
          <a:bodyPr rtlCol="0" anchor="ctr">
            <a:normAutofit/>
          </a:bodyPr>
          <a:lstStyle>
            <a:lvl1pPr marL="0" indent="0" algn="l" rtl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5986" y="2514600"/>
            <a:ext cx="4773956" cy="3556000"/>
          </a:xfrm>
        </p:spPr>
        <p:txBody>
          <a:bodyPr rtlCol="0">
            <a:normAutofit/>
          </a:bodyPr>
          <a:lstStyle>
            <a:lvl1pPr algn="l" rtl="0">
              <a:spcBef>
                <a:spcPts val="1600"/>
              </a:spcBef>
              <a:defRPr sz="2000"/>
            </a:lvl1pPr>
            <a:lvl2pPr algn="l" rtl="0">
              <a:defRPr sz="18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258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 baseline="0"/>
            </a:lvl8pPr>
            <a:lvl9pPr algn="l" rtl="0">
              <a:defRPr sz="1600"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8" name="Прямоугольник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sz="240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721" y="301752"/>
            <a:ext cx="11579384" cy="6254496"/>
          </a:xfrm>
          <a:prstGeom prst="roundRect">
            <a:avLst>
              <a:gd name="adj" fmla="val 2341"/>
            </a:avLst>
          </a:prstGeom>
          <a:solidFill>
            <a:srgbClr val="FFFFFF"/>
          </a:solidFill>
          <a:ln>
            <a:noFill/>
          </a:ln>
          <a:effectLst>
            <a:innerShdw blurRad="508000">
              <a:srgbClr val="FFD14B">
                <a:alpha val="6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t>Стиль образца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18883" y="1803400"/>
            <a:ext cx="975106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8882" y="6172200"/>
            <a:ext cx="741487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01.08.2016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58928" y="6172200"/>
            <a:ext cx="711015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DF28FB93-0A08-4E7D-8E63-9EFA29F1E09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6793" y="1905003"/>
            <a:ext cx="5797740" cy="1625599"/>
          </a:xfrm>
        </p:spPr>
        <p:txBody>
          <a:bodyPr rtlCol="0"/>
          <a:lstStyle/>
          <a:p>
            <a:pPr rtl="0"/>
            <a:r>
              <a:rPr lang="ru" dirty="0"/>
              <a:t>Родной Воронеж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9374BF-26C5-4439-A4A5-7EB065DA0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6540" y="1746358"/>
            <a:ext cx="3586050" cy="3054242"/>
          </a:xfrm>
          <a:prstGeom prst="rect">
            <a:avLst/>
          </a:prstGeom>
        </p:spPr>
      </p:pic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576ECC8A-A587-6DA1-0525-0B92A37DFA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ACC7E-5CBD-4BC7-8FE4-B48344A7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3600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Город - музей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10409BB-F749-4B9D-9CCE-54DD6AD0C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10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F64D9B-8E05-4F12-97E3-4AA5E2783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210" y="1901819"/>
            <a:ext cx="2804403" cy="30543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D3AA0E-8903-4399-89E3-CDD41DEE8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956" y="2787025"/>
            <a:ext cx="3078747" cy="307874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0DC93F-F635-439A-8419-6F10ADCB3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986" y="2787025"/>
            <a:ext cx="3151905" cy="30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9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77608-9AB0-4C48-890D-125A49003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3600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Город - поэт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9812A5-C1AB-4818-A2C4-90166E3C0A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8882" y="1803400"/>
            <a:ext cx="5307577" cy="4267200"/>
          </a:xfr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Никитин Иван </a:t>
            </a:r>
            <a:r>
              <a:rPr kumimoji="0" lang="ru-RU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Саввич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(1824-61),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русский поэт. Рассказы в стихах о горькой доле бедняков;         гражданская и пейзажная лирика («Русь», «Утро»). Поэмы («Кулак», 3-я редакция, 1858). Прозаический «Дневник семинариста» (1860).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Кольцов Алексей Васильевич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(1809-42),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русский поэт. Стихи о деревенской жизни, радости труда и общения с природой («Не шуми ты, рожь», 1831; «Песня пахаря», 1831; «Косарь», 1836) близки по своей поэтике народным песням; многие положены на музыку. Стихотворение «Лес» (1837) посвящено памяти А. С. Пушкина.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AF143DE-06A6-4C0C-8E38-777D6F267F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22603" y="1619403"/>
            <a:ext cx="2412357" cy="1953613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F9BAA48-3374-4FFC-912C-A323E2D53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11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49E346-8693-4071-84C6-D37BCEC421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603" y="3658421"/>
            <a:ext cx="2412357" cy="214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8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B4BAC2-C5A6-4E15-ABD4-501560D8A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3600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ВОРОНЕЖ- родина моя !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B86DA25-EB7A-4939-ADE7-65AF6FF8C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12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2B4266-6062-48B5-B8C4-AB7BFA858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180" y="1844824"/>
            <a:ext cx="4320480" cy="39604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4BDF2F-8F12-447C-92AD-0A5E1EFB6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852" y="3429000"/>
            <a:ext cx="3221152" cy="29210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6A635D-BABC-4441-BB82-E5A0A33CD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8628" y="3429000"/>
            <a:ext cx="3096345" cy="292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1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13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77B61A-FF0B-4761-B807-18A355E2FF2C}"/>
              </a:ext>
            </a:extLst>
          </p:cNvPr>
          <p:cNvSpPr txBox="1"/>
          <p:nvPr/>
        </p:nvSpPr>
        <p:spPr>
          <a:xfrm>
            <a:off x="3048000" y="310914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Спасибо за внимание</a:t>
            </a:r>
            <a:r>
              <a:rPr kumimoji="0" lang="ru-RU" sz="3600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 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81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8189" y="431800"/>
            <a:ext cx="3312368" cy="1168400"/>
          </a:xfrm>
        </p:spPr>
        <p:txBody>
          <a:bodyPr rtlCol="0"/>
          <a:lstStyle/>
          <a:p>
            <a:pPr rtl="0"/>
            <a:r>
              <a:rPr lang="ru" dirty="0"/>
              <a:t>Воронеж город-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EE043F5-5932-49B4-80EA-AEBDBD15C3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3892" y="1803400"/>
            <a:ext cx="4809145" cy="42672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54452" y="1803400"/>
            <a:ext cx="4968552" cy="4267201"/>
          </a:xfrm>
        </p:spPr>
        <p:txBody>
          <a:bodyPr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крепость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воин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r>
              <a:rPr lang="ru-RU" sz="3200" dirty="0">
                <a:solidFill>
                  <a:srgbClr val="4E3B30"/>
                </a:solidFill>
                <a:latin typeface="Franklin Gothic Book"/>
              </a:rPr>
              <a:t>- колыбель русского флота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победитель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музей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храм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</a:t>
            </a:r>
            <a:r>
              <a:rPr lang="ru-RU" sz="3200" dirty="0">
                <a:solidFill>
                  <a:srgbClr val="4E3B30"/>
                </a:solidFill>
                <a:latin typeface="Franklin Gothic Book"/>
              </a:rPr>
              <a:t>поэт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4E3B30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rtl="0"/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77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kumimoji="0" lang="ru-RU" sz="3200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</a:rPr>
              <a:t>Город - крепость</a:t>
            </a:r>
            <a:endParaRPr lang="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5" name="Рисунок 4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lnSpcReduction="10000"/>
          </a:bodyPr>
          <a:lstStyle/>
          <a:p>
            <a:pPr rtl="0"/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Franklin Gothic Book"/>
                <a:ea typeface="+mn-ea"/>
                <a:cs typeface="+mn-cs"/>
              </a:rPr>
              <a:t>Воронежская крепость была построена в 1586 году. Именно этот год принято считать годом основания города Воронежа</a:t>
            </a:r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33FA3E3F-0AF1-4CDE-88CB-9456FB450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8883" y="1803400"/>
            <a:ext cx="6603721" cy="428989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944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01C6C-27C0-472B-A156-AA574C78A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0" lang="ru-RU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Medium"/>
                <a:ea typeface="+mj-ea"/>
                <a:cs typeface="+mj-cs"/>
              </a:rPr>
              <a:t>Колыбель Русского Флота</a:t>
            </a:r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94F51AE-5184-402E-95ED-38C8B8D9A4D3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B5A601-BB9B-4A2A-AB4B-E53C113FA7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25882" y="1803401"/>
            <a:ext cx="3153105" cy="4289894"/>
          </a:xfrm>
        </p:spPr>
        <p:txBody>
          <a:bodyPr>
            <a:normAutofit fontScale="40000" lnSpcReduction="20000"/>
          </a:bodyPr>
          <a:lstStyle/>
          <a:p>
            <a:pPr marL="431800" marR="0" lvl="0" indent="-3238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       </a:t>
            </a:r>
            <a:r>
              <a:rPr kumimoji="0" lang="ru-RU" sz="45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Пётр </a:t>
            </a:r>
            <a:r>
              <a:rPr lang="en-US" sz="4500" dirty="0">
                <a:solidFill>
                  <a:srgbClr val="4E3B30"/>
                </a:solidFill>
                <a:latin typeface="Franklin Gothic Book"/>
              </a:rPr>
              <a:t>I</a:t>
            </a:r>
            <a:r>
              <a:rPr kumimoji="0" lang="ru-RU" sz="45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.</a:t>
            </a:r>
            <a:r>
              <a:rPr kumimoji="0" 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  <a:r>
              <a:rPr kumimoji="0" lang="ru-RU" sz="45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Сей мудрый и деятельнейший государь, приехавши в Воронеж в 1694 году и усмотрев, что река Воронеж по причине близкого своего </a:t>
            </a:r>
            <a:r>
              <a:rPr kumimoji="0" lang="ru-RU" sz="4500" b="0" i="0" u="none" strike="noStrike" kern="1200" cap="none" spc="0" normalizeH="0" baseline="0" noProof="0" dirty="0" err="1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втечения</a:t>
            </a:r>
            <a:r>
              <a:rPr kumimoji="0" lang="ru-RU" sz="45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в Дон, впадающий в Азовское море, способна к судоходству, и что много было притом около Воронежа годных для кораблестроения лесов,  решился завести в Воронеже корабельную верфь для Азовского моря.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E9EE21-0F01-467D-904E-2C88E04A5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4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9F14AC-0776-4FD5-9737-A1C099522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883" y="1803400"/>
            <a:ext cx="6603722" cy="428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2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108A09-65E3-49FB-AA45-3536E74A7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0" lang="ru-RU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Franklin Gothic Medium"/>
              </a:rPr>
              <a:t>Город - воин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909AE42-A072-4F68-A2F5-CC2FDB289A2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83E48C6-D33A-4BC5-B9BF-010E4F14F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21162" y="1803401"/>
            <a:ext cx="3745857" cy="4165600"/>
          </a:xfrm>
        </p:spPr>
        <p:txBody>
          <a:bodyPr>
            <a:normAutofit fontScale="85000" lnSpcReduction="20000"/>
          </a:bodyPr>
          <a:lstStyle/>
          <a:p>
            <a:pPr marL="431800" marR="0" lvl="0" indent="-3238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4E3B3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Датой рождения Воздушно-Десантных Войск принято считать 2 августа 1930 года. В этот день, во время опытно-показательных учений ВВС Московского военного округа на окраине города Воронежа, впервые в СССР, осуществлено полноценное десантирование боевой группы.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43F60A-26E0-4B0C-B893-1C1F8A3CF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5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A70DBB-EB64-479C-BE72-05E4CDCA0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883" y="1803401"/>
            <a:ext cx="6675226" cy="436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7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C2B3E1-5F3A-4A10-BE4C-BBFDF2035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0" lang="ru-RU" sz="2800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Воронеж- город воинской славы</a:t>
            </a:r>
            <a:endParaRPr lang="ru-RU" sz="28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DA214AB-0837-4B4E-9FE5-D1A074268D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6193" y="2117186"/>
            <a:ext cx="3804163" cy="3639627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154EAB0D-9A70-4074-AF19-1E26DB567E5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59957" y="2117186"/>
            <a:ext cx="3645724" cy="3639627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E69032-82C0-40B1-BAAB-1B0C53FFA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88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B1F75-C533-435D-AA52-2A2A24788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8882" y="431800"/>
            <a:ext cx="9844081" cy="980976"/>
          </a:xfrm>
        </p:spPr>
        <p:txBody>
          <a:bodyPr>
            <a:normAutofit/>
          </a:bodyPr>
          <a:lstStyle/>
          <a:p>
            <a:pPr algn="ctr"/>
            <a:r>
              <a:rPr kumimoji="0" lang="ru-RU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Город- победитель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312AFCF-CBBA-42B1-B7C9-E63C2B75A1A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29916" y="3779619"/>
            <a:ext cx="2371550" cy="2700762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6BDE11BC-AD1F-47EE-9845-63D454A28C2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778347" y="3760935"/>
            <a:ext cx="2542252" cy="2664183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DD64560-C23B-4A20-9F06-6280C544F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7</a:t>
            </a:fld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E63B0D-B7F2-4DD6-B455-72E78C63B280}"/>
              </a:ext>
            </a:extLst>
          </p:cNvPr>
          <p:cNvSpPr txBox="1"/>
          <p:nvPr/>
        </p:nvSpPr>
        <p:spPr>
          <a:xfrm>
            <a:off x="837828" y="1807253"/>
            <a:ext cx="10513168" cy="2197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6" charset="0"/>
                <a:ea typeface="+mn-ea"/>
                <a:cs typeface="+mn-cs"/>
              </a:rPr>
              <a:t>Воронеж выдержал труднейшее испытание, он выстоял и победил. Но эта победа была достигнута дорогой ценой. Семимесячные уличные бои превратили в развалины двадцать тысяч зданий. За свои героические подвиги Воронеж был награждён Орденом Великой Отечественной войны 1-ой степени, Орденом Ленина, был удостоен  почётного звания «Город воинской славы»</a:t>
            </a:r>
          </a:p>
        </p:txBody>
      </p:sp>
    </p:spTree>
    <p:extLst>
      <p:ext uri="{BB962C8B-B14F-4D97-AF65-F5344CB8AC3E}">
        <p14:creationId xmlns:p14="http://schemas.microsoft.com/office/powerpoint/2010/main" val="225853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C813B9-0046-4352-919A-14A75873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0" lang="ru-RU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Город - храм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E1382DA-CD26-438A-85DF-5C8BF3A1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8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5CD5A8-C675-483E-B409-6989F1A7E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883" y="1844824"/>
            <a:ext cx="3867417" cy="25727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FB7117-6E6F-461A-8581-8A97E2225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6500" y="1844824"/>
            <a:ext cx="4083442" cy="257273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0388C1-0224-4FF4-84B5-D7DEFAC3C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186" y="2204863"/>
            <a:ext cx="4083442" cy="396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10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091D9-D6E6-45AE-80F7-4B7200DBA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3600" b="0" i="0" u="none" strike="noStrike" kern="1200" cap="all" spc="0" normalizeH="0" baseline="0" noProof="0" dirty="0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Современный </a:t>
            </a:r>
            <a:r>
              <a:rPr kumimoji="0" lang="ru-RU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воронеж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CB74397-D963-4C23-B2DA-326B503F5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9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3808CD-481A-428D-BC9F-EB7B853C3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845" y="2057281"/>
            <a:ext cx="4248472" cy="27434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D4ACD6-1DE2-49EB-8AA4-18509F3CB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9622" y="2556629"/>
            <a:ext cx="2438611" cy="38530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D394A3-64F8-43A4-8B3E-7DC1B070F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4132" y="2868216"/>
            <a:ext cx="495720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6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ига 16 х 9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01059.potx" id="{C5FD5170-17AC-4815-968A-FDC1AAB6E99D}" vid="{74C691A5-1550-4555-B870-169F3443F41D}"/>
    </a:ext>
  </a:extLst>
</a:theme>
</file>

<file path=ppt/theme/theme2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1360476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706496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ED80E12-3BE9-4746-820E-FFB249F467F2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4873beb7-5857-4685-be1f-d57550cc96cc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3ED4759-CFDD-43F0-817C-11D919719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D003AC8-209A-4321-A17C-1B7A206433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tf02801059</Template>
  <TotalTime>0</TotalTime>
  <Words>349</Words>
  <Application>Microsoft Office PowerPoint</Application>
  <PresentationFormat>Произвольный</PresentationFormat>
  <Paragraphs>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Constantia</vt:lpstr>
      <vt:lpstr>Franklin Gothic Book</vt:lpstr>
      <vt:lpstr>Franklin Gothic Medium</vt:lpstr>
      <vt:lpstr>Times New Roman</vt:lpstr>
      <vt:lpstr>Wingdings</vt:lpstr>
      <vt:lpstr>Книга 16 х 9</vt:lpstr>
      <vt:lpstr>Родной Воронеж</vt:lpstr>
      <vt:lpstr>Воронеж город-</vt:lpstr>
      <vt:lpstr>Город - крепость</vt:lpstr>
      <vt:lpstr>Колыбель Русского Флота</vt:lpstr>
      <vt:lpstr>Город - воин</vt:lpstr>
      <vt:lpstr>Воронеж- город воинской славы</vt:lpstr>
      <vt:lpstr>Город- победитель</vt:lpstr>
      <vt:lpstr>Город - храм</vt:lpstr>
      <vt:lpstr>Современный воронеж</vt:lpstr>
      <vt:lpstr>Город - музей</vt:lpstr>
      <vt:lpstr>Город - поэт</vt:lpstr>
      <vt:lpstr>ВОРОНЕЖ- родина моя 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УчебныеПрезентации.рф</dc:creator>
  <cp:lastModifiedBy>Ваня Петрин</cp:lastModifiedBy>
  <cp:revision>6</cp:revision>
  <dcterms:created xsi:type="dcterms:W3CDTF">2018-03-17T09:51:15Z</dcterms:created>
  <dcterms:modified xsi:type="dcterms:W3CDTF">2022-12-30T08:49:13Z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