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sldIdLst>
    <p:sldId id="256" r:id="rId2"/>
    <p:sldId id="257" r:id="rId3"/>
    <p:sldId id="258" r:id="rId4"/>
    <p:sldId id="266" r:id="rId5"/>
    <p:sldId id="265" r:id="rId6"/>
    <p:sldId id="264" r:id="rId7"/>
    <p:sldId id="263" r:id="rId8"/>
    <p:sldId id="262" r:id="rId9"/>
    <p:sldId id="261" r:id="rId10"/>
    <p:sldId id="260" r:id="rId11"/>
    <p:sldId id="259" r:id="rId12"/>
    <p:sldId id="267" r:id="rId13"/>
    <p:sldId id="268" r:id="rId14"/>
    <p:sldId id="269" r:id="rId15"/>
    <p:sldId id="270" r:id="rId16"/>
    <p:sldId id="271" r:id="rId17"/>
    <p:sldId id="272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426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12.11.2021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12.11.2021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12.11.2021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12.11.2021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12.11.2021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Объект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12.11.2021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12.11.2021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12.11.2021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Создание позитивной атмосферы и общения.</a:t>
            </a:r>
            <a:br>
              <a:rPr lang="ru-RU" sz="2800" dirty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Обогащение словарного запаса и грамматического строя речи ребёнка с ОВЗ на занятиях по рисованию.</a:t>
            </a:r>
            <a:br>
              <a:rPr lang="ru-RU" sz="2800" dirty="0">
                <a:latin typeface="Times New Roman" pitchFamily="18" charset="0"/>
                <a:cs typeface="Times New Roman" pitchFamily="18" charset="0"/>
              </a:rPr>
            </a:b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55000" lnSpcReduction="20000"/>
          </a:bodyPr>
          <a:lstStyle/>
          <a:p>
            <a:pPr algn="r"/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Подготовила педагог </a:t>
            </a:r>
          </a:p>
          <a:p>
            <a:pPr algn="r"/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дополнительного образования </a:t>
            </a:r>
          </a:p>
          <a:p>
            <a:pPr algn="r"/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Клименко Анна Анатольевна</a:t>
            </a:r>
          </a:p>
          <a:p>
            <a:pPr algn="r"/>
            <a:endParaRPr lang="ru-RU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Ровеньки 2021</a:t>
            </a:r>
            <a:endParaRPr lang="ru-RU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8553795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Пользователь\Desktop\Новая папка (3)\IMG_20211112_08175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556792"/>
            <a:ext cx="6242267" cy="4681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Какой цвет?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6995120" cy="4873752"/>
          </a:xfrm>
        </p:spPr>
        <p:txBody>
          <a:bodyPr/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pPr algn="r"/>
            <a:endParaRPr lang="ru-RU" dirty="0" smtClean="0"/>
          </a:p>
          <a:p>
            <a:pPr algn="r"/>
            <a:endParaRPr lang="ru-RU" dirty="0" smtClean="0"/>
          </a:p>
          <a:p>
            <a:pPr algn="r"/>
            <a:r>
              <a:rPr lang="ru-RU" sz="3600" dirty="0" smtClean="0"/>
              <a:t>Зеленый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0711577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Пользователь\Desktop\Новая папка (3)\IMG_20211112_08182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1700808"/>
            <a:ext cx="6061739" cy="4546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Какой цвет?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pPr algn="ctr"/>
            <a:r>
              <a:rPr lang="ru-RU" sz="3600" dirty="0" smtClean="0"/>
              <a:t>Оранжевый </a:t>
            </a:r>
          </a:p>
          <a:p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243363994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548680"/>
            <a:ext cx="7467600" cy="5925272"/>
          </a:xfrm>
        </p:spPr>
        <p:txBody>
          <a:bodyPr>
            <a:normAutofit fontScale="70000" lnSpcReduction="20000"/>
          </a:bodyPr>
          <a:lstStyle/>
          <a:p>
            <a:pPr lvl="0"/>
            <a:r>
              <a:rPr lang="ru-RU" b="1" i="1" u="sng" dirty="0"/>
              <a:t>Уточнение значения слова:</a:t>
            </a:r>
            <a:endParaRPr lang="ru-RU" dirty="0"/>
          </a:p>
          <a:p>
            <a:pPr lvl="0"/>
            <a:r>
              <a:rPr lang="ru-RU" dirty="0"/>
              <a:t>Объяснение значения слов-прилагательных.</a:t>
            </a:r>
          </a:p>
          <a:p>
            <a:r>
              <a:rPr lang="ru-RU" dirty="0"/>
              <a:t>Например: красный — что значит это слово?</a:t>
            </a:r>
          </a:p>
          <a:p>
            <a:pPr lvl="0"/>
            <a:r>
              <a:rPr lang="ru-RU" i="1" dirty="0"/>
              <a:t>Игра «Что бывает круглым?» Тут, конечно, каждый знает, Что каким у нас бывает.</a:t>
            </a:r>
            <a:endParaRPr lang="ru-RU" dirty="0"/>
          </a:p>
          <a:p>
            <a:r>
              <a:rPr lang="ru-RU" dirty="0"/>
              <a:t>1. Что бывает круглым? (Мяч, шар, колесо, солнце, луна яблоко, вишня...)</a:t>
            </a:r>
          </a:p>
          <a:p>
            <a:r>
              <a:rPr lang="ru-RU" dirty="0"/>
              <a:t>2. Что бывает длинным? (Дорога, река, веревка, нитка лента, шнур...)</a:t>
            </a:r>
          </a:p>
          <a:p>
            <a:r>
              <a:rPr lang="ru-RU" dirty="0"/>
              <a:t>3. Что бывает высоким? (Гора, дерево, человек, сто. дом, шкаф...)</a:t>
            </a:r>
          </a:p>
          <a:p>
            <a:r>
              <a:rPr lang="ru-RU" dirty="0"/>
              <a:t>4. Что бывает зеленым? (Трава, деревья, кусты, кузнечики, платье...)</a:t>
            </a:r>
          </a:p>
          <a:p>
            <a:r>
              <a:rPr lang="ru-RU" dirty="0"/>
              <a:t>5. Что бывает холодным? (Вода, снег, лед, роса, иней камень, ночь...)</a:t>
            </a:r>
          </a:p>
          <a:p>
            <a:r>
              <a:rPr lang="ru-RU" dirty="0"/>
              <a:t>6. Что бывает гладким? (Стекло, зеркало, камень, яблоко...)</a:t>
            </a:r>
          </a:p>
          <a:p>
            <a:r>
              <a:rPr lang="ru-RU" dirty="0"/>
              <a:t>7. Что бывает сладким? (Сахар, конфеты, пирожки торты, вафли...)</a:t>
            </a:r>
          </a:p>
          <a:p>
            <a:r>
              <a:rPr lang="ru-RU" dirty="0"/>
              <a:t>8. Что бывает шерстяным? (Платье, свитер, варежки перчатки, шапка...)</a:t>
            </a:r>
          </a:p>
          <a:p>
            <a:r>
              <a:rPr lang="ru-RU" dirty="0"/>
              <a:t>9. Что бывает колючим? (Еж, роза, кактус, иголки, ель проволока...)</a:t>
            </a:r>
          </a:p>
          <a:p>
            <a:r>
              <a:rPr lang="ru-RU" dirty="0"/>
              <a:t>10. Что бывает острым? (Нож, шило, стекло, ножницы кинжал, клинок...)</a:t>
            </a:r>
          </a:p>
          <a:p>
            <a:r>
              <a:rPr lang="ru-RU" dirty="0"/>
              <a:t>11. Что бывает легким? (Пух, перо, вата, снежинка).</a:t>
            </a:r>
          </a:p>
          <a:p>
            <a:r>
              <a:rPr lang="ru-RU" dirty="0"/>
              <a:t>12. Что бывает глубоким? (Канава, ров, овраг, колодец река, ручей...)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7891257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620688"/>
            <a:ext cx="7467600" cy="5853264"/>
          </a:xfrm>
        </p:spPr>
        <p:txBody>
          <a:bodyPr>
            <a:normAutofit fontScale="85000" lnSpcReduction="20000"/>
          </a:bodyPr>
          <a:lstStyle/>
          <a:p>
            <a:pPr lvl="0"/>
            <a:r>
              <a:rPr lang="ru-RU" b="1" dirty="0"/>
              <a:t>Описание предметов (по цвету, форме, величине и т.д.). Детям предлагаются картинки и задаются вопросы.</a:t>
            </a:r>
            <a:endParaRPr lang="ru-RU" dirty="0"/>
          </a:p>
          <a:p>
            <a:r>
              <a:rPr lang="ru-RU" dirty="0"/>
              <a:t>Например: "Какой помидор?", "Какой огурец?", "Какой мяч?" и т.д.</a:t>
            </a:r>
          </a:p>
          <a:p>
            <a:pPr lvl="0"/>
            <a:r>
              <a:rPr lang="ru-RU" b="1" dirty="0"/>
              <a:t>Отгадывание загадок:</a:t>
            </a:r>
            <a:endParaRPr lang="ru-RU" dirty="0"/>
          </a:p>
          <a:p>
            <a:r>
              <a:rPr lang="ru-RU" dirty="0"/>
              <a:t>Про кого можно сказать: рыжая, пушистая, хитрая?</a:t>
            </a:r>
          </a:p>
          <a:p>
            <a:r>
              <a:rPr lang="ru-RU" dirty="0"/>
              <a:t>Желтый, овальный, кислый. Что это?</a:t>
            </a:r>
          </a:p>
          <a:p>
            <a:r>
              <a:rPr lang="ru-RU" dirty="0"/>
              <a:t>Про что можно сказать: круглый, сверху зеленый, внутри красный, очень сладкий?</a:t>
            </a:r>
          </a:p>
          <a:p>
            <a:r>
              <a:rPr lang="ru-RU" dirty="0"/>
              <a:t>Зеленый, продолговатый, твердый, вкусный. Что это?</a:t>
            </a:r>
          </a:p>
          <a:p>
            <a:pPr lvl="0"/>
            <a:r>
              <a:rPr lang="ru-RU" b="1" dirty="0"/>
              <a:t>Добавление прилагательных в предложение. Детей просят закончить предложение. Используются пары картинок:</a:t>
            </a:r>
            <a:endParaRPr lang="ru-RU" dirty="0"/>
          </a:p>
          <a:p>
            <a:r>
              <a:rPr lang="ru-RU" i="1" dirty="0"/>
              <a:t>Груша сладкая, а лимон </a:t>
            </a:r>
            <a:r>
              <a:rPr lang="ru-RU" dirty="0"/>
              <a:t>....</a:t>
            </a:r>
          </a:p>
          <a:p>
            <a:r>
              <a:rPr lang="ru-RU" i="1" dirty="0"/>
              <a:t>Огурец овальный, а помидор ... .</a:t>
            </a:r>
            <a:endParaRPr lang="ru-RU" dirty="0"/>
          </a:p>
          <a:p>
            <a:r>
              <a:rPr lang="ru-RU" i="1" dirty="0"/>
              <a:t>Лента узкая, а река </a:t>
            </a:r>
            <a:r>
              <a:rPr lang="ru-RU" dirty="0"/>
              <a:t>....</a:t>
            </a:r>
          </a:p>
          <a:p>
            <a:r>
              <a:rPr lang="ru-RU" i="1" dirty="0"/>
              <a:t>Дерево высокое, а куст </a:t>
            </a:r>
            <a:r>
              <a:rPr lang="ru-RU" dirty="0"/>
              <a:t>....</a:t>
            </a:r>
          </a:p>
          <a:p>
            <a:r>
              <a:rPr lang="ru-RU" i="1" dirty="0"/>
              <a:t>Молоко жидкое, а сметана ... .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8406004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Найди круглый предмет</a:t>
            </a:r>
            <a:endParaRPr lang="ru-RU" dirty="0"/>
          </a:p>
        </p:txBody>
      </p:sp>
      <p:pic>
        <p:nvPicPr>
          <p:cNvPr id="8194" name="Picture 2" descr="C:\Users\Пользователь\Desktop\Новая папка (3)\IMG_20211112_082033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1917" y="1600200"/>
            <a:ext cx="6498166" cy="4873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8014129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III</a:t>
            </a:r>
            <a:r>
              <a:rPr lang="ru-RU" dirty="0" smtClean="0"/>
              <a:t>. Глагол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Выполнение действия одним персонажем</a:t>
            </a:r>
            <a:endParaRPr lang="ru-RU" dirty="0"/>
          </a:p>
        </p:txBody>
      </p:sp>
      <p:pic>
        <p:nvPicPr>
          <p:cNvPr id="9218" name="Picture 2" descr="C:\Users\Пользователь\Desktop\Новая папка (3)\IMG_20211112_08144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280" y="2610749"/>
            <a:ext cx="2658628" cy="35448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19" name="Picture 3" descr="C:\Users\Пользователь\Desktop\Новая папка (3)\IMG_20211112_08145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2623317"/>
            <a:ext cx="2656602" cy="35421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0" name="Picture 4" descr="C:\Users\Пользователь\Desktop\Новая папка (3)\IMG_20211112_081458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2610749"/>
            <a:ext cx="2730936" cy="36412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262423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для закрепления и активизации словаря: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рассматривание </a:t>
            </a:r>
            <a:r>
              <a:rPr lang="ru-RU" dirty="0"/>
              <a:t>игрушек, рассматривание картин с хорошо знакомым содержанием, дидактические игры, чтение художественных произведений, дидактические (словарные) упражнения</a:t>
            </a:r>
            <a:r>
              <a:rPr lang="ru-RU" dirty="0" smtClean="0"/>
              <a:t>.</a:t>
            </a:r>
          </a:p>
          <a:p>
            <a:pPr marL="0" indent="0">
              <a:buNone/>
            </a:pPr>
            <a:r>
              <a:rPr lang="ru-RU" dirty="0" smtClean="0"/>
              <a:t>Это все создает позитивную атмосферу на занятии. А </a:t>
            </a:r>
            <a:r>
              <a:rPr lang="ru-RU" dirty="0" err="1" smtClean="0"/>
              <a:t>обогощение</a:t>
            </a:r>
            <a:r>
              <a:rPr lang="ru-RU" dirty="0" smtClean="0"/>
              <a:t> словаря и возможность выразить свои потребности, затруднения и необходимость оказания помощи способствуют новым возможностям в общении, что так же создает более благоприятный настрой у обучающегося.</a:t>
            </a:r>
            <a:endParaRPr lang="ru-RU" dirty="0"/>
          </a:p>
          <a:p>
            <a:endParaRPr lang="ru-RU" dirty="0"/>
          </a:p>
          <a:p>
            <a:r>
              <a:rPr lang="ru-RU" dirty="0"/>
              <a:t>         </a:t>
            </a:r>
            <a:r>
              <a:rPr lang="ru-RU" dirty="0" smtClean="0"/>
              <a:t>Выполняется важная задача, которая состоит </a:t>
            </a:r>
            <a:r>
              <a:rPr lang="ru-RU" dirty="0"/>
              <a:t>в учете закономерностей освоения значений слов, в постепенном их углублении, формировании умений семантического отбора слов в соответствии с контекстом высказывания.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4398196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3298378"/>
          </a:xfrm>
        </p:spPr>
        <p:txBody>
          <a:bodyPr>
            <a:normAutofit/>
          </a:bodyPr>
          <a:lstStyle/>
          <a:p>
            <a:pPr algn="ctr"/>
            <a:r>
              <a:rPr lang="ru-RU" sz="4400" b="1" dirty="0"/>
              <a:t>Спасибо за внимание!</a:t>
            </a:r>
            <a:br>
              <a:rPr lang="ru-RU" sz="4400" b="1" dirty="0"/>
            </a:br>
            <a:endParaRPr lang="ru-RU" sz="4400" b="1" dirty="0"/>
          </a:p>
        </p:txBody>
      </p:sp>
    </p:spTree>
    <p:extLst>
      <p:ext uri="{BB962C8B-B14F-4D97-AF65-F5344CB8AC3E}">
        <p14:creationId xmlns:p14="http://schemas.microsoft.com/office/powerpoint/2010/main" val="18868800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620688"/>
            <a:ext cx="8003232" cy="5853264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/>
              <a:t>Речь является основным инструментом общения людей. Только владея речью, человек может сообщить мысли и желания другим людям. То есть речь является основополагающим механизмом в деятельности человека. Актуальность проблемы формирования словарного запаса с раннего возраста определяется важностью общения в жизни людей. Появление первых слов у ребенка, а также дальнейшее развитие словаря ребенка - один из важнейших показателей благополучного развития ребенка. Другая картина наблюдается при нарушениях в развитии. У детей с различными нарушениями интеллекта активная речь, словарный запас с самого начала развивается аномально. И тем самым актуальность изучения словарного запаса детей с недостатками развития является на современном этапе еще более значимой.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471013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332656"/>
            <a:ext cx="8003232" cy="614129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/>
              <a:t>Специфика коммуникативной деятельности обучающихся с РАС проявляется в задержке языкового развития, трудности с пониманием обращенной речи, в разрыве между пониманием речи и способностью к выражению, в недостаточном внимании к речи собеседника, дети не понимают коммуникативных намерений собеседника; в слабой интенсивности мимики, жестикуляции. </a:t>
            </a:r>
          </a:p>
          <a:p>
            <a:pPr marL="0" indent="0">
              <a:buNone/>
            </a:pPr>
            <a:r>
              <a:rPr lang="ru-RU" dirty="0"/>
              <a:t>У детей с расстройством аутистического спектра наблюдается недостаточное развитие вербальной и невербальной коммуникации. Кроме того, у детей с РАС в той или иной степени наблюдаются проблемы обработки сенсорной информации (зрительной, слуховой, тактильной, вкусовой, </a:t>
            </a:r>
            <a:r>
              <a:rPr lang="ru-RU" dirty="0" err="1"/>
              <a:t>проприоцептивной</a:t>
            </a:r>
            <a:r>
              <a:rPr lang="ru-RU" dirty="0"/>
              <a:t>).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061253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91264" cy="1143000"/>
          </a:xfrm>
        </p:spPr>
        <p:txBody>
          <a:bodyPr>
            <a:normAutofit/>
          </a:bodyPr>
          <a:lstStyle/>
          <a:p>
            <a:r>
              <a:rPr lang="ru-RU" b="1" i="1" dirty="0"/>
              <a:t>Методы и приемы обогащения словарного запаса обучающегося с РАС на занятиях</a:t>
            </a:r>
            <a:r>
              <a:rPr lang="ru-RU" b="1" i="1" dirty="0" smtClean="0"/>
              <a:t>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b="1" i="1" u="sng" dirty="0" smtClean="0"/>
              <a:t> I</a:t>
            </a:r>
            <a:r>
              <a:rPr lang="ru-RU" b="1" i="1" u="sng" dirty="0"/>
              <a:t> . Существительное:</a:t>
            </a:r>
            <a:endParaRPr lang="ru-RU" dirty="0"/>
          </a:p>
          <a:p>
            <a:pPr marL="0" lvl="0" indent="0">
              <a:buNone/>
            </a:pPr>
            <a:r>
              <a:rPr lang="ru-RU" b="1" i="1" u="sng" dirty="0" smtClean="0"/>
              <a:t> Обогащение </a:t>
            </a:r>
            <a:r>
              <a:rPr lang="ru-RU" b="1" i="1" u="sng" dirty="0"/>
              <a:t>словарного запаса:</a:t>
            </a:r>
            <a:endParaRPr lang="ru-RU" dirty="0"/>
          </a:p>
          <a:p>
            <a:pPr lvl="0"/>
            <a:r>
              <a:rPr lang="ru-RU" dirty="0"/>
              <a:t>Назвать одним словом все предметы</a:t>
            </a:r>
            <a:r>
              <a:rPr lang="ru-RU" dirty="0" smtClean="0"/>
              <a:t>.</a:t>
            </a:r>
            <a:endParaRPr lang="ru-RU" dirty="0"/>
          </a:p>
          <a:p>
            <a:pPr lvl="0"/>
            <a:r>
              <a:rPr lang="ru-RU" dirty="0"/>
              <a:t>Назвать овощи, фрукты и т.д.</a:t>
            </a:r>
          </a:p>
          <a:p>
            <a:pPr lvl="0"/>
            <a:r>
              <a:rPr lang="ru-RU" dirty="0"/>
              <a:t>Придумать второе слово в паре по аналогии с образцом: </a:t>
            </a:r>
            <a:r>
              <a:rPr lang="ru-RU" i="1" dirty="0"/>
              <a:t>яблоко — фрукты, свекла — ..., чашка— ..., </a:t>
            </a:r>
            <a:r>
              <a:rPr lang="ru-RU" dirty="0"/>
              <a:t>или наоборот: </a:t>
            </a:r>
            <a:r>
              <a:rPr lang="ru-RU" i="1" dirty="0"/>
              <a:t>фрукты— груша, овощи— ..., посуда— ....</a:t>
            </a:r>
            <a:endParaRPr lang="ru-RU" dirty="0"/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579378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787208" cy="1143000"/>
          </a:xfrm>
        </p:spPr>
        <p:txBody>
          <a:bodyPr/>
          <a:lstStyle/>
          <a:p>
            <a:pPr lvl="0"/>
            <a:r>
              <a:rPr lang="ru-RU" dirty="0"/>
              <a:t>Назвать одним словом все предметы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2051" name="Picture 3" descr="C:\Users\Пользователь\Desktop\Новая папка (3)\IMG_20211112_081631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1917" y="1600200"/>
            <a:ext cx="6498166" cy="4873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5079388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Назвать одним словом все предметы.</a:t>
            </a:r>
          </a:p>
        </p:txBody>
      </p:sp>
      <p:pic>
        <p:nvPicPr>
          <p:cNvPr id="3074" name="Picture 2" descr="C:\Users\Пользователь\Desktop\Новая папка (3)\IMG_20211112_081717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1917" y="1600200"/>
            <a:ext cx="6498166" cy="4873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48587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Назвать одним словом все предметы.</a:t>
            </a:r>
          </a:p>
        </p:txBody>
      </p:sp>
      <p:pic>
        <p:nvPicPr>
          <p:cNvPr id="4098" name="Picture 2" descr="C:\Users\Пользователь\Desktop\Новая папка (3)\IMG_20211112_081958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1917" y="1600200"/>
            <a:ext cx="6498166" cy="4873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4743108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u="sng" dirty="0"/>
              <a:t>II. Прилагательное</a:t>
            </a:r>
            <a:r>
              <a:rPr lang="ru-RU" b="1" i="1" u="sng" dirty="0" smtClean="0"/>
              <a:t>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/>
              <a:t>Овладение прилагательными начинается со слов, обозначающих основные цвета </a:t>
            </a:r>
            <a:r>
              <a:rPr lang="ru-RU" i="1" dirty="0"/>
              <a:t>(белый, черный, </a:t>
            </a:r>
            <a:r>
              <a:rPr lang="ru-RU" i="1" dirty="0" smtClean="0"/>
              <a:t>красный</a:t>
            </a:r>
            <a:r>
              <a:rPr lang="ru-RU" i="1" dirty="0"/>
              <a:t>, синий, зеленый, желтый</a:t>
            </a:r>
            <a:r>
              <a:rPr lang="ru-RU" i="1" dirty="0" smtClean="0"/>
              <a:t>)</a:t>
            </a:r>
          </a:p>
          <a:p>
            <a:pPr lvl="0"/>
            <a:r>
              <a:rPr lang="ru-RU" dirty="0"/>
              <a:t>величину </a:t>
            </a:r>
            <a:r>
              <a:rPr lang="ru-RU" i="1" dirty="0"/>
              <a:t>(большой — маленький), </a:t>
            </a:r>
            <a:r>
              <a:rPr lang="ru-RU" dirty="0"/>
              <a:t>форму </a:t>
            </a:r>
            <a:r>
              <a:rPr lang="ru-RU" i="1" dirty="0"/>
              <a:t>(круглый, овальный, квадратный, треугольный).</a:t>
            </a:r>
            <a:endParaRPr lang="ru-RU" dirty="0"/>
          </a:p>
          <a:p>
            <a:pPr lvl="0"/>
            <a:r>
              <a:rPr lang="ru-RU" dirty="0"/>
              <a:t>В дальнейшем отрабатываются слова, обозначающие высоту </a:t>
            </a:r>
            <a:r>
              <a:rPr lang="ru-RU" i="1" dirty="0"/>
              <a:t>(высокий — низкий), </a:t>
            </a:r>
            <a:r>
              <a:rPr lang="ru-RU" dirty="0"/>
              <a:t>толщину </a:t>
            </a:r>
            <a:r>
              <a:rPr lang="ru-RU" i="1" dirty="0"/>
              <a:t>(толстый </a:t>
            </a:r>
            <a:r>
              <a:rPr lang="ru-RU" dirty="0"/>
              <a:t>— </a:t>
            </a:r>
            <a:r>
              <a:rPr lang="ru-RU" i="1" dirty="0"/>
              <a:t>тонкий), </a:t>
            </a:r>
            <a:r>
              <a:rPr lang="ru-RU" dirty="0"/>
              <a:t>длину </a:t>
            </a:r>
            <a:r>
              <a:rPr lang="ru-RU" i="1" dirty="0"/>
              <a:t>(длинный — короткий), </a:t>
            </a:r>
            <a:r>
              <a:rPr lang="ru-RU" dirty="0"/>
              <a:t>ширину </a:t>
            </a:r>
            <a:r>
              <a:rPr lang="ru-RU" i="1" dirty="0"/>
              <a:t>(широкий— узкий), </a:t>
            </a:r>
            <a:r>
              <a:rPr lang="ru-RU" dirty="0"/>
              <a:t>вкусовые качества </a:t>
            </a:r>
            <a:r>
              <a:rPr lang="ru-RU" i="1" dirty="0"/>
              <a:t>(сладкий, горький, соленый, кислый, вкусный), </a:t>
            </a:r>
            <a:r>
              <a:rPr lang="ru-RU" dirty="0"/>
              <a:t>качества поверхности </a:t>
            </a:r>
            <a:r>
              <a:rPr lang="ru-RU" i="1" dirty="0"/>
              <a:t>(колючий, гладкий, пушистый), </a:t>
            </a:r>
            <a:r>
              <a:rPr lang="ru-RU" dirty="0"/>
              <a:t>вес </a:t>
            </a:r>
            <a:r>
              <a:rPr lang="ru-RU" i="1" dirty="0"/>
              <a:t>(тяжелый, легкий).</a:t>
            </a:r>
            <a:endParaRPr lang="ru-RU" dirty="0"/>
          </a:p>
          <a:p>
            <a:pPr lvl="0"/>
            <a:r>
              <a:rPr lang="ru-RU" dirty="0"/>
              <a:t>На более поздних этапах проводится работа над прилагательными, которые образуются от существительных с помощью суффиксов </a:t>
            </a:r>
            <a:r>
              <a:rPr lang="ru-RU" i="1" dirty="0"/>
              <a:t>(дерево </a:t>
            </a:r>
            <a:r>
              <a:rPr lang="ru-RU" dirty="0"/>
              <a:t>— </a:t>
            </a:r>
            <a:r>
              <a:rPr lang="ru-RU" i="1" dirty="0"/>
              <a:t>деревянный, береза — березовый, стекло </a:t>
            </a:r>
            <a:r>
              <a:rPr lang="ru-RU" dirty="0"/>
              <a:t>— </a:t>
            </a:r>
            <a:r>
              <a:rPr lang="ru-RU" i="1" dirty="0"/>
              <a:t>стеклянный, фарфор — фарфоровый, бумага — бумажный, железо— железный, мех— меховой </a:t>
            </a:r>
            <a:r>
              <a:rPr lang="ru-RU" dirty="0"/>
              <a:t>и т.д.).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8417263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6" name="Picture 6" descr="C:\Users\Пользователь\Desktop\Новая папка (3)\IMG_20211112_08173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1556792"/>
            <a:ext cx="5659161" cy="42443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Какой цвет?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493096"/>
          </a:xfrm>
        </p:spPr>
        <p:txBody>
          <a:bodyPr>
            <a:normAutofit lnSpcReduction="10000"/>
          </a:bodyPr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pPr algn="ctr"/>
            <a:r>
              <a:rPr lang="ru-RU" sz="3600" dirty="0" smtClean="0"/>
              <a:t>Желтый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4280019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Литейная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67</TotalTime>
  <Words>640</Words>
  <Application>Microsoft Office PowerPoint</Application>
  <PresentationFormat>Экран (4:3)</PresentationFormat>
  <Paragraphs>89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Эркер</vt:lpstr>
      <vt:lpstr>Создание позитивной атмосферы и общения. Обогащение словарного запаса и грамматического строя речи ребёнка с ОВЗ на занятиях по рисованию. </vt:lpstr>
      <vt:lpstr>Презентация PowerPoint</vt:lpstr>
      <vt:lpstr>Презентация PowerPoint</vt:lpstr>
      <vt:lpstr>Методы и приемы обогащения словарного запаса обучающегося с РАС на занятиях.</vt:lpstr>
      <vt:lpstr>Назвать одним словом все предметы.</vt:lpstr>
      <vt:lpstr>Назвать одним словом все предметы.</vt:lpstr>
      <vt:lpstr>Назвать одним словом все предметы.</vt:lpstr>
      <vt:lpstr>II. Прилагательное:</vt:lpstr>
      <vt:lpstr>Какой цвет?</vt:lpstr>
      <vt:lpstr>Какой цвет?</vt:lpstr>
      <vt:lpstr>Какой цвет?</vt:lpstr>
      <vt:lpstr>Презентация PowerPoint</vt:lpstr>
      <vt:lpstr>Презентация PowerPoint</vt:lpstr>
      <vt:lpstr>Найди круглый предмет</vt:lpstr>
      <vt:lpstr>III. Глагол</vt:lpstr>
      <vt:lpstr>для закрепления и активизации словаря:</vt:lpstr>
      <vt:lpstr>Спасибо за внимание!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Создание позитивной атмосферы и общения. Обогащение словарного запаса и грамматического строя речи ребёнка с ОВЗ на занятиях по рисованию. </dc:title>
  <dc:creator>Пользователь</dc:creator>
  <cp:lastModifiedBy>Пользователь</cp:lastModifiedBy>
  <cp:revision>7</cp:revision>
  <dcterms:created xsi:type="dcterms:W3CDTF">2021-11-12T05:24:52Z</dcterms:created>
  <dcterms:modified xsi:type="dcterms:W3CDTF">2021-11-12T06:43:19Z</dcterms:modified>
</cp:coreProperties>
</file>