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04" r:id="rId2"/>
    <p:sldId id="287" r:id="rId3"/>
    <p:sldId id="336" r:id="rId4"/>
    <p:sldId id="395" r:id="rId5"/>
    <p:sldId id="352" r:id="rId6"/>
    <p:sldId id="353" r:id="rId7"/>
    <p:sldId id="354" r:id="rId8"/>
    <p:sldId id="360" r:id="rId9"/>
    <p:sldId id="361" r:id="rId10"/>
    <p:sldId id="363" r:id="rId11"/>
    <p:sldId id="325" r:id="rId12"/>
    <p:sldId id="327" r:id="rId13"/>
    <p:sldId id="328" r:id="rId14"/>
    <p:sldId id="258" r:id="rId15"/>
    <p:sldId id="401" r:id="rId16"/>
    <p:sldId id="284" r:id="rId17"/>
    <p:sldId id="286" r:id="rId18"/>
    <p:sldId id="318" r:id="rId19"/>
    <p:sldId id="314" r:id="rId20"/>
    <p:sldId id="304" r:id="rId21"/>
    <p:sldId id="285" r:id="rId22"/>
    <p:sldId id="288" r:id="rId23"/>
    <p:sldId id="298" r:id="rId24"/>
    <p:sldId id="289" r:id="rId25"/>
    <p:sldId id="266" r:id="rId26"/>
    <p:sldId id="402" r:id="rId27"/>
    <p:sldId id="371" r:id="rId28"/>
    <p:sldId id="372" r:id="rId29"/>
    <p:sldId id="377" r:id="rId30"/>
    <p:sldId id="378" r:id="rId31"/>
    <p:sldId id="379" r:id="rId32"/>
    <p:sldId id="381" r:id="rId33"/>
    <p:sldId id="382" r:id="rId34"/>
    <p:sldId id="383" r:id="rId35"/>
    <p:sldId id="386" r:id="rId36"/>
    <p:sldId id="387" r:id="rId37"/>
    <p:sldId id="388" r:id="rId38"/>
    <p:sldId id="389" r:id="rId39"/>
    <p:sldId id="390" r:id="rId40"/>
    <p:sldId id="391" r:id="rId41"/>
    <p:sldId id="392" r:id="rId42"/>
    <p:sldId id="359" r:id="rId43"/>
    <p:sldId id="394" r:id="rId44"/>
    <p:sldId id="270" r:id="rId45"/>
    <p:sldId id="290" r:id="rId46"/>
    <p:sldId id="300" r:id="rId47"/>
    <p:sldId id="301" r:id="rId48"/>
    <p:sldId id="302" r:id="rId49"/>
    <p:sldId id="299" r:id="rId50"/>
    <p:sldId id="307" r:id="rId51"/>
    <p:sldId id="308" r:id="rId52"/>
    <p:sldId id="317" r:id="rId53"/>
    <p:sldId id="403" r:id="rId54"/>
    <p:sldId id="399" r:id="rId55"/>
    <p:sldId id="400" r:id="rId56"/>
    <p:sldId id="405" r:id="rId5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  <a:srgbClr val="0000FF"/>
    <a:srgbClr val="CCFFCC"/>
    <a:srgbClr val="FFFFCC"/>
    <a:srgbClr val="0000CC"/>
    <a:srgbClr val="006600"/>
    <a:srgbClr val="CC6600"/>
    <a:srgbClr val="009900"/>
    <a:srgbClr val="FF0066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97.wmf"/><Relationship Id="rId3" Type="http://schemas.openxmlformats.org/officeDocument/2006/relationships/image" Target="../media/image92.wmf"/><Relationship Id="rId7" Type="http://schemas.openxmlformats.org/officeDocument/2006/relationships/image" Target="../media/image96.wmf"/><Relationship Id="rId2" Type="http://schemas.openxmlformats.org/officeDocument/2006/relationships/image" Target="../media/image91.wmf"/><Relationship Id="rId1" Type="http://schemas.openxmlformats.org/officeDocument/2006/relationships/image" Target="../media/image90.wmf"/><Relationship Id="rId6" Type="http://schemas.openxmlformats.org/officeDocument/2006/relationships/image" Target="../media/image95.wmf"/><Relationship Id="rId5" Type="http://schemas.openxmlformats.org/officeDocument/2006/relationships/image" Target="../media/image94.wmf"/><Relationship Id="rId4" Type="http://schemas.openxmlformats.org/officeDocument/2006/relationships/image" Target="../media/image93.wmf"/><Relationship Id="rId9" Type="http://schemas.openxmlformats.org/officeDocument/2006/relationships/image" Target="../media/image12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wmf"/><Relationship Id="rId2" Type="http://schemas.openxmlformats.org/officeDocument/2006/relationships/image" Target="../media/image99.wmf"/><Relationship Id="rId1" Type="http://schemas.openxmlformats.org/officeDocument/2006/relationships/image" Target="../media/image98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wmf"/><Relationship Id="rId2" Type="http://schemas.openxmlformats.org/officeDocument/2006/relationships/image" Target="../media/image102.wmf"/><Relationship Id="rId1" Type="http://schemas.openxmlformats.org/officeDocument/2006/relationships/image" Target="../media/image101.wmf"/><Relationship Id="rId5" Type="http://schemas.openxmlformats.org/officeDocument/2006/relationships/image" Target="../media/image105.wmf"/><Relationship Id="rId4" Type="http://schemas.openxmlformats.org/officeDocument/2006/relationships/image" Target="../media/image10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4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Relationship Id="rId4" Type="http://schemas.openxmlformats.org/officeDocument/2006/relationships/image" Target="../media/image54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Relationship Id="rId4" Type="http://schemas.openxmlformats.org/officeDocument/2006/relationships/image" Target="../media/image58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82.wmf"/><Relationship Id="rId1" Type="http://schemas.openxmlformats.org/officeDocument/2006/relationships/image" Target="../media/image81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85.wmf"/><Relationship Id="rId2" Type="http://schemas.openxmlformats.org/officeDocument/2006/relationships/image" Target="../media/image84.wmf"/><Relationship Id="rId1" Type="http://schemas.openxmlformats.org/officeDocument/2006/relationships/image" Target="../media/image83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88.wmf"/><Relationship Id="rId2" Type="http://schemas.openxmlformats.org/officeDocument/2006/relationships/image" Target="../media/image87.wmf"/><Relationship Id="rId1" Type="http://schemas.openxmlformats.org/officeDocument/2006/relationships/image" Target="../media/image86.wmf"/><Relationship Id="rId4" Type="http://schemas.openxmlformats.org/officeDocument/2006/relationships/image" Target="../media/image8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B5B88B-7136-4E95-8F99-60B5277B711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BDF171-0D41-4231-BFE2-AB6A358B0E6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BBBD17-20A0-4D55-BAED-B5B92C952B8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AA3AB7-904B-4FB5-A2D8-4CEB361CED1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D54B09-C7C7-437B-BF99-F5D0953C355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1CBA34-C53F-4DC4-AC36-EC7762A7EB5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24CC77-A494-49A4-B5A1-7FE02A2245D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5754D6-70D1-4A25-8CBE-FC2CCB95C86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248B3D-9375-4509-A4CA-E9B625C59EF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E91854-DA91-4041-BB58-1D51935DE43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7F23A6-CEAC-4043-917D-8CE3FABEB01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56926E-9177-4759-8753-AE67791720B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5BA38C-5ABE-4C9C-A355-4F6AED198AA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BF8F6A-5D02-41F6-904B-5C188E87556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F1FBAF-7F7F-4492-8A26-597CAC9F414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01904F-4E85-4460-9920-84D04C70F7E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E390F0-B30D-4FE5-9F2F-E7FD658460C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A46EFC60-C837-4460-B739-9526E368CAD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5" Type="http://schemas.openxmlformats.org/officeDocument/2006/relationships/image" Target="../media/image22.jp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g"/><Relationship Id="rId3" Type="http://schemas.openxmlformats.org/officeDocument/2006/relationships/slide" Target="slide16.xml"/><Relationship Id="rId7" Type="http://schemas.openxmlformats.org/officeDocument/2006/relationships/slide" Target="slide23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24.xml"/><Relationship Id="rId5" Type="http://schemas.openxmlformats.org/officeDocument/2006/relationships/slide" Target="slide21.xml"/><Relationship Id="rId4" Type="http://schemas.openxmlformats.org/officeDocument/2006/relationships/slide" Target="slide17.xml"/><Relationship Id="rId9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8.jpg"/><Relationship Id="rId5" Type="http://schemas.openxmlformats.org/officeDocument/2006/relationships/slide" Target="slide14.xml"/><Relationship Id="rId4" Type="http://schemas.openxmlformats.org/officeDocument/2006/relationships/image" Target="../media/image32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8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8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8.jpg"/><Relationship Id="rId4" Type="http://schemas.openxmlformats.org/officeDocument/2006/relationships/slide" Target="slide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9.png"/><Relationship Id="rId5" Type="http://schemas.openxmlformats.org/officeDocument/2006/relationships/image" Target="../media/image48.jpg"/><Relationship Id="rId4" Type="http://schemas.openxmlformats.org/officeDocument/2006/relationships/image" Target="../media/image4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52.wmf"/><Relationship Id="rId5" Type="http://schemas.openxmlformats.org/officeDocument/2006/relationships/oleObject" Target="../embeddings/oleObject9.bin"/><Relationship Id="rId10" Type="http://schemas.openxmlformats.org/officeDocument/2006/relationships/image" Target="../media/image54.wmf"/><Relationship Id="rId4" Type="http://schemas.openxmlformats.org/officeDocument/2006/relationships/image" Target="../media/image51.wmf"/><Relationship Id="rId9" Type="http://schemas.openxmlformats.org/officeDocument/2006/relationships/oleObject" Target="../embeddings/oleObject1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emf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wmf"/><Relationship Id="rId3" Type="http://schemas.openxmlformats.org/officeDocument/2006/relationships/oleObject" Target="../embeddings/oleObject12.bin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56.wmf"/><Relationship Id="rId11" Type="http://schemas.openxmlformats.org/officeDocument/2006/relationships/slide" Target="slide8.xml"/><Relationship Id="rId5" Type="http://schemas.openxmlformats.org/officeDocument/2006/relationships/oleObject" Target="../embeddings/oleObject13.bin"/><Relationship Id="rId10" Type="http://schemas.openxmlformats.org/officeDocument/2006/relationships/image" Target="../media/image58.wmf"/><Relationship Id="rId4" Type="http://schemas.openxmlformats.org/officeDocument/2006/relationships/image" Target="../media/image55.wmf"/><Relationship Id="rId9" Type="http://schemas.openxmlformats.org/officeDocument/2006/relationships/oleObject" Target="../embeddings/oleObject15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3.xml"/><Relationship Id="rId6" Type="http://schemas.openxmlformats.org/officeDocument/2006/relationships/hyperlink" Target="file:///C:\Program%20Files\Opera\opera.exe" TargetMode="Externa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82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81.wmf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wmf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84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83.wmf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wmf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87.wmf"/><Relationship Id="rId11" Type="http://schemas.openxmlformats.org/officeDocument/2006/relationships/slide" Target="slide11.xml"/><Relationship Id="rId5" Type="http://schemas.openxmlformats.org/officeDocument/2006/relationships/oleObject" Target="../embeddings/oleObject22.bin"/><Relationship Id="rId10" Type="http://schemas.openxmlformats.org/officeDocument/2006/relationships/image" Target="../media/image89.wmf"/><Relationship Id="rId4" Type="http://schemas.openxmlformats.org/officeDocument/2006/relationships/image" Target="../media/image86.wmf"/><Relationship Id="rId9" Type="http://schemas.openxmlformats.org/officeDocument/2006/relationships/oleObject" Target="../embeddings/oleObject24.bin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wmf"/><Relationship Id="rId13" Type="http://schemas.openxmlformats.org/officeDocument/2006/relationships/oleObject" Target="../embeddings/oleObject30.bin"/><Relationship Id="rId18" Type="http://schemas.openxmlformats.org/officeDocument/2006/relationships/image" Target="../media/image97.wmf"/><Relationship Id="rId3" Type="http://schemas.openxmlformats.org/officeDocument/2006/relationships/oleObject" Target="../embeddings/oleObject25.bin"/><Relationship Id="rId7" Type="http://schemas.openxmlformats.org/officeDocument/2006/relationships/oleObject" Target="../embeddings/oleObject27.bin"/><Relationship Id="rId12" Type="http://schemas.openxmlformats.org/officeDocument/2006/relationships/image" Target="../media/image94.wmf"/><Relationship Id="rId17" Type="http://schemas.openxmlformats.org/officeDocument/2006/relationships/oleObject" Target="../embeddings/oleObject32.bin"/><Relationship Id="rId2" Type="http://schemas.openxmlformats.org/officeDocument/2006/relationships/slideLayout" Target="../slideLayouts/slideLayout17.xml"/><Relationship Id="rId16" Type="http://schemas.openxmlformats.org/officeDocument/2006/relationships/image" Target="../media/image96.wmf"/><Relationship Id="rId20" Type="http://schemas.openxmlformats.org/officeDocument/2006/relationships/image" Target="../media/image12.wmf"/><Relationship Id="rId1" Type="http://schemas.openxmlformats.org/officeDocument/2006/relationships/vmlDrawing" Target="../drawings/vmlDrawing10.vml"/><Relationship Id="rId6" Type="http://schemas.openxmlformats.org/officeDocument/2006/relationships/image" Target="../media/image91.wmf"/><Relationship Id="rId11" Type="http://schemas.openxmlformats.org/officeDocument/2006/relationships/oleObject" Target="../embeddings/oleObject29.bin"/><Relationship Id="rId5" Type="http://schemas.openxmlformats.org/officeDocument/2006/relationships/oleObject" Target="../embeddings/oleObject26.bin"/><Relationship Id="rId15" Type="http://schemas.openxmlformats.org/officeDocument/2006/relationships/oleObject" Target="../embeddings/oleObject31.bin"/><Relationship Id="rId10" Type="http://schemas.openxmlformats.org/officeDocument/2006/relationships/image" Target="../media/image93.wmf"/><Relationship Id="rId19" Type="http://schemas.openxmlformats.org/officeDocument/2006/relationships/oleObject" Target="../embeddings/oleObject33.bin"/><Relationship Id="rId4" Type="http://schemas.openxmlformats.org/officeDocument/2006/relationships/image" Target="../media/image90.wmf"/><Relationship Id="rId9" Type="http://schemas.openxmlformats.org/officeDocument/2006/relationships/oleObject" Target="../embeddings/oleObject28.bin"/><Relationship Id="rId14" Type="http://schemas.openxmlformats.org/officeDocument/2006/relationships/image" Target="../media/image95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jpeg"/><Relationship Id="rId4" Type="http://schemas.openxmlformats.org/officeDocument/2006/relationships/image" Target="../media/image8.wmf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wmf"/><Relationship Id="rId3" Type="http://schemas.openxmlformats.org/officeDocument/2006/relationships/oleObject" Target="../embeddings/oleObject34.bin"/><Relationship Id="rId7" Type="http://schemas.openxmlformats.org/officeDocument/2006/relationships/oleObject" Target="../embeddings/oleObject3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99.wmf"/><Relationship Id="rId5" Type="http://schemas.openxmlformats.org/officeDocument/2006/relationships/oleObject" Target="../embeddings/oleObject35.bin"/><Relationship Id="rId4" Type="http://schemas.openxmlformats.org/officeDocument/2006/relationships/image" Target="../media/image98.wmf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wmf"/><Relationship Id="rId3" Type="http://schemas.openxmlformats.org/officeDocument/2006/relationships/oleObject" Target="../embeddings/oleObject37.bin"/><Relationship Id="rId7" Type="http://schemas.openxmlformats.org/officeDocument/2006/relationships/oleObject" Target="../embeddings/oleObject39.bin"/><Relationship Id="rId12" Type="http://schemas.openxmlformats.org/officeDocument/2006/relationships/image" Target="../media/image10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02.wmf"/><Relationship Id="rId11" Type="http://schemas.openxmlformats.org/officeDocument/2006/relationships/oleObject" Target="../embeddings/oleObject41.bin"/><Relationship Id="rId5" Type="http://schemas.openxmlformats.org/officeDocument/2006/relationships/oleObject" Target="../embeddings/oleObject38.bin"/><Relationship Id="rId10" Type="http://schemas.openxmlformats.org/officeDocument/2006/relationships/image" Target="../media/image104.wmf"/><Relationship Id="rId4" Type="http://schemas.openxmlformats.org/officeDocument/2006/relationships/image" Target="../media/image101.wmf"/><Relationship Id="rId9" Type="http://schemas.openxmlformats.org/officeDocument/2006/relationships/oleObject" Target="../embeddings/oleObject40.bin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12" Type="http://schemas.openxmlformats.org/officeDocument/2006/relationships/image" Target="../media/image15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wmf"/><Relationship Id="rId11" Type="http://schemas.openxmlformats.org/officeDocument/2006/relationships/image" Target="../media/image14.jpeg"/><Relationship Id="rId5" Type="http://schemas.openxmlformats.org/officeDocument/2006/relationships/oleObject" Target="../embeddings/oleObject3.bin"/><Relationship Id="rId10" Type="http://schemas.openxmlformats.org/officeDocument/2006/relationships/image" Target="../media/image13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5.jpeg"/><Relationship Id="rId4" Type="http://schemas.openxmlformats.org/officeDocument/2006/relationships/image" Target="../media/image16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31A9C7-B839-4EFC-9E35-8F6DF32A166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ПРЕЗЕНТАЦИЯ</a:t>
            </a:r>
            <a:br>
              <a:rPr lang="ru-RU" dirty="0"/>
            </a:br>
            <a:r>
              <a:rPr lang="ru-RU" dirty="0"/>
              <a:t>преподавателя Варина А.Н.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133EBF3-A953-4CCA-ADA8-583ADAF96D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3528" y="3886200"/>
            <a:ext cx="8640960" cy="1752600"/>
          </a:xfrm>
        </p:spPr>
        <p:txBody>
          <a:bodyPr/>
          <a:lstStyle/>
          <a:p>
            <a:endParaRPr lang="ru-RU" dirty="0"/>
          </a:p>
          <a:p>
            <a:r>
              <a:rPr lang="ru-RU" dirty="0"/>
              <a:t>СПб ГБ ПОУ «</a:t>
            </a:r>
            <a:r>
              <a:rPr lang="ru-RU" dirty="0" err="1"/>
              <a:t>Малоохтинский</a:t>
            </a:r>
            <a:r>
              <a:rPr lang="ru-RU" dirty="0"/>
              <a:t> колледж»</a:t>
            </a:r>
          </a:p>
        </p:txBody>
      </p:sp>
    </p:spTree>
    <p:extLst>
      <p:ext uri="{BB962C8B-B14F-4D97-AF65-F5344CB8AC3E}">
        <p14:creationId xmlns:p14="http://schemas.microsoft.com/office/powerpoint/2010/main" val="12404974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467544" y="155825"/>
            <a:ext cx="8229600" cy="582612"/>
          </a:xfrm>
        </p:spPr>
        <p:txBody>
          <a:bodyPr/>
          <a:lstStyle/>
          <a:p>
            <a:r>
              <a:rPr lang="ru-RU" sz="2400" dirty="0" err="1">
                <a:solidFill>
                  <a:srgbClr val="FF0000"/>
                </a:solidFill>
              </a:rPr>
              <a:t>Микровольтметры</a:t>
            </a:r>
            <a:r>
              <a:rPr lang="ru-RU" sz="2400" dirty="0">
                <a:solidFill>
                  <a:srgbClr val="FF0000"/>
                </a:solidFill>
              </a:rPr>
              <a:t> и милливольтметры</a:t>
            </a:r>
          </a:p>
        </p:txBody>
      </p:sp>
      <p:pic>
        <p:nvPicPr>
          <p:cNvPr id="21507" name="Рисунок 2" descr="IMG_6451.JPG"/>
          <p:cNvPicPr>
            <a:picLocks noChangeAspect="1"/>
          </p:cNvPicPr>
          <p:nvPr/>
        </p:nvPicPr>
        <p:blipFill>
          <a:blip r:embed="rId2"/>
          <a:srcRect l="2539" b="16016"/>
          <a:stretch>
            <a:fillRect/>
          </a:stretch>
        </p:blipFill>
        <p:spPr bwMode="auto">
          <a:xfrm>
            <a:off x="467544" y="705326"/>
            <a:ext cx="2660421" cy="1719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2" descr="IMG_0051.JPG"/>
          <p:cNvPicPr>
            <a:picLocks noChangeAspect="1"/>
          </p:cNvPicPr>
          <p:nvPr/>
        </p:nvPicPr>
        <p:blipFill>
          <a:blip r:embed="rId3"/>
          <a:srcRect l="2344" t="19531" r="3125" b="11328"/>
          <a:stretch>
            <a:fillRect/>
          </a:stretch>
        </p:blipFill>
        <p:spPr bwMode="auto">
          <a:xfrm>
            <a:off x="5368705" y="2310454"/>
            <a:ext cx="3638178" cy="177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2" descr="IMG_0025.JPG"/>
          <p:cNvPicPr>
            <a:picLocks noChangeAspect="1"/>
          </p:cNvPicPr>
          <p:nvPr/>
        </p:nvPicPr>
        <p:blipFill>
          <a:blip r:embed="rId4" cstate="print"/>
          <a:srcRect l="2262" t="28824" r="-110" b="19013"/>
          <a:stretch>
            <a:fillRect/>
          </a:stretch>
        </p:blipFill>
        <p:spPr bwMode="auto">
          <a:xfrm>
            <a:off x="179512" y="4509120"/>
            <a:ext cx="506567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07504" y="2467928"/>
            <a:ext cx="511256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73038"/>
            <a:r>
              <a:rPr lang="ru-RU" dirty="0">
                <a:solidFill>
                  <a:srgbClr val="993300"/>
                </a:solidFill>
              </a:rPr>
              <a:t>Милливольтметр В4-12 </a:t>
            </a:r>
            <a:r>
              <a:rPr lang="ru-RU" dirty="0">
                <a:solidFill>
                  <a:srgbClr val="0000FF"/>
                </a:solidFill>
              </a:rPr>
              <a:t>предназначен для измерения амплитудных значений напряжений видеоимпульсов и амплитудных значений напряжений переменного тока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411061" y="838381"/>
            <a:ext cx="31163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993300"/>
                </a:solidFill>
              </a:rPr>
              <a:t>Милливольтметр В3-36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45191" y="4492823"/>
            <a:ext cx="389881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993300"/>
                </a:solidFill>
              </a:rPr>
              <a:t>Микровольтметр селективный В6-9 </a:t>
            </a:r>
            <a:r>
              <a:rPr lang="ru-RU" dirty="0">
                <a:solidFill>
                  <a:srgbClr val="0000FF"/>
                </a:solidFill>
              </a:rPr>
              <a:t>предназначен для измерения </a:t>
            </a:r>
            <a:r>
              <a:rPr lang="ru-RU" dirty="0" err="1">
                <a:solidFill>
                  <a:srgbClr val="0000FF"/>
                </a:solidFill>
              </a:rPr>
              <a:t>среднеквадра-тических</a:t>
            </a:r>
            <a:r>
              <a:rPr lang="ru-RU" dirty="0">
                <a:solidFill>
                  <a:srgbClr val="0000FF"/>
                </a:solidFill>
              </a:rPr>
              <a:t> значений малых синусоидальных напряжений.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754" y="1238491"/>
            <a:ext cx="5602386" cy="282723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7965" y="1338460"/>
            <a:ext cx="5080730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557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582594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5. Структурные схемы средств измерений</a:t>
            </a:r>
          </a:p>
        </p:txBody>
      </p:sp>
      <p:grpSp>
        <p:nvGrpSpPr>
          <p:cNvPr id="2" name="Группа 30"/>
          <p:cNvGrpSpPr/>
          <p:nvPr/>
        </p:nvGrpSpPr>
        <p:grpSpPr>
          <a:xfrm>
            <a:off x="500034" y="2214554"/>
            <a:ext cx="7986762" cy="714380"/>
            <a:chOff x="428596" y="857232"/>
            <a:chExt cx="7986762" cy="714380"/>
          </a:xfrm>
        </p:grpSpPr>
        <p:grpSp>
          <p:nvGrpSpPr>
            <p:cNvPr id="3" name="Группа 28"/>
            <p:cNvGrpSpPr/>
            <p:nvPr/>
          </p:nvGrpSpPr>
          <p:grpSpPr>
            <a:xfrm>
              <a:off x="428596" y="1000108"/>
              <a:ext cx="7986762" cy="571504"/>
              <a:chOff x="285720" y="1000108"/>
              <a:chExt cx="7986762" cy="571504"/>
            </a:xfrm>
          </p:grpSpPr>
          <p:sp>
            <p:nvSpPr>
              <p:cNvPr id="5" name="Прямоугольник 4"/>
              <p:cNvSpPr/>
              <p:nvPr/>
            </p:nvSpPr>
            <p:spPr>
              <a:xfrm>
                <a:off x="857224" y="1000108"/>
                <a:ext cx="914400" cy="571504"/>
              </a:xfrm>
              <a:prstGeom prst="rect">
                <a:avLst/>
              </a:prstGeom>
              <a:solidFill>
                <a:srgbClr val="FFFF99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000" dirty="0">
                    <a:solidFill>
                      <a:srgbClr val="993300"/>
                    </a:solidFill>
                  </a:rPr>
                  <a:t>П</a:t>
                </a:r>
                <a:r>
                  <a:rPr lang="ru-RU" sz="2000" baseline="-25000" dirty="0">
                    <a:solidFill>
                      <a:srgbClr val="993300"/>
                    </a:solidFill>
                  </a:rPr>
                  <a:t>1</a:t>
                </a:r>
              </a:p>
            </p:txBody>
          </p:sp>
          <p:sp>
            <p:nvSpPr>
              <p:cNvPr id="6" name="Прямоугольник 5"/>
              <p:cNvSpPr/>
              <p:nvPr/>
            </p:nvSpPr>
            <p:spPr>
              <a:xfrm>
                <a:off x="2285984" y="1000108"/>
                <a:ext cx="914400" cy="571504"/>
              </a:xfrm>
              <a:prstGeom prst="rect">
                <a:avLst/>
              </a:prstGeom>
              <a:solidFill>
                <a:srgbClr val="FFFF99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000" dirty="0">
                    <a:solidFill>
                      <a:srgbClr val="993300"/>
                    </a:solidFill>
                  </a:rPr>
                  <a:t>П</a:t>
                </a:r>
                <a:r>
                  <a:rPr lang="ru-RU" sz="2000" baseline="-25000" dirty="0">
                    <a:solidFill>
                      <a:srgbClr val="993300"/>
                    </a:solidFill>
                  </a:rPr>
                  <a:t>2</a:t>
                </a:r>
              </a:p>
            </p:txBody>
          </p:sp>
          <p:sp>
            <p:nvSpPr>
              <p:cNvPr id="7" name="Прямоугольник 6"/>
              <p:cNvSpPr/>
              <p:nvPr/>
            </p:nvSpPr>
            <p:spPr>
              <a:xfrm>
                <a:off x="3643306" y="1000108"/>
                <a:ext cx="914400" cy="571504"/>
              </a:xfrm>
              <a:prstGeom prst="rect">
                <a:avLst/>
              </a:prstGeom>
              <a:solidFill>
                <a:srgbClr val="FFFF99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000" dirty="0">
                    <a:solidFill>
                      <a:srgbClr val="993300"/>
                    </a:solidFill>
                  </a:rPr>
                  <a:t>П</a:t>
                </a:r>
                <a:r>
                  <a:rPr lang="ru-RU" sz="2000" baseline="-25000" dirty="0">
                    <a:solidFill>
                      <a:srgbClr val="993300"/>
                    </a:solidFill>
                  </a:rPr>
                  <a:t>3</a:t>
                </a:r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5929322" y="1000108"/>
                <a:ext cx="914400" cy="571504"/>
              </a:xfrm>
              <a:prstGeom prst="rect">
                <a:avLst/>
              </a:prstGeom>
              <a:solidFill>
                <a:srgbClr val="FFFF99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000" dirty="0">
                    <a:solidFill>
                      <a:srgbClr val="993300"/>
                    </a:solidFill>
                  </a:rPr>
                  <a:t>П</a:t>
                </a:r>
                <a:r>
                  <a:rPr lang="en-US" sz="2000" baseline="-25000" dirty="0">
                    <a:solidFill>
                      <a:srgbClr val="993300"/>
                    </a:solidFill>
                  </a:rPr>
                  <a:t>N</a:t>
                </a:r>
                <a:endParaRPr lang="ru-RU" sz="2000" baseline="-25000" dirty="0">
                  <a:solidFill>
                    <a:srgbClr val="993300"/>
                  </a:solidFill>
                </a:endParaRPr>
              </a:p>
            </p:txBody>
          </p:sp>
          <p:cxnSp>
            <p:nvCxnSpPr>
              <p:cNvPr id="10" name="Прямая со стрелкой 9"/>
              <p:cNvCxnSpPr>
                <a:endCxn id="5" idx="1"/>
              </p:cNvCxnSpPr>
              <p:nvPr/>
            </p:nvCxnSpPr>
            <p:spPr>
              <a:xfrm>
                <a:off x="285720" y="1285860"/>
                <a:ext cx="571504" cy="1588"/>
              </a:xfrm>
              <a:prstGeom prst="straightConnector1">
                <a:avLst/>
              </a:prstGeom>
              <a:ln w="25400">
                <a:solidFill>
                  <a:srgbClr val="9933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Прямая со стрелкой 10"/>
              <p:cNvCxnSpPr>
                <a:endCxn id="6" idx="1"/>
              </p:cNvCxnSpPr>
              <p:nvPr/>
            </p:nvCxnSpPr>
            <p:spPr>
              <a:xfrm>
                <a:off x="1785918" y="1285860"/>
                <a:ext cx="500066" cy="1588"/>
              </a:xfrm>
              <a:prstGeom prst="straightConnector1">
                <a:avLst/>
              </a:prstGeom>
              <a:ln w="25400">
                <a:solidFill>
                  <a:srgbClr val="9933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Прямая со стрелкой 12"/>
              <p:cNvCxnSpPr>
                <a:stCxn id="6" idx="3"/>
                <a:endCxn id="7" idx="1"/>
              </p:cNvCxnSpPr>
              <p:nvPr/>
            </p:nvCxnSpPr>
            <p:spPr>
              <a:xfrm>
                <a:off x="3200384" y="1285860"/>
                <a:ext cx="442922" cy="1588"/>
              </a:xfrm>
              <a:prstGeom prst="straightConnector1">
                <a:avLst/>
              </a:prstGeom>
              <a:ln w="25400">
                <a:solidFill>
                  <a:srgbClr val="9933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Прямая со стрелкой 14"/>
              <p:cNvCxnSpPr/>
              <p:nvPr/>
            </p:nvCxnSpPr>
            <p:spPr>
              <a:xfrm>
                <a:off x="4572000" y="1285860"/>
                <a:ext cx="357190" cy="1588"/>
              </a:xfrm>
              <a:prstGeom prst="straightConnector1">
                <a:avLst/>
              </a:prstGeom>
              <a:ln w="25400">
                <a:solidFill>
                  <a:srgbClr val="9933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Прямая соединительная линия 16"/>
              <p:cNvCxnSpPr/>
              <p:nvPr/>
            </p:nvCxnSpPr>
            <p:spPr>
              <a:xfrm>
                <a:off x="4929190" y="1285860"/>
                <a:ext cx="571504" cy="1588"/>
              </a:xfrm>
              <a:prstGeom prst="line">
                <a:avLst/>
              </a:prstGeom>
              <a:ln w="25400">
                <a:prstDash val="sysDash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Прямая со стрелкой 22"/>
              <p:cNvCxnSpPr/>
              <p:nvPr/>
            </p:nvCxnSpPr>
            <p:spPr>
              <a:xfrm>
                <a:off x="5572132" y="1285860"/>
                <a:ext cx="357190" cy="1588"/>
              </a:xfrm>
              <a:prstGeom prst="straightConnector1">
                <a:avLst/>
              </a:prstGeom>
              <a:ln w="25400">
                <a:solidFill>
                  <a:srgbClr val="9933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Прямоугольник 24"/>
              <p:cNvSpPr/>
              <p:nvPr/>
            </p:nvSpPr>
            <p:spPr>
              <a:xfrm>
                <a:off x="7358082" y="1000108"/>
                <a:ext cx="914400" cy="571504"/>
              </a:xfrm>
              <a:prstGeom prst="rect">
                <a:avLst/>
              </a:prstGeom>
              <a:solidFill>
                <a:srgbClr val="FFFF99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000" dirty="0">
                    <a:solidFill>
                      <a:srgbClr val="993300"/>
                    </a:solidFill>
                  </a:rPr>
                  <a:t>ОУ</a:t>
                </a:r>
              </a:p>
            </p:txBody>
          </p:sp>
          <p:cxnSp>
            <p:nvCxnSpPr>
              <p:cNvPr id="27" name="Прямая со стрелкой 26"/>
              <p:cNvCxnSpPr>
                <a:endCxn id="25" idx="1"/>
              </p:cNvCxnSpPr>
              <p:nvPr/>
            </p:nvCxnSpPr>
            <p:spPr>
              <a:xfrm>
                <a:off x="6858016" y="1285860"/>
                <a:ext cx="500066" cy="1588"/>
              </a:xfrm>
              <a:prstGeom prst="straightConnector1">
                <a:avLst/>
              </a:prstGeom>
              <a:ln w="25400">
                <a:solidFill>
                  <a:srgbClr val="9933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TextBox 29"/>
            <p:cNvSpPr txBox="1"/>
            <p:nvPr/>
          </p:nvSpPr>
          <p:spPr>
            <a:xfrm>
              <a:off x="428596" y="857232"/>
              <a:ext cx="4347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dirty="0">
                  <a:solidFill>
                    <a:srgbClr val="993300"/>
                  </a:solidFill>
                </a:rPr>
                <a:t>Вх</a:t>
              </a: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357158" y="857232"/>
            <a:ext cx="55007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00FF"/>
                </a:solidFill>
              </a:rPr>
              <a:t>Измерительные приборы можно разделить на: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>
                <a:solidFill>
                  <a:srgbClr val="FF0066"/>
                </a:solidFill>
              </a:rPr>
              <a:t>Приборы непосредственной оценки;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>
                <a:solidFill>
                  <a:srgbClr val="FF0066"/>
                </a:solidFill>
              </a:rPr>
              <a:t>Приборы сравнения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929058" y="1857364"/>
            <a:ext cx="4929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9900"/>
                </a:solidFill>
              </a:rPr>
              <a:t>Приборы непосредственной оценки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14348" y="3143248"/>
            <a:ext cx="7715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00FF"/>
                </a:solidFill>
              </a:rPr>
              <a:t>Структурная схема прибора непосредственной оценки состоит из совокупности преобразователей П</a:t>
            </a:r>
            <a:r>
              <a:rPr lang="ru-RU" sz="2000" baseline="-25000" dirty="0">
                <a:solidFill>
                  <a:srgbClr val="0000FF"/>
                </a:solidFill>
              </a:rPr>
              <a:t>1 </a:t>
            </a:r>
            <a:r>
              <a:rPr lang="ru-RU" sz="2000" dirty="0">
                <a:solidFill>
                  <a:srgbClr val="0000FF"/>
                </a:solidFill>
              </a:rPr>
              <a:t>- П</a:t>
            </a:r>
            <a:r>
              <a:rPr lang="en-US" sz="2000" baseline="-25000" dirty="0">
                <a:solidFill>
                  <a:srgbClr val="0000FF"/>
                </a:solidFill>
              </a:rPr>
              <a:t>N</a:t>
            </a:r>
            <a:r>
              <a:rPr lang="ru-RU" sz="2000" dirty="0">
                <a:solidFill>
                  <a:srgbClr val="0000FF"/>
                </a:solidFill>
              </a:rPr>
              <a:t> и отсчетного устройства</a:t>
            </a:r>
            <a:r>
              <a:rPr lang="en-US" sz="2000" dirty="0">
                <a:solidFill>
                  <a:srgbClr val="0000FF"/>
                </a:solidFill>
              </a:rPr>
              <a:t> </a:t>
            </a:r>
            <a:r>
              <a:rPr lang="ru-RU" sz="2000" dirty="0">
                <a:solidFill>
                  <a:srgbClr val="0000FF"/>
                </a:solidFill>
              </a:rPr>
              <a:t>ОУ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57158" y="4214818"/>
            <a:ext cx="428628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9900"/>
                </a:solidFill>
              </a:rPr>
              <a:t>Преобразователями являются: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>
                <a:solidFill>
                  <a:srgbClr val="993300"/>
                </a:solidFill>
              </a:rPr>
              <a:t>Делители напряжения,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>
                <a:solidFill>
                  <a:srgbClr val="993300"/>
                </a:solidFill>
              </a:rPr>
              <a:t>Магазины затухания,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>
                <a:solidFill>
                  <a:srgbClr val="993300"/>
                </a:solidFill>
              </a:rPr>
              <a:t>Усилители,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>
                <a:solidFill>
                  <a:srgbClr val="993300"/>
                </a:solidFill>
              </a:rPr>
              <a:t>Термопреобразователи,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>
                <a:solidFill>
                  <a:srgbClr val="993300"/>
                </a:solidFill>
              </a:rPr>
              <a:t>Аналого-цифровые преобразователи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929190" y="4071942"/>
            <a:ext cx="400052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FF0066"/>
                </a:solidFill>
              </a:rPr>
              <a:t>В качестве отсчетного устройства используют: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>
                <a:solidFill>
                  <a:srgbClr val="0000FF"/>
                </a:solidFill>
              </a:rPr>
              <a:t>Электромеханические приборы;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>
                <a:solidFill>
                  <a:srgbClr val="0000FF"/>
                </a:solidFill>
              </a:rPr>
              <a:t>Электроннолучевую трубку;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>
                <a:solidFill>
                  <a:srgbClr val="0000FF"/>
                </a:solidFill>
              </a:rPr>
              <a:t>Цифровое отсчетное устройство.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481" y="116632"/>
            <a:ext cx="8229600" cy="511156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Аналоговые электронные вольтметры</a:t>
            </a:r>
          </a:p>
        </p:txBody>
      </p:sp>
      <p:grpSp>
        <p:nvGrpSpPr>
          <p:cNvPr id="3" name="Группа 105"/>
          <p:cNvGrpSpPr/>
          <p:nvPr/>
        </p:nvGrpSpPr>
        <p:grpSpPr>
          <a:xfrm>
            <a:off x="285720" y="726498"/>
            <a:ext cx="8429684" cy="1000132"/>
            <a:chOff x="285720" y="3357562"/>
            <a:chExt cx="8429684" cy="1000132"/>
          </a:xfrm>
        </p:grpSpPr>
        <p:sp>
          <p:nvSpPr>
            <p:cNvPr id="30" name="Прямоугольник 29"/>
            <p:cNvSpPr/>
            <p:nvPr/>
          </p:nvSpPr>
          <p:spPr>
            <a:xfrm>
              <a:off x="1000100" y="3429000"/>
              <a:ext cx="1785950" cy="928694"/>
            </a:xfrm>
            <a:prstGeom prst="rect">
              <a:avLst/>
            </a:prstGeom>
            <a:solidFill>
              <a:srgbClr val="FFFF9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dirty="0">
                  <a:solidFill>
                    <a:srgbClr val="C00000"/>
                  </a:solidFill>
                </a:rPr>
                <a:t>Входное устройство</a:t>
              </a:r>
            </a:p>
          </p:txBody>
        </p:sp>
        <p:grpSp>
          <p:nvGrpSpPr>
            <p:cNvPr id="4" name="Группа 37"/>
            <p:cNvGrpSpPr/>
            <p:nvPr/>
          </p:nvGrpSpPr>
          <p:grpSpPr>
            <a:xfrm>
              <a:off x="3214678" y="3429000"/>
              <a:ext cx="1143008" cy="928694"/>
              <a:chOff x="3286116" y="3357562"/>
              <a:chExt cx="1285884" cy="928694"/>
            </a:xfrm>
          </p:grpSpPr>
          <p:sp>
            <p:nvSpPr>
              <p:cNvPr id="31" name="Прямоугольник 30"/>
              <p:cNvSpPr/>
              <p:nvPr/>
            </p:nvSpPr>
            <p:spPr>
              <a:xfrm>
                <a:off x="3286116" y="3357562"/>
                <a:ext cx="1285884" cy="928694"/>
              </a:xfrm>
              <a:prstGeom prst="rect">
                <a:avLst/>
              </a:prstGeom>
              <a:solidFill>
                <a:srgbClr val="FFFF99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000" dirty="0">
                  <a:solidFill>
                    <a:srgbClr val="C00000"/>
                  </a:solidFill>
                </a:endParaRPr>
              </a:p>
            </p:txBody>
          </p:sp>
          <p:cxnSp>
            <p:nvCxnSpPr>
              <p:cNvPr id="33" name="Прямая соединительная линия 32"/>
              <p:cNvCxnSpPr/>
              <p:nvPr/>
            </p:nvCxnSpPr>
            <p:spPr>
              <a:xfrm flipV="1">
                <a:off x="3286116" y="3357562"/>
                <a:ext cx="1285884" cy="928694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Freeform 3"/>
              <p:cNvSpPr>
                <a:spLocks/>
              </p:cNvSpPr>
              <p:nvPr/>
            </p:nvSpPr>
            <p:spPr bwMode="auto">
              <a:xfrm>
                <a:off x="3428992" y="3500438"/>
                <a:ext cx="284167" cy="233347"/>
              </a:xfrm>
              <a:custGeom>
                <a:avLst/>
                <a:gdLst>
                  <a:gd name="connsiteX0" fmla="*/ 0 w 2111"/>
                  <a:gd name="connsiteY0" fmla="*/ 592 h 1109"/>
                  <a:gd name="connsiteX1" fmla="*/ 123 w 2111"/>
                  <a:gd name="connsiteY1" fmla="*/ 157 h 1109"/>
                  <a:gd name="connsiteX2" fmla="*/ 227 w 2111"/>
                  <a:gd name="connsiteY2" fmla="*/ 2 h 1109"/>
                  <a:gd name="connsiteX3" fmla="*/ 318 w 2111"/>
                  <a:gd name="connsiteY3" fmla="*/ 157 h 1109"/>
                  <a:gd name="connsiteX4" fmla="*/ 453 w 2111"/>
                  <a:gd name="connsiteY4" fmla="*/ 592 h 1109"/>
                  <a:gd name="connsiteX5" fmla="*/ 589 w 2111"/>
                  <a:gd name="connsiteY5" fmla="*/ 955 h 1109"/>
                  <a:gd name="connsiteX6" fmla="*/ 680 w 2111"/>
                  <a:gd name="connsiteY6" fmla="*/ 1091 h 1109"/>
                  <a:gd name="connsiteX7" fmla="*/ 771 w 2111"/>
                  <a:gd name="connsiteY7" fmla="*/ 955 h 1109"/>
                  <a:gd name="connsiteX8" fmla="*/ 903 w 2111"/>
                  <a:gd name="connsiteY8" fmla="*/ 584 h 1109"/>
                  <a:gd name="connsiteX9" fmla="*/ 1015 w 2111"/>
                  <a:gd name="connsiteY9" fmla="*/ 147 h 1109"/>
                  <a:gd name="connsiteX10" fmla="*/ 1134 w 2111"/>
                  <a:gd name="connsiteY10" fmla="*/ 2 h 1109"/>
                  <a:gd name="connsiteX11" fmla="*/ 1247 w 2111"/>
                  <a:gd name="connsiteY11" fmla="*/ 157 h 1109"/>
                  <a:gd name="connsiteX12" fmla="*/ 1361 w 2111"/>
                  <a:gd name="connsiteY12" fmla="*/ 592 h 1109"/>
                  <a:gd name="connsiteX13" fmla="*/ 1470 w 2111"/>
                  <a:gd name="connsiteY13" fmla="*/ 1002 h 1109"/>
                  <a:gd name="connsiteX14" fmla="*/ 1572 w 2111"/>
                  <a:gd name="connsiteY14" fmla="*/ 1104 h 1109"/>
                  <a:gd name="connsiteX15" fmla="*/ 1674 w 2111"/>
                  <a:gd name="connsiteY15" fmla="*/ 974 h 1109"/>
                  <a:gd name="connsiteX16" fmla="*/ 1786 w 2111"/>
                  <a:gd name="connsiteY16" fmla="*/ 584 h 1109"/>
                  <a:gd name="connsiteX17" fmla="*/ 1905 w 2111"/>
                  <a:gd name="connsiteY17" fmla="*/ 138 h 1109"/>
                  <a:gd name="connsiteX18" fmla="*/ 2009 w 2111"/>
                  <a:gd name="connsiteY18" fmla="*/ 17 h 1109"/>
                  <a:gd name="connsiteX19" fmla="*/ 2111 w 2111"/>
                  <a:gd name="connsiteY19" fmla="*/ 147 h 1109"/>
                  <a:gd name="connsiteX0" fmla="*/ 0 w 2009"/>
                  <a:gd name="connsiteY0" fmla="*/ 592 h 1109"/>
                  <a:gd name="connsiteX1" fmla="*/ 123 w 2009"/>
                  <a:gd name="connsiteY1" fmla="*/ 157 h 1109"/>
                  <a:gd name="connsiteX2" fmla="*/ 227 w 2009"/>
                  <a:gd name="connsiteY2" fmla="*/ 2 h 1109"/>
                  <a:gd name="connsiteX3" fmla="*/ 318 w 2009"/>
                  <a:gd name="connsiteY3" fmla="*/ 157 h 1109"/>
                  <a:gd name="connsiteX4" fmla="*/ 453 w 2009"/>
                  <a:gd name="connsiteY4" fmla="*/ 592 h 1109"/>
                  <a:gd name="connsiteX5" fmla="*/ 589 w 2009"/>
                  <a:gd name="connsiteY5" fmla="*/ 955 h 1109"/>
                  <a:gd name="connsiteX6" fmla="*/ 680 w 2009"/>
                  <a:gd name="connsiteY6" fmla="*/ 1091 h 1109"/>
                  <a:gd name="connsiteX7" fmla="*/ 771 w 2009"/>
                  <a:gd name="connsiteY7" fmla="*/ 955 h 1109"/>
                  <a:gd name="connsiteX8" fmla="*/ 903 w 2009"/>
                  <a:gd name="connsiteY8" fmla="*/ 584 h 1109"/>
                  <a:gd name="connsiteX9" fmla="*/ 1015 w 2009"/>
                  <a:gd name="connsiteY9" fmla="*/ 147 h 1109"/>
                  <a:gd name="connsiteX10" fmla="*/ 1134 w 2009"/>
                  <a:gd name="connsiteY10" fmla="*/ 2 h 1109"/>
                  <a:gd name="connsiteX11" fmla="*/ 1247 w 2009"/>
                  <a:gd name="connsiteY11" fmla="*/ 157 h 1109"/>
                  <a:gd name="connsiteX12" fmla="*/ 1361 w 2009"/>
                  <a:gd name="connsiteY12" fmla="*/ 592 h 1109"/>
                  <a:gd name="connsiteX13" fmla="*/ 1470 w 2009"/>
                  <a:gd name="connsiteY13" fmla="*/ 1002 h 1109"/>
                  <a:gd name="connsiteX14" fmla="*/ 1572 w 2009"/>
                  <a:gd name="connsiteY14" fmla="*/ 1104 h 1109"/>
                  <a:gd name="connsiteX15" fmla="*/ 1674 w 2009"/>
                  <a:gd name="connsiteY15" fmla="*/ 974 h 1109"/>
                  <a:gd name="connsiteX16" fmla="*/ 1786 w 2009"/>
                  <a:gd name="connsiteY16" fmla="*/ 584 h 1109"/>
                  <a:gd name="connsiteX17" fmla="*/ 1905 w 2009"/>
                  <a:gd name="connsiteY17" fmla="*/ 138 h 1109"/>
                  <a:gd name="connsiteX18" fmla="*/ 2009 w 2009"/>
                  <a:gd name="connsiteY18" fmla="*/ 17 h 1109"/>
                  <a:gd name="connsiteX0" fmla="*/ 0 w 1905"/>
                  <a:gd name="connsiteY0" fmla="*/ 592 h 1109"/>
                  <a:gd name="connsiteX1" fmla="*/ 123 w 1905"/>
                  <a:gd name="connsiteY1" fmla="*/ 157 h 1109"/>
                  <a:gd name="connsiteX2" fmla="*/ 227 w 1905"/>
                  <a:gd name="connsiteY2" fmla="*/ 2 h 1109"/>
                  <a:gd name="connsiteX3" fmla="*/ 318 w 1905"/>
                  <a:gd name="connsiteY3" fmla="*/ 157 h 1109"/>
                  <a:gd name="connsiteX4" fmla="*/ 453 w 1905"/>
                  <a:gd name="connsiteY4" fmla="*/ 592 h 1109"/>
                  <a:gd name="connsiteX5" fmla="*/ 589 w 1905"/>
                  <a:gd name="connsiteY5" fmla="*/ 955 h 1109"/>
                  <a:gd name="connsiteX6" fmla="*/ 680 w 1905"/>
                  <a:gd name="connsiteY6" fmla="*/ 1091 h 1109"/>
                  <a:gd name="connsiteX7" fmla="*/ 771 w 1905"/>
                  <a:gd name="connsiteY7" fmla="*/ 955 h 1109"/>
                  <a:gd name="connsiteX8" fmla="*/ 903 w 1905"/>
                  <a:gd name="connsiteY8" fmla="*/ 584 h 1109"/>
                  <a:gd name="connsiteX9" fmla="*/ 1015 w 1905"/>
                  <a:gd name="connsiteY9" fmla="*/ 147 h 1109"/>
                  <a:gd name="connsiteX10" fmla="*/ 1134 w 1905"/>
                  <a:gd name="connsiteY10" fmla="*/ 2 h 1109"/>
                  <a:gd name="connsiteX11" fmla="*/ 1247 w 1905"/>
                  <a:gd name="connsiteY11" fmla="*/ 157 h 1109"/>
                  <a:gd name="connsiteX12" fmla="*/ 1361 w 1905"/>
                  <a:gd name="connsiteY12" fmla="*/ 592 h 1109"/>
                  <a:gd name="connsiteX13" fmla="*/ 1470 w 1905"/>
                  <a:gd name="connsiteY13" fmla="*/ 1002 h 1109"/>
                  <a:gd name="connsiteX14" fmla="*/ 1572 w 1905"/>
                  <a:gd name="connsiteY14" fmla="*/ 1104 h 1109"/>
                  <a:gd name="connsiteX15" fmla="*/ 1674 w 1905"/>
                  <a:gd name="connsiteY15" fmla="*/ 974 h 1109"/>
                  <a:gd name="connsiteX16" fmla="*/ 1786 w 1905"/>
                  <a:gd name="connsiteY16" fmla="*/ 584 h 1109"/>
                  <a:gd name="connsiteX17" fmla="*/ 1905 w 1905"/>
                  <a:gd name="connsiteY17" fmla="*/ 138 h 1109"/>
                  <a:gd name="connsiteX0" fmla="*/ 0 w 1786"/>
                  <a:gd name="connsiteY0" fmla="*/ 592 h 1109"/>
                  <a:gd name="connsiteX1" fmla="*/ 123 w 1786"/>
                  <a:gd name="connsiteY1" fmla="*/ 157 h 1109"/>
                  <a:gd name="connsiteX2" fmla="*/ 227 w 1786"/>
                  <a:gd name="connsiteY2" fmla="*/ 2 h 1109"/>
                  <a:gd name="connsiteX3" fmla="*/ 318 w 1786"/>
                  <a:gd name="connsiteY3" fmla="*/ 157 h 1109"/>
                  <a:gd name="connsiteX4" fmla="*/ 453 w 1786"/>
                  <a:gd name="connsiteY4" fmla="*/ 592 h 1109"/>
                  <a:gd name="connsiteX5" fmla="*/ 589 w 1786"/>
                  <a:gd name="connsiteY5" fmla="*/ 955 h 1109"/>
                  <a:gd name="connsiteX6" fmla="*/ 680 w 1786"/>
                  <a:gd name="connsiteY6" fmla="*/ 1091 h 1109"/>
                  <a:gd name="connsiteX7" fmla="*/ 771 w 1786"/>
                  <a:gd name="connsiteY7" fmla="*/ 955 h 1109"/>
                  <a:gd name="connsiteX8" fmla="*/ 903 w 1786"/>
                  <a:gd name="connsiteY8" fmla="*/ 584 h 1109"/>
                  <a:gd name="connsiteX9" fmla="*/ 1015 w 1786"/>
                  <a:gd name="connsiteY9" fmla="*/ 147 h 1109"/>
                  <a:gd name="connsiteX10" fmla="*/ 1134 w 1786"/>
                  <a:gd name="connsiteY10" fmla="*/ 2 h 1109"/>
                  <a:gd name="connsiteX11" fmla="*/ 1247 w 1786"/>
                  <a:gd name="connsiteY11" fmla="*/ 157 h 1109"/>
                  <a:gd name="connsiteX12" fmla="*/ 1361 w 1786"/>
                  <a:gd name="connsiteY12" fmla="*/ 592 h 1109"/>
                  <a:gd name="connsiteX13" fmla="*/ 1470 w 1786"/>
                  <a:gd name="connsiteY13" fmla="*/ 1002 h 1109"/>
                  <a:gd name="connsiteX14" fmla="*/ 1572 w 1786"/>
                  <a:gd name="connsiteY14" fmla="*/ 1104 h 1109"/>
                  <a:gd name="connsiteX15" fmla="*/ 1674 w 1786"/>
                  <a:gd name="connsiteY15" fmla="*/ 974 h 1109"/>
                  <a:gd name="connsiteX16" fmla="*/ 1786 w 1786"/>
                  <a:gd name="connsiteY16" fmla="*/ 584 h 1109"/>
                  <a:gd name="connsiteX0" fmla="*/ 0 w 1674"/>
                  <a:gd name="connsiteY0" fmla="*/ 592 h 1109"/>
                  <a:gd name="connsiteX1" fmla="*/ 123 w 1674"/>
                  <a:gd name="connsiteY1" fmla="*/ 157 h 1109"/>
                  <a:gd name="connsiteX2" fmla="*/ 227 w 1674"/>
                  <a:gd name="connsiteY2" fmla="*/ 2 h 1109"/>
                  <a:gd name="connsiteX3" fmla="*/ 318 w 1674"/>
                  <a:gd name="connsiteY3" fmla="*/ 157 h 1109"/>
                  <a:gd name="connsiteX4" fmla="*/ 453 w 1674"/>
                  <a:gd name="connsiteY4" fmla="*/ 592 h 1109"/>
                  <a:gd name="connsiteX5" fmla="*/ 589 w 1674"/>
                  <a:gd name="connsiteY5" fmla="*/ 955 h 1109"/>
                  <a:gd name="connsiteX6" fmla="*/ 680 w 1674"/>
                  <a:gd name="connsiteY6" fmla="*/ 1091 h 1109"/>
                  <a:gd name="connsiteX7" fmla="*/ 771 w 1674"/>
                  <a:gd name="connsiteY7" fmla="*/ 955 h 1109"/>
                  <a:gd name="connsiteX8" fmla="*/ 903 w 1674"/>
                  <a:gd name="connsiteY8" fmla="*/ 584 h 1109"/>
                  <a:gd name="connsiteX9" fmla="*/ 1015 w 1674"/>
                  <a:gd name="connsiteY9" fmla="*/ 147 h 1109"/>
                  <a:gd name="connsiteX10" fmla="*/ 1134 w 1674"/>
                  <a:gd name="connsiteY10" fmla="*/ 2 h 1109"/>
                  <a:gd name="connsiteX11" fmla="*/ 1247 w 1674"/>
                  <a:gd name="connsiteY11" fmla="*/ 157 h 1109"/>
                  <a:gd name="connsiteX12" fmla="*/ 1361 w 1674"/>
                  <a:gd name="connsiteY12" fmla="*/ 592 h 1109"/>
                  <a:gd name="connsiteX13" fmla="*/ 1470 w 1674"/>
                  <a:gd name="connsiteY13" fmla="*/ 1002 h 1109"/>
                  <a:gd name="connsiteX14" fmla="*/ 1572 w 1674"/>
                  <a:gd name="connsiteY14" fmla="*/ 1104 h 1109"/>
                  <a:gd name="connsiteX15" fmla="*/ 1674 w 1674"/>
                  <a:gd name="connsiteY15" fmla="*/ 974 h 1109"/>
                  <a:gd name="connsiteX0" fmla="*/ 0 w 1572"/>
                  <a:gd name="connsiteY0" fmla="*/ 592 h 1109"/>
                  <a:gd name="connsiteX1" fmla="*/ 123 w 1572"/>
                  <a:gd name="connsiteY1" fmla="*/ 157 h 1109"/>
                  <a:gd name="connsiteX2" fmla="*/ 227 w 1572"/>
                  <a:gd name="connsiteY2" fmla="*/ 2 h 1109"/>
                  <a:gd name="connsiteX3" fmla="*/ 318 w 1572"/>
                  <a:gd name="connsiteY3" fmla="*/ 157 h 1109"/>
                  <a:gd name="connsiteX4" fmla="*/ 453 w 1572"/>
                  <a:gd name="connsiteY4" fmla="*/ 592 h 1109"/>
                  <a:gd name="connsiteX5" fmla="*/ 589 w 1572"/>
                  <a:gd name="connsiteY5" fmla="*/ 955 h 1109"/>
                  <a:gd name="connsiteX6" fmla="*/ 680 w 1572"/>
                  <a:gd name="connsiteY6" fmla="*/ 1091 h 1109"/>
                  <a:gd name="connsiteX7" fmla="*/ 771 w 1572"/>
                  <a:gd name="connsiteY7" fmla="*/ 955 h 1109"/>
                  <a:gd name="connsiteX8" fmla="*/ 903 w 1572"/>
                  <a:gd name="connsiteY8" fmla="*/ 584 h 1109"/>
                  <a:gd name="connsiteX9" fmla="*/ 1015 w 1572"/>
                  <a:gd name="connsiteY9" fmla="*/ 147 h 1109"/>
                  <a:gd name="connsiteX10" fmla="*/ 1134 w 1572"/>
                  <a:gd name="connsiteY10" fmla="*/ 2 h 1109"/>
                  <a:gd name="connsiteX11" fmla="*/ 1247 w 1572"/>
                  <a:gd name="connsiteY11" fmla="*/ 157 h 1109"/>
                  <a:gd name="connsiteX12" fmla="*/ 1361 w 1572"/>
                  <a:gd name="connsiteY12" fmla="*/ 592 h 1109"/>
                  <a:gd name="connsiteX13" fmla="*/ 1470 w 1572"/>
                  <a:gd name="connsiteY13" fmla="*/ 1002 h 1109"/>
                  <a:gd name="connsiteX14" fmla="*/ 1572 w 1572"/>
                  <a:gd name="connsiteY14" fmla="*/ 1104 h 1109"/>
                  <a:gd name="connsiteX0" fmla="*/ 0 w 1470"/>
                  <a:gd name="connsiteY0" fmla="*/ 592 h 1091"/>
                  <a:gd name="connsiteX1" fmla="*/ 123 w 1470"/>
                  <a:gd name="connsiteY1" fmla="*/ 157 h 1091"/>
                  <a:gd name="connsiteX2" fmla="*/ 227 w 1470"/>
                  <a:gd name="connsiteY2" fmla="*/ 2 h 1091"/>
                  <a:gd name="connsiteX3" fmla="*/ 318 w 1470"/>
                  <a:gd name="connsiteY3" fmla="*/ 157 h 1091"/>
                  <a:gd name="connsiteX4" fmla="*/ 453 w 1470"/>
                  <a:gd name="connsiteY4" fmla="*/ 592 h 1091"/>
                  <a:gd name="connsiteX5" fmla="*/ 589 w 1470"/>
                  <a:gd name="connsiteY5" fmla="*/ 955 h 1091"/>
                  <a:gd name="connsiteX6" fmla="*/ 680 w 1470"/>
                  <a:gd name="connsiteY6" fmla="*/ 1091 h 1091"/>
                  <a:gd name="connsiteX7" fmla="*/ 771 w 1470"/>
                  <a:gd name="connsiteY7" fmla="*/ 955 h 1091"/>
                  <a:gd name="connsiteX8" fmla="*/ 903 w 1470"/>
                  <a:gd name="connsiteY8" fmla="*/ 584 h 1091"/>
                  <a:gd name="connsiteX9" fmla="*/ 1015 w 1470"/>
                  <a:gd name="connsiteY9" fmla="*/ 147 h 1091"/>
                  <a:gd name="connsiteX10" fmla="*/ 1134 w 1470"/>
                  <a:gd name="connsiteY10" fmla="*/ 2 h 1091"/>
                  <a:gd name="connsiteX11" fmla="*/ 1247 w 1470"/>
                  <a:gd name="connsiteY11" fmla="*/ 157 h 1091"/>
                  <a:gd name="connsiteX12" fmla="*/ 1361 w 1470"/>
                  <a:gd name="connsiteY12" fmla="*/ 592 h 1091"/>
                  <a:gd name="connsiteX13" fmla="*/ 1470 w 1470"/>
                  <a:gd name="connsiteY13" fmla="*/ 1002 h 1091"/>
                  <a:gd name="connsiteX0" fmla="*/ 0 w 1361"/>
                  <a:gd name="connsiteY0" fmla="*/ 592 h 1091"/>
                  <a:gd name="connsiteX1" fmla="*/ 123 w 1361"/>
                  <a:gd name="connsiteY1" fmla="*/ 157 h 1091"/>
                  <a:gd name="connsiteX2" fmla="*/ 227 w 1361"/>
                  <a:gd name="connsiteY2" fmla="*/ 2 h 1091"/>
                  <a:gd name="connsiteX3" fmla="*/ 318 w 1361"/>
                  <a:gd name="connsiteY3" fmla="*/ 157 h 1091"/>
                  <a:gd name="connsiteX4" fmla="*/ 453 w 1361"/>
                  <a:gd name="connsiteY4" fmla="*/ 592 h 1091"/>
                  <a:gd name="connsiteX5" fmla="*/ 589 w 1361"/>
                  <a:gd name="connsiteY5" fmla="*/ 955 h 1091"/>
                  <a:gd name="connsiteX6" fmla="*/ 680 w 1361"/>
                  <a:gd name="connsiteY6" fmla="*/ 1091 h 1091"/>
                  <a:gd name="connsiteX7" fmla="*/ 771 w 1361"/>
                  <a:gd name="connsiteY7" fmla="*/ 955 h 1091"/>
                  <a:gd name="connsiteX8" fmla="*/ 903 w 1361"/>
                  <a:gd name="connsiteY8" fmla="*/ 584 h 1091"/>
                  <a:gd name="connsiteX9" fmla="*/ 1015 w 1361"/>
                  <a:gd name="connsiteY9" fmla="*/ 147 h 1091"/>
                  <a:gd name="connsiteX10" fmla="*/ 1134 w 1361"/>
                  <a:gd name="connsiteY10" fmla="*/ 2 h 1091"/>
                  <a:gd name="connsiteX11" fmla="*/ 1247 w 1361"/>
                  <a:gd name="connsiteY11" fmla="*/ 157 h 1091"/>
                  <a:gd name="connsiteX12" fmla="*/ 1361 w 1361"/>
                  <a:gd name="connsiteY12" fmla="*/ 592 h 1091"/>
                  <a:gd name="connsiteX0" fmla="*/ 0 w 1247"/>
                  <a:gd name="connsiteY0" fmla="*/ 592 h 1091"/>
                  <a:gd name="connsiteX1" fmla="*/ 123 w 1247"/>
                  <a:gd name="connsiteY1" fmla="*/ 157 h 1091"/>
                  <a:gd name="connsiteX2" fmla="*/ 227 w 1247"/>
                  <a:gd name="connsiteY2" fmla="*/ 2 h 1091"/>
                  <a:gd name="connsiteX3" fmla="*/ 318 w 1247"/>
                  <a:gd name="connsiteY3" fmla="*/ 157 h 1091"/>
                  <a:gd name="connsiteX4" fmla="*/ 453 w 1247"/>
                  <a:gd name="connsiteY4" fmla="*/ 592 h 1091"/>
                  <a:gd name="connsiteX5" fmla="*/ 589 w 1247"/>
                  <a:gd name="connsiteY5" fmla="*/ 955 h 1091"/>
                  <a:gd name="connsiteX6" fmla="*/ 680 w 1247"/>
                  <a:gd name="connsiteY6" fmla="*/ 1091 h 1091"/>
                  <a:gd name="connsiteX7" fmla="*/ 771 w 1247"/>
                  <a:gd name="connsiteY7" fmla="*/ 955 h 1091"/>
                  <a:gd name="connsiteX8" fmla="*/ 903 w 1247"/>
                  <a:gd name="connsiteY8" fmla="*/ 584 h 1091"/>
                  <a:gd name="connsiteX9" fmla="*/ 1015 w 1247"/>
                  <a:gd name="connsiteY9" fmla="*/ 147 h 1091"/>
                  <a:gd name="connsiteX10" fmla="*/ 1134 w 1247"/>
                  <a:gd name="connsiteY10" fmla="*/ 2 h 1091"/>
                  <a:gd name="connsiteX11" fmla="*/ 1247 w 1247"/>
                  <a:gd name="connsiteY11" fmla="*/ 157 h 1091"/>
                  <a:gd name="connsiteX0" fmla="*/ 0 w 1134"/>
                  <a:gd name="connsiteY0" fmla="*/ 592 h 1091"/>
                  <a:gd name="connsiteX1" fmla="*/ 123 w 1134"/>
                  <a:gd name="connsiteY1" fmla="*/ 157 h 1091"/>
                  <a:gd name="connsiteX2" fmla="*/ 227 w 1134"/>
                  <a:gd name="connsiteY2" fmla="*/ 2 h 1091"/>
                  <a:gd name="connsiteX3" fmla="*/ 318 w 1134"/>
                  <a:gd name="connsiteY3" fmla="*/ 157 h 1091"/>
                  <a:gd name="connsiteX4" fmla="*/ 453 w 1134"/>
                  <a:gd name="connsiteY4" fmla="*/ 592 h 1091"/>
                  <a:gd name="connsiteX5" fmla="*/ 589 w 1134"/>
                  <a:gd name="connsiteY5" fmla="*/ 955 h 1091"/>
                  <a:gd name="connsiteX6" fmla="*/ 680 w 1134"/>
                  <a:gd name="connsiteY6" fmla="*/ 1091 h 1091"/>
                  <a:gd name="connsiteX7" fmla="*/ 771 w 1134"/>
                  <a:gd name="connsiteY7" fmla="*/ 955 h 1091"/>
                  <a:gd name="connsiteX8" fmla="*/ 903 w 1134"/>
                  <a:gd name="connsiteY8" fmla="*/ 584 h 1091"/>
                  <a:gd name="connsiteX9" fmla="*/ 1015 w 1134"/>
                  <a:gd name="connsiteY9" fmla="*/ 147 h 1091"/>
                  <a:gd name="connsiteX10" fmla="*/ 1134 w 1134"/>
                  <a:gd name="connsiteY10" fmla="*/ 2 h 1091"/>
                  <a:gd name="connsiteX0" fmla="*/ 0 w 1015"/>
                  <a:gd name="connsiteY0" fmla="*/ 590 h 1089"/>
                  <a:gd name="connsiteX1" fmla="*/ 123 w 1015"/>
                  <a:gd name="connsiteY1" fmla="*/ 155 h 1089"/>
                  <a:gd name="connsiteX2" fmla="*/ 227 w 1015"/>
                  <a:gd name="connsiteY2" fmla="*/ 0 h 1089"/>
                  <a:gd name="connsiteX3" fmla="*/ 318 w 1015"/>
                  <a:gd name="connsiteY3" fmla="*/ 155 h 1089"/>
                  <a:gd name="connsiteX4" fmla="*/ 453 w 1015"/>
                  <a:gd name="connsiteY4" fmla="*/ 590 h 1089"/>
                  <a:gd name="connsiteX5" fmla="*/ 589 w 1015"/>
                  <a:gd name="connsiteY5" fmla="*/ 953 h 1089"/>
                  <a:gd name="connsiteX6" fmla="*/ 680 w 1015"/>
                  <a:gd name="connsiteY6" fmla="*/ 1089 h 1089"/>
                  <a:gd name="connsiteX7" fmla="*/ 771 w 1015"/>
                  <a:gd name="connsiteY7" fmla="*/ 953 h 1089"/>
                  <a:gd name="connsiteX8" fmla="*/ 903 w 1015"/>
                  <a:gd name="connsiteY8" fmla="*/ 582 h 1089"/>
                  <a:gd name="connsiteX9" fmla="*/ 1015 w 1015"/>
                  <a:gd name="connsiteY9" fmla="*/ 145 h 1089"/>
                  <a:gd name="connsiteX0" fmla="*/ 0 w 903"/>
                  <a:gd name="connsiteY0" fmla="*/ 590 h 1089"/>
                  <a:gd name="connsiteX1" fmla="*/ 123 w 903"/>
                  <a:gd name="connsiteY1" fmla="*/ 155 h 1089"/>
                  <a:gd name="connsiteX2" fmla="*/ 227 w 903"/>
                  <a:gd name="connsiteY2" fmla="*/ 0 h 1089"/>
                  <a:gd name="connsiteX3" fmla="*/ 318 w 903"/>
                  <a:gd name="connsiteY3" fmla="*/ 155 h 1089"/>
                  <a:gd name="connsiteX4" fmla="*/ 453 w 903"/>
                  <a:gd name="connsiteY4" fmla="*/ 590 h 1089"/>
                  <a:gd name="connsiteX5" fmla="*/ 589 w 903"/>
                  <a:gd name="connsiteY5" fmla="*/ 953 h 1089"/>
                  <a:gd name="connsiteX6" fmla="*/ 680 w 903"/>
                  <a:gd name="connsiteY6" fmla="*/ 1089 h 1089"/>
                  <a:gd name="connsiteX7" fmla="*/ 771 w 903"/>
                  <a:gd name="connsiteY7" fmla="*/ 953 h 1089"/>
                  <a:gd name="connsiteX8" fmla="*/ 903 w 903"/>
                  <a:gd name="connsiteY8" fmla="*/ 582 h 1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3" h="1089">
                    <a:moveTo>
                      <a:pt x="0" y="590"/>
                    </a:moveTo>
                    <a:cubicBezTo>
                      <a:pt x="20" y="518"/>
                      <a:pt x="85" y="253"/>
                      <a:pt x="123" y="155"/>
                    </a:cubicBezTo>
                    <a:cubicBezTo>
                      <a:pt x="161" y="57"/>
                      <a:pt x="195" y="0"/>
                      <a:pt x="227" y="0"/>
                    </a:cubicBezTo>
                    <a:cubicBezTo>
                      <a:pt x="259" y="0"/>
                      <a:pt x="280" y="57"/>
                      <a:pt x="318" y="155"/>
                    </a:cubicBezTo>
                    <a:cubicBezTo>
                      <a:pt x="356" y="253"/>
                      <a:pt x="408" y="457"/>
                      <a:pt x="453" y="590"/>
                    </a:cubicBezTo>
                    <a:cubicBezTo>
                      <a:pt x="498" y="723"/>
                      <a:pt x="551" y="870"/>
                      <a:pt x="589" y="953"/>
                    </a:cubicBezTo>
                    <a:cubicBezTo>
                      <a:pt x="627" y="1036"/>
                      <a:pt x="650" y="1089"/>
                      <a:pt x="680" y="1089"/>
                    </a:cubicBezTo>
                    <a:cubicBezTo>
                      <a:pt x="710" y="1089"/>
                      <a:pt x="734" y="1037"/>
                      <a:pt x="771" y="953"/>
                    </a:cubicBezTo>
                    <a:cubicBezTo>
                      <a:pt x="808" y="869"/>
                      <a:pt x="862" y="717"/>
                      <a:pt x="903" y="582"/>
                    </a:cubicBezTo>
                  </a:path>
                </a:pathLst>
              </a:custGeom>
              <a:noFill/>
              <a:ln w="19050">
                <a:solidFill>
                  <a:srgbClr val="99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cxnSp>
            <p:nvCxnSpPr>
              <p:cNvPr id="37" name="Прямая соединительная линия 36"/>
              <p:cNvCxnSpPr/>
              <p:nvPr/>
            </p:nvCxnSpPr>
            <p:spPr>
              <a:xfrm>
                <a:off x="4000496" y="4000504"/>
                <a:ext cx="285752" cy="1588"/>
              </a:xfrm>
              <a:prstGeom prst="line">
                <a:avLst/>
              </a:prstGeom>
              <a:ln w="19050">
                <a:solidFill>
                  <a:srgbClr val="9933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" name="Группа 38"/>
            <p:cNvGrpSpPr/>
            <p:nvPr/>
          </p:nvGrpSpPr>
          <p:grpSpPr>
            <a:xfrm>
              <a:off x="4714876" y="3429000"/>
              <a:ext cx="920165" cy="914400"/>
              <a:chOff x="4500562" y="1142984"/>
              <a:chExt cx="920165" cy="914400"/>
            </a:xfrm>
          </p:grpSpPr>
          <p:sp>
            <p:nvSpPr>
              <p:cNvPr id="40" name="Прямоугольник 39"/>
              <p:cNvSpPr/>
              <p:nvPr/>
            </p:nvSpPr>
            <p:spPr>
              <a:xfrm>
                <a:off x="4500562" y="1142984"/>
                <a:ext cx="914400" cy="914400"/>
              </a:xfrm>
              <a:prstGeom prst="rect">
                <a:avLst/>
              </a:prstGeom>
              <a:solidFill>
                <a:srgbClr val="FFFF99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ru-RU" dirty="0">
                  <a:solidFill>
                    <a:srgbClr val="0000FF"/>
                  </a:solidFill>
                </a:endParaRPr>
              </a:p>
            </p:txBody>
          </p:sp>
          <p:grpSp>
            <p:nvGrpSpPr>
              <p:cNvPr id="6" name="Группа 40"/>
              <p:cNvGrpSpPr/>
              <p:nvPr/>
            </p:nvGrpSpPr>
            <p:grpSpPr>
              <a:xfrm>
                <a:off x="4642644" y="1428736"/>
                <a:ext cx="359572" cy="429422"/>
                <a:chOff x="4642644" y="1428736"/>
                <a:chExt cx="359572" cy="429422"/>
              </a:xfrm>
            </p:grpSpPr>
            <p:cxnSp>
              <p:nvCxnSpPr>
                <p:cNvPr id="44" name="Прямая соединительная линия 43"/>
                <p:cNvCxnSpPr/>
                <p:nvPr/>
              </p:nvCxnSpPr>
              <p:spPr>
                <a:xfrm rot="5400000">
                  <a:off x="4429124" y="1643050"/>
                  <a:ext cx="428628" cy="1588"/>
                </a:xfrm>
                <a:prstGeom prst="line">
                  <a:avLst/>
                </a:prstGeom>
                <a:ln w="19050">
                  <a:solidFill>
                    <a:srgbClr val="9933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Прямая соединительная линия 44"/>
                <p:cNvCxnSpPr/>
                <p:nvPr/>
              </p:nvCxnSpPr>
              <p:spPr>
                <a:xfrm>
                  <a:off x="4643438" y="1428736"/>
                  <a:ext cx="357190" cy="214314"/>
                </a:xfrm>
                <a:prstGeom prst="line">
                  <a:avLst/>
                </a:prstGeom>
                <a:ln w="19050">
                  <a:solidFill>
                    <a:srgbClr val="9933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Прямая соединительная линия 45"/>
                <p:cNvCxnSpPr/>
                <p:nvPr/>
              </p:nvCxnSpPr>
              <p:spPr>
                <a:xfrm rot="10800000" flipV="1">
                  <a:off x="4643438" y="1643050"/>
                  <a:ext cx="358778" cy="214314"/>
                </a:xfrm>
                <a:prstGeom prst="line">
                  <a:avLst/>
                </a:prstGeom>
                <a:ln w="19050">
                  <a:solidFill>
                    <a:srgbClr val="9933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2" name="TextBox 41"/>
              <p:cNvSpPr txBox="1"/>
              <p:nvPr/>
            </p:nvSpPr>
            <p:spPr>
              <a:xfrm>
                <a:off x="4714876" y="1214422"/>
                <a:ext cx="70585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800" dirty="0">
                    <a:solidFill>
                      <a:srgbClr val="0000FF"/>
                    </a:solidFill>
                  </a:rPr>
                  <a:t>УПТ</a:t>
                </a: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5000628" y="1643050"/>
                <a:ext cx="3000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>
                    <a:solidFill>
                      <a:srgbClr val="0000FF"/>
                    </a:solidFill>
                  </a:rPr>
                  <a:t>=</a:t>
                </a:r>
              </a:p>
            </p:txBody>
          </p:sp>
        </p:grpSp>
        <p:sp>
          <p:nvSpPr>
            <p:cNvPr id="47" name="Прямоугольник 46"/>
            <p:cNvSpPr/>
            <p:nvPr/>
          </p:nvSpPr>
          <p:spPr>
            <a:xfrm>
              <a:off x="6000760" y="3429000"/>
              <a:ext cx="2071702" cy="914400"/>
            </a:xfrm>
            <a:prstGeom prst="rect">
              <a:avLst/>
            </a:prstGeom>
            <a:solidFill>
              <a:srgbClr val="FFFF9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dirty="0">
                  <a:solidFill>
                    <a:srgbClr val="C00000"/>
                  </a:solidFill>
                </a:rPr>
                <a:t>Измерительный механизм</a:t>
              </a:r>
            </a:p>
          </p:txBody>
        </p:sp>
        <p:cxnSp>
          <p:nvCxnSpPr>
            <p:cNvPr id="48" name="Прямая со стрелкой 47"/>
            <p:cNvCxnSpPr/>
            <p:nvPr/>
          </p:nvCxnSpPr>
          <p:spPr>
            <a:xfrm>
              <a:off x="357158" y="3857628"/>
              <a:ext cx="642942" cy="1588"/>
            </a:xfrm>
            <a:prstGeom prst="straightConnector1">
              <a:avLst/>
            </a:prstGeom>
            <a:ln w="25400">
              <a:solidFill>
                <a:srgbClr val="99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Прямая со стрелкой 48"/>
            <p:cNvCxnSpPr>
              <a:stCxn id="30" idx="3"/>
              <a:endCxn id="31" idx="1"/>
            </p:cNvCxnSpPr>
            <p:nvPr/>
          </p:nvCxnSpPr>
          <p:spPr>
            <a:xfrm>
              <a:off x="2786050" y="3893347"/>
              <a:ext cx="428628" cy="1588"/>
            </a:xfrm>
            <a:prstGeom prst="straightConnector1">
              <a:avLst/>
            </a:prstGeom>
            <a:ln w="25400">
              <a:solidFill>
                <a:srgbClr val="99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Прямая со стрелкой 52"/>
            <p:cNvCxnSpPr/>
            <p:nvPr/>
          </p:nvCxnSpPr>
          <p:spPr>
            <a:xfrm>
              <a:off x="4357686" y="3929066"/>
              <a:ext cx="357190" cy="1588"/>
            </a:xfrm>
            <a:prstGeom prst="straightConnector1">
              <a:avLst/>
            </a:prstGeom>
            <a:ln w="25400">
              <a:solidFill>
                <a:srgbClr val="99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Прямая со стрелкой 56"/>
            <p:cNvCxnSpPr/>
            <p:nvPr/>
          </p:nvCxnSpPr>
          <p:spPr>
            <a:xfrm>
              <a:off x="8072462" y="3857628"/>
              <a:ext cx="642942" cy="1588"/>
            </a:xfrm>
            <a:prstGeom prst="straightConnector1">
              <a:avLst/>
            </a:prstGeom>
            <a:ln w="25400">
              <a:solidFill>
                <a:srgbClr val="99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57"/>
            <p:cNvSpPr txBox="1"/>
            <p:nvPr/>
          </p:nvSpPr>
          <p:spPr>
            <a:xfrm>
              <a:off x="285720" y="3357562"/>
              <a:ext cx="6429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rgbClr val="993300"/>
                  </a:solidFill>
                </a:rPr>
                <a:t>U</a:t>
              </a:r>
              <a:r>
                <a:rPr lang="ru-RU" sz="2000" baseline="-25000" dirty="0">
                  <a:solidFill>
                    <a:srgbClr val="993300"/>
                  </a:solidFill>
                </a:rPr>
                <a:t>Вх</a:t>
              </a:r>
              <a:endParaRPr lang="ru-RU" sz="2000" dirty="0">
                <a:solidFill>
                  <a:srgbClr val="993300"/>
                </a:solidFill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8215338" y="3357562"/>
              <a:ext cx="330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2000" dirty="0">
                  <a:solidFill>
                    <a:srgbClr val="993300"/>
                  </a:solidFill>
                </a:rPr>
                <a:t>α</a:t>
              </a:r>
              <a:endParaRPr lang="ru-RU" sz="2000" dirty="0">
                <a:solidFill>
                  <a:srgbClr val="993300"/>
                </a:solidFill>
              </a:endParaRPr>
            </a:p>
          </p:txBody>
        </p:sp>
        <p:cxnSp>
          <p:nvCxnSpPr>
            <p:cNvPr id="102" name="Прямая со стрелкой 101"/>
            <p:cNvCxnSpPr/>
            <p:nvPr/>
          </p:nvCxnSpPr>
          <p:spPr>
            <a:xfrm>
              <a:off x="5643570" y="3929066"/>
              <a:ext cx="357190" cy="1588"/>
            </a:xfrm>
            <a:prstGeom prst="straightConnector1">
              <a:avLst/>
            </a:prstGeom>
            <a:ln w="25400">
              <a:solidFill>
                <a:srgbClr val="99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Группа 112"/>
          <p:cNvGrpSpPr/>
          <p:nvPr/>
        </p:nvGrpSpPr>
        <p:grpSpPr>
          <a:xfrm>
            <a:off x="219147" y="2219289"/>
            <a:ext cx="8358246" cy="1000132"/>
            <a:chOff x="357158" y="2786058"/>
            <a:chExt cx="8358246" cy="1000132"/>
          </a:xfrm>
        </p:grpSpPr>
        <p:cxnSp>
          <p:nvCxnSpPr>
            <p:cNvPr id="55" name="Прямая со стрелкой 54"/>
            <p:cNvCxnSpPr>
              <a:endCxn id="86" idx="1"/>
            </p:cNvCxnSpPr>
            <p:nvPr/>
          </p:nvCxnSpPr>
          <p:spPr>
            <a:xfrm flipV="1">
              <a:off x="5786446" y="3314696"/>
              <a:ext cx="285752" cy="7147"/>
            </a:xfrm>
            <a:prstGeom prst="straightConnector1">
              <a:avLst/>
            </a:prstGeom>
            <a:ln w="25400">
              <a:solidFill>
                <a:srgbClr val="99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Прямоугольник 50"/>
            <p:cNvSpPr/>
            <p:nvPr/>
          </p:nvSpPr>
          <p:spPr>
            <a:xfrm>
              <a:off x="1142976" y="2857496"/>
              <a:ext cx="1785950" cy="928694"/>
            </a:xfrm>
            <a:prstGeom prst="rect">
              <a:avLst/>
            </a:prstGeom>
            <a:solidFill>
              <a:srgbClr val="FFFF9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dirty="0">
                  <a:solidFill>
                    <a:srgbClr val="C00000"/>
                  </a:solidFill>
                </a:rPr>
                <a:t>Входное устройство</a:t>
              </a:r>
            </a:p>
          </p:txBody>
        </p:sp>
        <p:grpSp>
          <p:nvGrpSpPr>
            <p:cNvPr id="8" name="Группа 79"/>
            <p:cNvGrpSpPr/>
            <p:nvPr/>
          </p:nvGrpSpPr>
          <p:grpSpPr>
            <a:xfrm>
              <a:off x="3357554" y="2857496"/>
              <a:ext cx="914400" cy="914400"/>
              <a:chOff x="3143240" y="4714884"/>
              <a:chExt cx="914400" cy="914400"/>
            </a:xfrm>
          </p:grpSpPr>
          <p:grpSp>
            <p:nvGrpSpPr>
              <p:cNvPr id="9" name="Группа 38"/>
              <p:cNvGrpSpPr/>
              <p:nvPr/>
            </p:nvGrpSpPr>
            <p:grpSpPr>
              <a:xfrm>
                <a:off x="3143240" y="4714884"/>
                <a:ext cx="914400" cy="914400"/>
                <a:chOff x="4500562" y="1142984"/>
                <a:chExt cx="914400" cy="914400"/>
              </a:xfrm>
            </p:grpSpPr>
            <p:sp>
              <p:nvSpPr>
                <p:cNvPr id="54" name="Прямоугольник 53"/>
                <p:cNvSpPr/>
                <p:nvPr/>
              </p:nvSpPr>
              <p:spPr>
                <a:xfrm>
                  <a:off x="4500562" y="1142984"/>
                  <a:ext cx="914400" cy="914400"/>
                </a:xfrm>
                <a:prstGeom prst="rect">
                  <a:avLst/>
                </a:prstGeom>
                <a:solidFill>
                  <a:srgbClr val="FFFF99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ru-RU" dirty="0">
                    <a:solidFill>
                      <a:srgbClr val="0000FF"/>
                    </a:solidFill>
                  </a:endParaRPr>
                </a:p>
              </p:txBody>
            </p:sp>
            <p:grpSp>
              <p:nvGrpSpPr>
                <p:cNvPr id="10" name="Группа 40"/>
                <p:cNvGrpSpPr/>
                <p:nvPr/>
              </p:nvGrpSpPr>
              <p:grpSpPr>
                <a:xfrm>
                  <a:off x="4642644" y="1428736"/>
                  <a:ext cx="359572" cy="429422"/>
                  <a:chOff x="4642644" y="1428736"/>
                  <a:chExt cx="359572" cy="429422"/>
                </a:xfrm>
              </p:grpSpPr>
              <p:cxnSp>
                <p:nvCxnSpPr>
                  <p:cNvPr id="63" name="Прямая соединительная линия 62"/>
                  <p:cNvCxnSpPr/>
                  <p:nvPr/>
                </p:nvCxnSpPr>
                <p:spPr>
                  <a:xfrm rot="5400000">
                    <a:off x="4429124" y="1643050"/>
                    <a:ext cx="428628" cy="1588"/>
                  </a:xfrm>
                  <a:prstGeom prst="line">
                    <a:avLst/>
                  </a:prstGeom>
                  <a:ln w="19050">
                    <a:solidFill>
                      <a:srgbClr val="9933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" name="Прямая соединительная линия 63"/>
                  <p:cNvCxnSpPr/>
                  <p:nvPr/>
                </p:nvCxnSpPr>
                <p:spPr>
                  <a:xfrm>
                    <a:off x="4643438" y="1428736"/>
                    <a:ext cx="357190" cy="214314"/>
                  </a:xfrm>
                  <a:prstGeom prst="line">
                    <a:avLst/>
                  </a:prstGeom>
                  <a:ln w="19050">
                    <a:solidFill>
                      <a:srgbClr val="9933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5" name="Прямая соединительная линия 64"/>
                  <p:cNvCxnSpPr/>
                  <p:nvPr/>
                </p:nvCxnSpPr>
                <p:spPr>
                  <a:xfrm rot="10800000" flipV="1">
                    <a:off x="4643438" y="1643050"/>
                    <a:ext cx="358778" cy="214314"/>
                  </a:xfrm>
                  <a:prstGeom prst="line">
                    <a:avLst/>
                  </a:prstGeom>
                  <a:ln w="19050">
                    <a:solidFill>
                      <a:srgbClr val="9933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79" name="Freeform 3"/>
              <p:cNvSpPr>
                <a:spLocks/>
              </p:cNvSpPr>
              <p:nvPr/>
            </p:nvSpPr>
            <p:spPr bwMode="auto">
              <a:xfrm>
                <a:off x="3786182" y="5286388"/>
                <a:ext cx="181155" cy="214313"/>
              </a:xfrm>
              <a:custGeom>
                <a:avLst/>
                <a:gdLst>
                  <a:gd name="connsiteX0" fmla="*/ 0 w 2111"/>
                  <a:gd name="connsiteY0" fmla="*/ 592 h 1109"/>
                  <a:gd name="connsiteX1" fmla="*/ 123 w 2111"/>
                  <a:gd name="connsiteY1" fmla="*/ 157 h 1109"/>
                  <a:gd name="connsiteX2" fmla="*/ 227 w 2111"/>
                  <a:gd name="connsiteY2" fmla="*/ 2 h 1109"/>
                  <a:gd name="connsiteX3" fmla="*/ 318 w 2111"/>
                  <a:gd name="connsiteY3" fmla="*/ 157 h 1109"/>
                  <a:gd name="connsiteX4" fmla="*/ 453 w 2111"/>
                  <a:gd name="connsiteY4" fmla="*/ 592 h 1109"/>
                  <a:gd name="connsiteX5" fmla="*/ 589 w 2111"/>
                  <a:gd name="connsiteY5" fmla="*/ 955 h 1109"/>
                  <a:gd name="connsiteX6" fmla="*/ 680 w 2111"/>
                  <a:gd name="connsiteY6" fmla="*/ 1091 h 1109"/>
                  <a:gd name="connsiteX7" fmla="*/ 771 w 2111"/>
                  <a:gd name="connsiteY7" fmla="*/ 955 h 1109"/>
                  <a:gd name="connsiteX8" fmla="*/ 903 w 2111"/>
                  <a:gd name="connsiteY8" fmla="*/ 584 h 1109"/>
                  <a:gd name="connsiteX9" fmla="*/ 1015 w 2111"/>
                  <a:gd name="connsiteY9" fmla="*/ 147 h 1109"/>
                  <a:gd name="connsiteX10" fmla="*/ 1134 w 2111"/>
                  <a:gd name="connsiteY10" fmla="*/ 2 h 1109"/>
                  <a:gd name="connsiteX11" fmla="*/ 1247 w 2111"/>
                  <a:gd name="connsiteY11" fmla="*/ 157 h 1109"/>
                  <a:gd name="connsiteX12" fmla="*/ 1361 w 2111"/>
                  <a:gd name="connsiteY12" fmla="*/ 592 h 1109"/>
                  <a:gd name="connsiteX13" fmla="*/ 1470 w 2111"/>
                  <a:gd name="connsiteY13" fmla="*/ 1002 h 1109"/>
                  <a:gd name="connsiteX14" fmla="*/ 1572 w 2111"/>
                  <a:gd name="connsiteY14" fmla="*/ 1104 h 1109"/>
                  <a:gd name="connsiteX15" fmla="*/ 1674 w 2111"/>
                  <a:gd name="connsiteY15" fmla="*/ 974 h 1109"/>
                  <a:gd name="connsiteX16" fmla="*/ 1786 w 2111"/>
                  <a:gd name="connsiteY16" fmla="*/ 584 h 1109"/>
                  <a:gd name="connsiteX17" fmla="*/ 1905 w 2111"/>
                  <a:gd name="connsiteY17" fmla="*/ 138 h 1109"/>
                  <a:gd name="connsiteX18" fmla="*/ 2009 w 2111"/>
                  <a:gd name="connsiteY18" fmla="*/ 17 h 1109"/>
                  <a:gd name="connsiteX19" fmla="*/ 2111 w 2111"/>
                  <a:gd name="connsiteY19" fmla="*/ 147 h 1109"/>
                  <a:gd name="connsiteX0" fmla="*/ 0 w 2009"/>
                  <a:gd name="connsiteY0" fmla="*/ 592 h 1109"/>
                  <a:gd name="connsiteX1" fmla="*/ 123 w 2009"/>
                  <a:gd name="connsiteY1" fmla="*/ 157 h 1109"/>
                  <a:gd name="connsiteX2" fmla="*/ 227 w 2009"/>
                  <a:gd name="connsiteY2" fmla="*/ 2 h 1109"/>
                  <a:gd name="connsiteX3" fmla="*/ 318 w 2009"/>
                  <a:gd name="connsiteY3" fmla="*/ 157 h 1109"/>
                  <a:gd name="connsiteX4" fmla="*/ 453 w 2009"/>
                  <a:gd name="connsiteY4" fmla="*/ 592 h 1109"/>
                  <a:gd name="connsiteX5" fmla="*/ 589 w 2009"/>
                  <a:gd name="connsiteY5" fmla="*/ 955 h 1109"/>
                  <a:gd name="connsiteX6" fmla="*/ 680 w 2009"/>
                  <a:gd name="connsiteY6" fmla="*/ 1091 h 1109"/>
                  <a:gd name="connsiteX7" fmla="*/ 771 w 2009"/>
                  <a:gd name="connsiteY7" fmla="*/ 955 h 1109"/>
                  <a:gd name="connsiteX8" fmla="*/ 903 w 2009"/>
                  <a:gd name="connsiteY8" fmla="*/ 584 h 1109"/>
                  <a:gd name="connsiteX9" fmla="*/ 1015 w 2009"/>
                  <a:gd name="connsiteY9" fmla="*/ 147 h 1109"/>
                  <a:gd name="connsiteX10" fmla="*/ 1134 w 2009"/>
                  <a:gd name="connsiteY10" fmla="*/ 2 h 1109"/>
                  <a:gd name="connsiteX11" fmla="*/ 1247 w 2009"/>
                  <a:gd name="connsiteY11" fmla="*/ 157 h 1109"/>
                  <a:gd name="connsiteX12" fmla="*/ 1361 w 2009"/>
                  <a:gd name="connsiteY12" fmla="*/ 592 h 1109"/>
                  <a:gd name="connsiteX13" fmla="*/ 1470 w 2009"/>
                  <a:gd name="connsiteY13" fmla="*/ 1002 h 1109"/>
                  <a:gd name="connsiteX14" fmla="*/ 1572 w 2009"/>
                  <a:gd name="connsiteY14" fmla="*/ 1104 h 1109"/>
                  <a:gd name="connsiteX15" fmla="*/ 1674 w 2009"/>
                  <a:gd name="connsiteY15" fmla="*/ 974 h 1109"/>
                  <a:gd name="connsiteX16" fmla="*/ 1786 w 2009"/>
                  <a:gd name="connsiteY16" fmla="*/ 584 h 1109"/>
                  <a:gd name="connsiteX17" fmla="*/ 1905 w 2009"/>
                  <a:gd name="connsiteY17" fmla="*/ 138 h 1109"/>
                  <a:gd name="connsiteX18" fmla="*/ 2009 w 2009"/>
                  <a:gd name="connsiteY18" fmla="*/ 17 h 1109"/>
                  <a:gd name="connsiteX0" fmla="*/ 0 w 1905"/>
                  <a:gd name="connsiteY0" fmla="*/ 592 h 1109"/>
                  <a:gd name="connsiteX1" fmla="*/ 123 w 1905"/>
                  <a:gd name="connsiteY1" fmla="*/ 157 h 1109"/>
                  <a:gd name="connsiteX2" fmla="*/ 227 w 1905"/>
                  <a:gd name="connsiteY2" fmla="*/ 2 h 1109"/>
                  <a:gd name="connsiteX3" fmla="*/ 318 w 1905"/>
                  <a:gd name="connsiteY3" fmla="*/ 157 h 1109"/>
                  <a:gd name="connsiteX4" fmla="*/ 453 w 1905"/>
                  <a:gd name="connsiteY4" fmla="*/ 592 h 1109"/>
                  <a:gd name="connsiteX5" fmla="*/ 589 w 1905"/>
                  <a:gd name="connsiteY5" fmla="*/ 955 h 1109"/>
                  <a:gd name="connsiteX6" fmla="*/ 680 w 1905"/>
                  <a:gd name="connsiteY6" fmla="*/ 1091 h 1109"/>
                  <a:gd name="connsiteX7" fmla="*/ 771 w 1905"/>
                  <a:gd name="connsiteY7" fmla="*/ 955 h 1109"/>
                  <a:gd name="connsiteX8" fmla="*/ 903 w 1905"/>
                  <a:gd name="connsiteY8" fmla="*/ 584 h 1109"/>
                  <a:gd name="connsiteX9" fmla="*/ 1015 w 1905"/>
                  <a:gd name="connsiteY9" fmla="*/ 147 h 1109"/>
                  <a:gd name="connsiteX10" fmla="*/ 1134 w 1905"/>
                  <a:gd name="connsiteY10" fmla="*/ 2 h 1109"/>
                  <a:gd name="connsiteX11" fmla="*/ 1247 w 1905"/>
                  <a:gd name="connsiteY11" fmla="*/ 157 h 1109"/>
                  <a:gd name="connsiteX12" fmla="*/ 1361 w 1905"/>
                  <a:gd name="connsiteY12" fmla="*/ 592 h 1109"/>
                  <a:gd name="connsiteX13" fmla="*/ 1470 w 1905"/>
                  <a:gd name="connsiteY13" fmla="*/ 1002 h 1109"/>
                  <a:gd name="connsiteX14" fmla="*/ 1572 w 1905"/>
                  <a:gd name="connsiteY14" fmla="*/ 1104 h 1109"/>
                  <a:gd name="connsiteX15" fmla="*/ 1674 w 1905"/>
                  <a:gd name="connsiteY15" fmla="*/ 974 h 1109"/>
                  <a:gd name="connsiteX16" fmla="*/ 1786 w 1905"/>
                  <a:gd name="connsiteY16" fmla="*/ 584 h 1109"/>
                  <a:gd name="connsiteX17" fmla="*/ 1905 w 1905"/>
                  <a:gd name="connsiteY17" fmla="*/ 138 h 1109"/>
                  <a:gd name="connsiteX0" fmla="*/ 0 w 1786"/>
                  <a:gd name="connsiteY0" fmla="*/ 592 h 1109"/>
                  <a:gd name="connsiteX1" fmla="*/ 123 w 1786"/>
                  <a:gd name="connsiteY1" fmla="*/ 157 h 1109"/>
                  <a:gd name="connsiteX2" fmla="*/ 227 w 1786"/>
                  <a:gd name="connsiteY2" fmla="*/ 2 h 1109"/>
                  <a:gd name="connsiteX3" fmla="*/ 318 w 1786"/>
                  <a:gd name="connsiteY3" fmla="*/ 157 h 1109"/>
                  <a:gd name="connsiteX4" fmla="*/ 453 w 1786"/>
                  <a:gd name="connsiteY4" fmla="*/ 592 h 1109"/>
                  <a:gd name="connsiteX5" fmla="*/ 589 w 1786"/>
                  <a:gd name="connsiteY5" fmla="*/ 955 h 1109"/>
                  <a:gd name="connsiteX6" fmla="*/ 680 w 1786"/>
                  <a:gd name="connsiteY6" fmla="*/ 1091 h 1109"/>
                  <a:gd name="connsiteX7" fmla="*/ 771 w 1786"/>
                  <a:gd name="connsiteY7" fmla="*/ 955 h 1109"/>
                  <a:gd name="connsiteX8" fmla="*/ 903 w 1786"/>
                  <a:gd name="connsiteY8" fmla="*/ 584 h 1109"/>
                  <a:gd name="connsiteX9" fmla="*/ 1015 w 1786"/>
                  <a:gd name="connsiteY9" fmla="*/ 147 h 1109"/>
                  <a:gd name="connsiteX10" fmla="*/ 1134 w 1786"/>
                  <a:gd name="connsiteY10" fmla="*/ 2 h 1109"/>
                  <a:gd name="connsiteX11" fmla="*/ 1247 w 1786"/>
                  <a:gd name="connsiteY11" fmla="*/ 157 h 1109"/>
                  <a:gd name="connsiteX12" fmla="*/ 1361 w 1786"/>
                  <a:gd name="connsiteY12" fmla="*/ 592 h 1109"/>
                  <a:gd name="connsiteX13" fmla="*/ 1470 w 1786"/>
                  <a:gd name="connsiteY13" fmla="*/ 1002 h 1109"/>
                  <a:gd name="connsiteX14" fmla="*/ 1572 w 1786"/>
                  <a:gd name="connsiteY14" fmla="*/ 1104 h 1109"/>
                  <a:gd name="connsiteX15" fmla="*/ 1674 w 1786"/>
                  <a:gd name="connsiteY15" fmla="*/ 974 h 1109"/>
                  <a:gd name="connsiteX16" fmla="*/ 1786 w 1786"/>
                  <a:gd name="connsiteY16" fmla="*/ 584 h 1109"/>
                  <a:gd name="connsiteX0" fmla="*/ 0 w 1674"/>
                  <a:gd name="connsiteY0" fmla="*/ 592 h 1109"/>
                  <a:gd name="connsiteX1" fmla="*/ 123 w 1674"/>
                  <a:gd name="connsiteY1" fmla="*/ 157 h 1109"/>
                  <a:gd name="connsiteX2" fmla="*/ 227 w 1674"/>
                  <a:gd name="connsiteY2" fmla="*/ 2 h 1109"/>
                  <a:gd name="connsiteX3" fmla="*/ 318 w 1674"/>
                  <a:gd name="connsiteY3" fmla="*/ 157 h 1109"/>
                  <a:gd name="connsiteX4" fmla="*/ 453 w 1674"/>
                  <a:gd name="connsiteY4" fmla="*/ 592 h 1109"/>
                  <a:gd name="connsiteX5" fmla="*/ 589 w 1674"/>
                  <a:gd name="connsiteY5" fmla="*/ 955 h 1109"/>
                  <a:gd name="connsiteX6" fmla="*/ 680 w 1674"/>
                  <a:gd name="connsiteY6" fmla="*/ 1091 h 1109"/>
                  <a:gd name="connsiteX7" fmla="*/ 771 w 1674"/>
                  <a:gd name="connsiteY7" fmla="*/ 955 h 1109"/>
                  <a:gd name="connsiteX8" fmla="*/ 903 w 1674"/>
                  <a:gd name="connsiteY8" fmla="*/ 584 h 1109"/>
                  <a:gd name="connsiteX9" fmla="*/ 1015 w 1674"/>
                  <a:gd name="connsiteY9" fmla="*/ 147 h 1109"/>
                  <a:gd name="connsiteX10" fmla="*/ 1134 w 1674"/>
                  <a:gd name="connsiteY10" fmla="*/ 2 h 1109"/>
                  <a:gd name="connsiteX11" fmla="*/ 1247 w 1674"/>
                  <a:gd name="connsiteY11" fmla="*/ 157 h 1109"/>
                  <a:gd name="connsiteX12" fmla="*/ 1361 w 1674"/>
                  <a:gd name="connsiteY12" fmla="*/ 592 h 1109"/>
                  <a:gd name="connsiteX13" fmla="*/ 1470 w 1674"/>
                  <a:gd name="connsiteY13" fmla="*/ 1002 h 1109"/>
                  <a:gd name="connsiteX14" fmla="*/ 1572 w 1674"/>
                  <a:gd name="connsiteY14" fmla="*/ 1104 h 1109"/>
                  <a:gd name="connsiteX15" fmla="*/ 1674 w 1674"/>
                  <a:gd name="connsiteY15" fmla="*/ 974 h 1109"/>
                  <a:gd name="connsiteX0" fmla="*/ 0 w 1572"/>
                  <a:gd name="connsiteY0" fmla="*/ 592 h 1109"/>
                  <a:gd name="connsiteX1" fmla="*/ 123 w 1572"/>
                  <a:gd name="connsiteY1" fmla="*/ 157 h 1109"/>
                  <a:gd name="connsiteX2" fmla="*/ 227 w 1572"/>
                  <a:gd name="connsiteY2" fmla="*/ 2 h 1109"/>
                  <a:gd name="connsiteX3" fmla="*/ 318 w 1572"/>
                  <a:gd name="connsiteY3" fmla="*/ 157 h 1109"/>
                  <a:gd name="connsiteX4" fmla="*/ 453 w 1572"/>
                  <a:gd name="connsiteY4" fmla="*/ 592 h 1109"/>
                  <a:gd name="connsiteX5" fmla="*/ 589 w 1572"/>
                  <a:gd name="connsiteY5" fmla="*/ 955 h 1109"/>
                  <a:gd name="connsiteX6" fmla="*/ 680 w 1572"/>
                  <a:gd name="connsiteY6" fmla="*/ 1091 h 1109"/>
                  <a:gd name="connsiteX7" fmla="*/ 771 w 1572"/>
                  <a:gd name="connsiteY7" fmla="*/ 955 h 1109"/>
                  <a:gd name="connsiteX8" fmla="*/ 903 w 1572"/>
                  <a:gd name="connsiteY8" fmla="*/ 584 h 1109"/>
                  <a:gd name="connsiteX9" fmla="*/ 1015 w 1572"/>
                  <a:gd name="connsiteY9" fmla="*/ 147 h 1109"/>
                  <a:gd name="connsiteX10" fmla="*/ 1134 w 1572"/>
                  <a:gd name="connsiteY10" fmla="*/ 2 h 1109"/>
                  <a:gd name="connsiteX11" fmla="*/ 1247 w 1572"/>
                  <a:gd name="connsiteY11" fmla="*/ 157 h 1109"/>
                  <a:gd name="connsiteX12" fmla="*/ 1361 w 1572"/>
                  <a:gd name="connsiteY12" fmla="*/ 592 h 1109"/>
                  <a:gd name="connsiteX13" fmla="*/ 1470 w 1572"/>
                  <a:gd name="connsiteY13" fmla="*/ 1002 h 1109"/>
                  <a:gd name="connsiteX14" fmla="*/ 1572 w 1572"/>
                  <a:gd name="connsiteY14" fmla="*/ 1104 h 1109"/>
                  <a:gd name="connsiteX0" fmla="*/ 0 w 1470"/>
                  <a:gd name="connsiteY0" fmla="*/ 592 h 1091"/>
                  <a:gd name="connsiteX1" fmla="*/ 123 w 1470"/>
                  <a:gd name="connsiteY1" fmla="*/ 157 h 1091"/>
                  <a:gd name="connsiteX2" fmla="*/ 227 w 1470"/>
                  <a:gd name="connsiteY2" fmla="*/ 2 h 1091"/>
                  <a:gd name="connsiteX3" fmla="*/ 318 w 1470"/>
                  <a:gd name="connsiteY3" fmla="*/ 157 h 1091"/>
                  <a:gd name="connsiteX4" fmla="*/ 453 w 1470"/>
                  <a:gd name="connsiteY4" fmla="*/ 592 h 1091"/>
                  <a:gd name="connsiteX5" fmla="*/ 589 w 1470"/>
                  <a:gd name="connsiteY5" fmla="*/ 955 h 1091"/>
                  <a:gd name="connsiteX6" fmla="*/ 680 w 1470"/>
                  <a:gd name="connsiteY6" fmla="*/ 1091 h 1091"/>
                  <a:gd name="connsiteX7" fmla="*/ 771 w 1470"/>
                  <a:gd name="connsiteY7" fmla="*/ 955 h 1091"/>
                  <a:gd name="connsiteX8" fmla="*/ 903 w 1470"/>
                  <a:gd name="connsiteY8" fmla="*/ 584 h 1091"/>
                  <a:gd name="connsiteX9" fmla="*/ 1015 w 1470"/>
                  <a:gd name="connsiteY9" fmla="*/ 147 h 1091"/>
                  <a:gd name="connsiteX10" fmla="*/ 1134 w 1470"/>
                  <a:gd name="connsiteY10" fmla="*/ 2 h 1091"/>
                  <a:gd name="connsiteX11" fmla="*/ 1247 w 1470"/>
                  <a:gd name="connsiteY11" fmla="*/ 157 h 1091"/>
                  <a:gd name="connsiteX12" fmla="*/ 1361 w 1470"/>
                  <a:gd name="connsiteY12" fmla="*/ 592 h 1091"/>
                  <a:gd name="connsiteX13" fmla="*/ 1470 w 1470"/>
                  <a:gd name="connsiteY13" fmla="*/ 1002 h 1091"/>
                  <a:gd name="connsiteX0" fmla="*/ 0 w 1361"/>
                  <a:gd name="connsiteY0" fmla="*/ 592 h 1091"/>
                  <a:gd name="connsiteX1" fmla="*/ 123 w 1361"/>
                  <a:gd name="connsiteY1" fmla="*/ 157 h 1091"/>
                  <a:gd name="connsiteX2" fmla="*/ 227 w 1361"/>
                  <a:gd name="connsiteY2" fmla="*/ 2 h 1091"/>
                  <a:gd name="connsiteX3" fmla="*/ 318 w 1361"/>
                  <a:gd name="connsiteY3" fmla="*/ 157 h 1091"/>
                  <a:gd name="connsiteX4" fmla="*/ 453 w 1361"/>
                  <a:gd name="connsiteY4" fmla="*/ 592 h 1091"/>
                  <a:gd name="connsiteX5" fmla="*/ 589 w 1361"/>
                  <a:gd name="connsiteY5" fmla="*/ 955 h 1091"/>
                  <a:gd name="connsiteX6" fmla="*/ 680 w 1361"/>
                  <a:gd name="connsiteY6" fmla="*/ 1091 h 1091"/>
                  <a:gd name="connsiteX7" fmla="*/ 771 w 1361"/>
                  <a:gd name="connsiteY7" fmla="*/ 955 h 1091"/>
                  <a:gd name="connsiteX8" fmla="*/ 903 w 1361"/>
                  <a:gd name="connsiteY8" fmla="*/ 584 h 1091"/>
                  <a:gd name="connsiteX9" fmla="*/ 1015 w 1361"/>
                  <a:gd name="connsiteY9" fmla="*/ 147 h 1091"/>
                  <a:gd name="connsiteX10" fmla="*/ 1134 w 1361"/>
                  <a:gd name="connsiteY10" fmla="*/ 2 h 1091"/>
                  <a:gd name="connsiteX11" fmla="*/ 1247 w 1361"/>
                  <a:gd name="connsiteY11" fmla="*/ 157 h 1091"/>
                  <a:gd name="connsiteX12" fmla="*/ 1361 w 1361"/>
                  <a:gd name="connsiteY12" fmla="*/ 592 h 1091"/>
                  <a:gd name="connsiteX0" fmla="*/ 0 w 1247"/>
                  <a:gd name="connsiteY0" fmla="*/ 592 h 1091"/>
                  <a:gd name="connsiteX1" fmla="*/ 123 w 1247"/>
                  <a:gd name="connsiteY1" fmla="*/ 157 h 1091"/>
                  <a:gd name="connsiteX2" fmla="*/ 227 w 1247"/>
                  <a:gd name="connsiteY2" fmla="*/ 2 h 1091"/>
                  <a:gd name="connsiteX3" fmla="*/ 318 w 1247"/>
                  <a:gd name="connsiteY3" fmla="*/ 157 h 1091"/>
                  <a:gd name="connsiteX4" fmla="*/ 453 w 1247"/>
                  <a:gd name="connsiteY4" fmla="*/ 592 h 1091"/>
                  <a:gd name="connsiteX5" fmla="*/ 589 w 1247"/>
                  <a:gd name="connsiteY5" fmla="*/ 955 h 1091"/>
                  <a:gd name="connsiteX6" fmla="*/ 680 w 1247"/>
                  <a:gd name="connsiteY6" fmla="*/ 1091 h 1091"/>
                  <a:gd name="connsiteX7" fmla="*/ 771 w 1247"/>
                  <a:gd name="connsiteY7" fmla="*/ 955 h 1091"/>
                  <a:gd name="connsiteX8" fmla="*/ 903 w 1247"/>
                  <a:gd name="connsiteY8" fmla="*/ 584 h 1091"/>
                  <a:gd name="connsiteX9" fmla="*/ 1015 w 1247"/>
                  <a:gd name="connsiteY9" fmla="*/ 147 h 1091"/>
                  <a:gd name="connsiteX10" fmla="*/ 1134 w 1247"/>
                  <a:gd name="connsiteY10" fmla="*/ 2 h 1091"/>
                  <a:gd name="connsiteX11" fmla="*/ 1247 w 1247"/>
                  <a:gd name="connsiteY11" fmla="*/ 157 h 1091"/>
                  <a:gd name="connsiteX0" fmla="*/ 0 w 1134"/>
                  <a:gd name="connsiteY0" fmla="*/ 592 h 1091"/>
                  <a:gd name="connsiteX1" fmla="*/ 123 w 1134"/>
                  <a:gd name="connsiteY1" fmla="*/ 157 h 1091"/>
                  <a:gd name="connsiteX2" fmla="*/ 227 w 1134"/>
                  <a:gd name="connsiteY2" fmla="*/ 2 h 1091"/>
                  <a:gd name="connsiteX3" fmla="*/ 318 w 1134"/>
                  <a:gd name="connsiteY3" fmla="*/ 157 h 1091"/>
                  <a:gd name="connsiteX4" fmla="*/ 453 w 1134"/>
                  <a:gd name="connsiteY4" fmla="*/ 592 h 1091"/>
                  <a:gd name="connsiteX5" fmla="*/ 589 w 1134"/>
                  <a:gd name="connsiteY5" fmla="*/ 955 h 1091"/>
                  <a:gd name="connsiteX6" fmla="*/ 680 w 1134"/>
                  <a:gd name="connsiteY6" fmla="*/ 1091 h 1091"/>
                  <a:gd name="connsiteX7" fmla="*/ 771 w 1134"/>
                  <a:gd name="connsiteY7" fmla="*/ 955 h 1091"/>
                  <a:gd name="connsiteX8" fmla="*/ 903 w 1134"/>
                  <a:gd name="connsiteY8" fmla="*/ 584 h 1091"/>
                  <a:gd name="connsiteX9" fmla="*/ 1015 w 1134"/>
                  <a:gd name="connsiteY9" fmla="*/ 147 h 1091"/>
                  <a:gd name="connsiteX10" fmla="*/ 1134 w 1134"/>
                  <a:gd name="connsiteY10" fmla="*/ 2 h 1091"/>
                  <a:gd name="connsiteX0" fmla="*/ 0 w 1015"/>
                  <a:gd name="connsiteY0" fmla="*/ 590 h 1089"/>
                  <a:gd name="connsiteX1" fmla="*/ 123 w 1015"/>
                  <a:gd name="connsiteY1" fmla="*/ 155 h 1089"/>
                  <a:gd name="connsiteX2" fmla="*/ 227 w 1015"/>
                  <a:gd name="connsiteY2" fmla="*/ 0 h 1089"/>
                  <a:gd name="connsiteX3" fmla="*/ 318 w 1015"/>
                  <a:gd name="connsiteY3" fmla="*/ 155 h 1089"/>
                  <a:gd name="connsiteX4" fmla="*/ 453 w 1015"/>
                  <a:gd name="connsiteY4" fmla="*/ 590 h 1089"/>
                  <a:gd name="connsiteX5" fmla="*/ 589 w 1015"/>
                  <a:gd name="connsiteY5" fmla="*/ 953 h 1089"/>
                  <a:gd name="connsiteX6" fmla="*/ 680 w 1015"/>
                  <a:gd name="connsiteY6" fmla="*/ 1089 h 1089"/>
                  <a:gd name="connsiteX7" fmla="*/ 771 w 1015"/>
                  <a:gd name="connsiteY7" fmla="*/ 953 h 1089"/>
                  <a:gd name="connsiteX8" fmla="*/ 903 w 1015"/>
                  <a:gd name="connsiteY8" fmla="*/ 582 h 1089"/>
                  <a:gd name="connsiteX9" fmla="*/ 1015 w 1015"/>
                  <a:gd name="connsiteY9" fmla="*/ 145 h 1089"/>
                  <a:gd name="connsiteX0" fmla="*/ 0 w 903"/>
                  <a:gd name="connsiteY0" fmla="*/ 590 h 1089"/>
                  <a:gd name="connsiteX1" fmla="*/ 123 w 903"/>
                  <a:gd name="connsiteY1" fmla="*/ 155 h 1089"/>
                  <a:gd name="connsiteX2" fmla="*/ 227 w 903"/>
                  <a:gd name="connsiteY2" fmla="*/ 0 h 1089"/>
                  <a:gd name="connsiteX3" fmla="*/ 318 w 903"/>
                  <a:gd name="connsiteY3" fmla="*/ 155 h 1089"/>
                  <a:gd name="connsiteX4" fmla="*/ 453 w 903"/>
                  <a:gd name="connsiteY4" fmla="*/ 590 h 1089"/>
                  <a:gd name="connsiteX5" fmla="*/ 589 w 903"/>
                  <a:gd name="connsiteY5" fmla="*/ 953 h 1089"/>
                  <a:gd name="connsiteX6" fmla="*/ 680 w 903"/>
                  <a:gd name="connsiteY6" fmla="*/ 1089 h 1089"/>
                  <a:gd name="connsiteX7" fmla="*/ 771 w 903"/>
                  <a:gd name="connsiteY7" fmla="*/ 953 h 1089"/>
                  <a:gd name="connsiteX8" fmla="*/ 903 w 903"/>
                  <a:gd name="connsiteY8" fmla="*/ 582 h 1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3" h="1089">
                    <a:moveTo>
                      <a:pt x="0" y="590"/>
                    </a:moveTo>
                    <a:cubicBezTo>
                      <a:pt x="20" y="518"/>
                      <a:pt x="85" y="253"/>
                      <a:pt x="123" y="155"/>
                    </a:cubicBezTo>
                    <a:cubicBezTo>
                      <a:pt x="161" y="57"/>
                      <a:pt x="195" y="0"/>
                      <a:pt x="227" y="0"/>
                    </a:cubicBezTo>
                    <a:cubicBezTo>
                      <a:pt x="259" y="0"/>
                      <a:pt x="280" y="57"/>
                      <a:pt x="318" y="155"/>
                    </a:cubicBezTo>
                    <a:cubicBezTo>
                      <a:pt x="356" y="253"/>
                      <a:pt x="408" y="457"/>
                      <a:pt x="453" y="590"/>
                    </a:cubicBezTo>
                    <a:cubicBezTo>
                      <a:pt x="498" y="723"/>
                      <a:pt x="551" y="870"/>
                      <a:pt x="589" y="953"/>
                    </a:cubicBezTo>
                    <a:cubicBezTo>
                      <a:pt x="627" y="1036"/>
                      <a:pt x="650" y="1089"/>
                      <a:pt x="680" y="1089"/>
                    </a:cubicBezTo>
                    <a:cubicBezTo>
                      <a:pt x="710" y="1089"/>
                      <a:pt x="734" y="1037"/>
                      <a:pt x="771" y="953"/>
                    </a:cubicBezTo>
                    <a:cubicBezTo>
                      <a:pt x="808" y="869"/>
                      <a:pt x="862" y="717"/>
                      <a:pt x="903" y="582"/>
                    </a:cubicBezTo>
                  </a:path>
                </a:pathLst>
              </a:custGeom>
              <a:noFill/>
              <a:ln w="19050">
                <a:solidFill>
                  <a:srgbClr val="99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1" name="Группа 37"/>
            <p:cNvGrpSpPr/>
            <p:nvPr/>
          </p:nvGrpSpPr>
          <p:grpSpPr>
            <a:xfrm>
              <a:off x="4714876" y="2857496"/>
              <a:ext cx="1071570" cy="928694"/>
              <a:chOff x="3286116" y="3357562"/>
              <a:chExt cx="1285884" cy="928694"/>
            </a:xfrm>
          </p:grpSpPr>
          <p:sp>
            <p:nvSpPr>
              <p:cNvPr id="82" name="Прямоугольник 81"/>
              <p:cNvSpPr/>
              <p:nvPr/>
            </p:nvSpPr>
            <p:spPr>
              <a:xfrm>
                <a:off x="3286116" y="3357562"/>
                <a:ext cx="1285884" cy="928694"/>
              </a:xfrm>
              <a:prstGeom prst="rect">
                <a:avLst/>
              </a:prstGeom>
              <a:solidFill>
                <a:srgbClr val="FFFF99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000" dirty="0">
                  <a:solidFill>
                    <a:srgbClr val="C00000"/>
                  </a:solidFill>
                </a:endParaRPr>
              </a:p>
            </p:txBody>
          </p:sp>
          <p:cxnSp>
            <p:nvCxnSpPr>
              <p:cNvPr id="83" name="Прямая соединительная линия 82"/>
              <p:cNvCxnSpPr/>
              <p:nvPr/>
            </p:nvCxnSpPr>
            <p:spPr>
              <a:xfrm flipV="1">
                <a:off x="3286116" y="3357562"/>
                <a:ext cx="1285884" cy="928694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4" name="Freeform 3"/>
              <p:cNvSpPr>
                <a:spLocks/>
              </p:cNvSpPr>
              <p:nvPr/>
            </p:nvSpPr>
            <p:spPr bwMode="auto">
              <a:xfrm>
                <a:off x="3428992" y="3500438"/>
                <a:ext cx="284167" cy="233347"/>
              </a:xfrm>
              <a:custGeom>
                <a:avLst/>
                <a:gdLst>
                  <a:gd name="connsiteX0" fmla="*/ 0 w 2111"/>
                  <a:gd name="connsiteY0" fmla="*/ 592 h 1109"/>
                  <a:gd name="connsiteX1" fmla="*/ 123 w 2111"/>
                  <a:gd name="connsiteY1" fmla="*/ 157 h 1109"/>
                  <a:gd name="connsiteX2" fmla="*/ 227 w 2111"/>
                  <a:gd name="connsiteY2" fmla="*/ 2 h 1109"/>
                  <a:gd name="connsiteX3" fmla="*/ 318 w 2111"/>
                  <a:gd name="connsiteY3" fmla="*/ 157 h 1109"/>
                  <a:gd name="connsiteX4" fmla="*/ 453 w 2111"/>
                  <a:gd name="connsiteY4" fmla="*/ 592 h 1109"/>
                  <a:gd name="connsiteX5" fmla="*/ 589 w 2111"/>
                  <a:gd name="connsiteY5" fmla="*/ 955 h 1109"/>
                  <a:gd name="connsiteX6" fmla="*/ 680 w 2111"/>
                  <a:gd name="connsiteY6" fmla="*/ 1091 h 1109"/>
                  <a:gd name="connsiteX7" fmla="*/ 771 w 2111"/>
                  <a:gd name="connsiteY7" fmla="*/ 955 h 1109"/>
                  <a:gd name="connsiteX8" fmla="*/ 903 w 2111"/>
                  <a:gd name="connsiteY8" fmla="*/ 584 h 1109"/>
                  <a:gd name="connsiteX9" fmla="*/ 1015 w 2111"/>
                  <a:gd name="connsiteY9" fmla="*/ 147 h 1109"/>
                  <a:gd name="connsiteX10" fmla="*/ 1134 w 2111"/>
                  <a:gd name="connsiteY10" fmla="*/ 2 h 1109"/>
                  <a:gd name="connsiteX11" fmla="*/ 1247 w 2111"/>
                  <a:gd name="connsiteY11" fmla="*/ 157 h 1109"/>
                  <a:gd name="connsiteX12" fmla="*/ 1361 w 2111"/>
                  <a:gd name="connsiteY12" fmla="*/ 592 h 1109"/>
                  <a:gd name="connsiteX13" fmla="*/ 1470 w 2111"/>
                  <a:gd name="connsiteY13" fmla="*/ 1002 h 1109"/>
                  <a:gd name="connsiteX14" fmla="*/ 1572 w 2111"/>
                  <a:gd name="connsiteY14" fmla="*/ 1104 h 1109"/>
                  <a:gd name="connsiteX15" fmla="*/ 1674 w 2111"/>
                  <a:gd name="connsiteY15" fmla="*/ 974 h 1109"/>
                  <a:gd name="connsiteX16" fmla="*/ 1786 w 2111"/>
                  <a:gd name="connsiteY16" fmla="*/ 584 h 1109"/>
                  <a:gd name="connsiteX17" fmla="*/ 1905 w 2111"/>
                  <a:gd name="connsiteY17" fmla="*/ 138 h 1109"/>
                  <a:gd name="connsiteX18" fmla="*/ 2009 w 2111"/>
                  <a:gd name="connsiteY18" fmla="*/ 17 h 1109"/>
                  <a:gd name="connsiteX19" fmla="*/ 2111 w 2111"/>
                  <a:gd name="connsiteY19" fmla="*/ 147 h 1109"/>
                  <a:gd name="connsiteX0" fmla="*/ 0 w 2009"/>
                  <a:gd name="connsiteY0" fmla="*/ 592 h 1109"/>
                  <a:gd name="connsiteX1" fmla="*/ 123 w 2009"/>
                  <a:gd name="connsiteY1" fmla="*/ 157 h 1109"/>
                  <a:gd name="connsiteX2" fmla="*/ 227 w 2009"/>
                  <a:gd name="connsiteY2" fmla="*/ 2 h 1109"/>
                  <a:gd name="connsiteX3" fmla="*/ 318 w 2009"/>
                  <a:gd name="connsiteY3" fmla="*/ 157 h 1109"/>
                  <a:gd name="connsiteX4" fmla="*/ 453 w 2009"/>
                  <a:gd name="connsiteY4" fmla="*/ 592 h 1109"/>
                  <a:gd name="connsiteX5" fmla="*/ 589 w 2009"/>
                  <a:gd name="connsiteY5" fmla="*/ 955 h 1109"/>
                  <a:gd name="connsiteX6" fmla="*/ 680 w 2009"/>
                  <a:gd name="connsiteY6" fmla="*/ 1091 h 1109"/>
                  <a:gd name="connsiteX7" fmla="*/ 771 w 2009"/>
                  <a:gd name="connsiteY7" fmla="*/ 955 h 1109"/>
                  <a:gd name="connsiteX8" fmla="*/ 903 w 2009"/>
                  <a:gd name="connsiteY8" fmla="*/ 584 h 1109"/>
                  <a:gd name="connsiteX9" fmla="*/ 1015 w 2009"/>
                  <a:gd name="connsiteY9" fmla="*/ 147 h 1109"/>
                  <a:gd name="connsiteX10" fmla="*/ 1134 w 2009"/>
                  <a:gd name="connsiteY10" fmla="*/ 2 h 1109"/>
                  <a:gd name="connsiteX11" fmla="*/ 1247 w 2009"/>
                  <a:gd name="connsiteY11" fmla="*/ 157 h 1109"/>
                  <a:gd name="connsiteX12" fmla="*/ 1361 w 2009"/>
                  <a:gd name="connsiteY12" fmla="*/ 592 h 1109"/>
                  <a:gd name="connsiteX13" fmla="*/ 1470 w 2009"/>
                  <a:gd name="connsiteY13" fmla="*/ 1002 h 1109"/>
                  <a:gd name="connsiteX14" fmla="*/ 1572 w 2009"/>
                  <a:gd name="connsiteY14" fmla="*/ 1104 h 1109"/>
                  <a:gd name="connsiteX15" fmla="*/ 1674 w 2009"/>
                  <a:gd name="connsiteY15" fmla="*/ 974 h 1109"/>
                  <a:gd name="connsiteX16" fmla="*/ 1786 w 2009"/>
                  <a:gd name="connsiteY16" fmla="*/ 584 h 1109"/>
                  <a:gd name="connsiteX17" fmla="*/ 1905 w 2009"/>
                  <a:gd name="connsiteY17" fmla="*/ 138 h 1109"/>
                  <a:gd name="connsiteX18" fmla="*/ 2009 w 2009"/>
                  <a:gd name="connsiteY18" fmla="*/ 17 h 1109"/>
                  <a:gd name="connsiteX0" fmla="*/ 0 w 1905"/>
                  <a:gd name="connsiteY0" fmla="*/ 592 h 1109"/>
                  <a:gd name="connsiteX1" fmla="*/ 123 w 1905"/>
                  <a:gd name="connsiteY1" fmla="*/ 157 h 1109"/>
                  <a:gd name="connsiteX2" fmla="*/ 227 w 1905"/>
                  <a:gd name="connsiteY2" fmla="*/ 2 h 1109"/>
                  <a:gd name="connsiteX3" fmla="*/ 318 w 1905"/>
                  <a:gd name="connsiteY3" fmla="*/ 157 h 1109"/>
                  <a:gd name="connsiteX4" fmla="*/ 453 w 1905"/>
                  <a:gd name="connsiteY4" fmla="*/ 592 h 1109"/>
                  <a:gd name="connsiteX5" fmla="*/ 589 w 1905"/>
                  <a:gd name="connsiteY5" fmla="*/ 955 h 1109"/>
                  <a:gd name="connsiteX6" fmla="*/ 680 w 1905"/>
                  <a:gd name="connsiteY6" fmla="*/ 1091 h 1109"/>
                  <a:gd name="connsiteX7" fmla="*/ 771 w 1905"/>
                  <a:gd name="connsiteY7" fmla="*/ 955 h 1109"/>
                  <a:gd name="connsiteX8" fmla="*/ 903 w 1905"/>
                  <a:gd name="connsiteY8" fmla="*/ 584 h 1109"/>
                  <a:gd name="connsiteX9" fmla="*/ 1015 w 1905"/>
                  <a:gd name="connsiteY9" fmla="*/ 147 h 1109"/>
                  <a:gd name="connsiteX10" fmla="*/ 1134 w 1905"/>
                  <a:gd name="connsiteY10" fmla="*/ 2 h 1109"/>
                  <a:gd name="connsiteX11" fmla="*/ 1247 w 1905"/>
                  <a:gd name="connsiteY11" fmla="*/ 157 h 1109"/>
                  <a:gd name="connsiteX12" fmla="*/ 1361 w 1905"/>
                  <a:gd name="connsiteY12" fmla="*/ 592 h 1109"/>
                  <a:gd name="connsiteX13" fmla="*/ 1470 w 1905"/>
                  <a:gd name="connsiteY13" fmla="*/ 1002 h 1109"/>
                  <a:gd name="connsiteX14" fmla="*/ 1572 w 1905"/>
                  <a:gd name="connsiteY14" fmla="*/ 1104 h 1109"/>
                  <a:gd name="connsiteX15" fmla="*/ 1674 w 1905"/>
                  <a:gd name="connsiteY15" fmla="*/ 974 h 1109"/>
                  <a:gd name="connsiteX16" fmla="*/ 1786 w 1905"/>
                  <a:gd name="connsiteY16" fmla="*/ 584 h 1109"/>
                  <a:gd name="connsiteX17" fmla="*/ 1905 w 1905"/>
                  <a:gd name="connsiteY17" fmla="*/ 138 h 1109"/>
                  <a:gd name="connsiteX0" fmla="*/ 0 w 1786"/>
                  <a:gd name="connsiteY0" fmla="*/ 592 h 1109"/>
                  <a:gd name="connsiteX1" fmla="*/ 123 w 1786"/>
                  <a:gd name="connsiteY1" fmla="*/ 157 h 1109"/>
                  <a:gd name="connsiteX2" fmla="*/ 227 w 1786"/>
                  <a:gd name="connsiteY2" fmla="*/ 2 h 1109"/>
                  <a:gd name="connsiteX3" fmla="*/ 318 w 1786"/>
                  <a:gd name="connsiteY3" fmla="*/ 157 h 1109"/>
                  <a:gd name="connsiteX4" fmla="*/ 453 w 1786"/>
                  <a:gd name="connsiteY4" fmla="*/ 592 h 1109"/>
                  <a:gd name="connsiteX5" fmla="*/ 589 w 1786"/>
                  <a:gd name="connsiteY5" fmla="*/ 955 h 1109"/>
                  <a:gd name="connsiteX6" fmla="*/ 680 w 1786"/>
                  <a:gd name="connsiteY6" fmla="*/ 1091 h 1109"/>
                  <a:gd name="connsiteX7" fmla="*/ 771 w 1786"/>
                  <a:gd name="connsiteY7" fmla="*/ 955 h 1109"/>
                  <a:gd name="connsiteX8" fmla="*/ 903 w 1786"/>
                  <a:gd name="connsiteY8" fmla="*/ 584 h 1109"/>
                  <a:gd name="connsiteX9" fmla="*/ 1015 w 1786"/>
                  <a:gd name="connsiteY9" fmla="*/ 147 h 1109"/>
                  <a:gd name="connsiteX10" fmla="*/ 1134 w 1786"/>
                  <a:gd name="connsiteY10" fmla="*/ 2 h 1109"/>
                  <a:gd name="connsiteX11" fmla="*/ 1247 w 1786"/>
                  <a:gd name="connsiteY11" fmla="*/ 157 h 1109"/>
                  <a:gd name="connsiteX12" fmla="*/ 1361 w 1786"/>
                  <a:gd name="connsiteY12" fmla="*/ 592 h 1109"/>
                  <a:gd name="connsiteX13" fmla="*/ 1470 w 1786"/>
                  <a:gd name="connsiteY13" fmla="*/ 1002 h 1109"/>
                  <a:gd name="connsiteX14" fmla="*/ 1572 w 1786"/>
                  <a:gd name="connsiteY14" fmla="*/ 1104 h 1109"/>
                  <a:gd name="connsiteX15" fmla="*/ 1674 w 1786"/>
                  <a:gd name="connsiteY15" fmla="*/ 974 h 1109"/>
                  <a:gd name="connsiteX16" fmla="*/ 1786 w 1786"/>
                  <a:gd name="connsiteY16" fmla="*/ 584 h 1109"/>
                  <a:gd name="connsiteX0" fmla="*/ 0 w 1674"/>
                  <a:gd name="connsiteY0" fmla="*/ 592 h 1109"/>
                  <a:gd name="connsiteX1" fmla="*/ 123 w 1674"/>
                  <a:gd name="connsiteY1" fmla="*/ 157 h 1109"/>
                  <a:gd name="connsiteX2" fmla="*/ 227 w 1674"/>
                  <a:gd name="connsiteY2" fmla="*/ 2 h 1109"/>
                  <a:gd name="connsiteX3" fmla="*/ 318 w 1674"/>
                  <a:gd name="connsiteY3" fmla="*/ 157 h 1109"/>
                  <a:gd name="connsiteX4" fmla="*/ 453 w 1674"/>
                  <a:gd name="connsiteY4" fmla="*/ 592 h 1109"/>
                  <a:gd name="connsiteX5" fmla="*/ 589 w 1674"/>
                  <a:gd name="connsiteY5" fmla="*/ 955 h 1109"/>
                  <a:gd name="connsiteX6" fmla="*/ 680 w 1674"/>
                  <a:gd name="connsiteY6" fmla="*/ 1091 h 1109"/>
                  <a:gd name="connsiteX7" fmla="*/ 771 w 1674"/>
                  <a:gd name="connsiteY7" fmla="*/ 955 h 1109"/>
                  <a:gd name="connsiteX8" fmla="*/ 903 w 1674"/>
                  <a:gd name="connsiteY8" fmla="*/ 584 h 1109"/>
                  <a:gd name="connsiteX9" fmla="*/ 1015 w 1674"/>
                  <a:gd name="connsiteY9" fmla="*/ 147 h 1109"/>
                  <a:gd name="connsiteX10" fmla="*/ 1134 w 1674"/>
                  <a:gd name="connsiteY10" fmla="*/ 2 h 1109"/>
                  <a:gd name="connsiteX11" fmla="*/ 1247 w 1674"/>
                  <a:gd name="connsiteY11" fmla="*/ 157 h 1109"/>
                  <a:gd name="connsiteX12" fmla="*/ 1361 w 1674"/>
                  <a:gd name="connsiteY12" fmla="*/ 592 h 1109"/>
                  <a:gd name="connsiteX13" fmla="*/ 1470 w 1674"/>
                  <a:gd name="connsiteY13" fmla="*/ 1002 h 1109"/>
                  <a:gd name="connsiteX14" fmla="*/ 1572 w 1674"/>
                  <a:gd name="connsiteY14" fmla="*/ 1104 h 1109"/>
                  <a:gd name="connsiteX15" fmla="*/ 1674 w 1674"/>
                  <a:gd name="connsiteY15" fmla="*/ 974 h 1109"/>
                  <a:gd name="connsiteX0" fmla="*/ 0 w 1572"/>
                  <a:gd name="connsiteY0" fmla="*/ 592 h 1109"/>
                  <a:gd name="connsiteX1" fmla="*/ 123 w 1572"/>
                  <a:gd name="connsiteY1" fmla="*/ 157 h 1109"/>
                  <a:gd name="connsiteX2" fmla="*/ 227 w 1572"/>
                  <a:gd name="connsiteY2" fmla="*/ 2 h 1109"/>
                  <a:gd name="connsiteX3" fmla="*/ 318 w 1572"/>
                  <a:gd name="connsiteY3" fmla="*/ 157 h 1109"/>
                  <a:gd name="connsiteX4" fmla="*/ 453 w 1572"/>
                  <a:gd name="connsiteY4" fmla="*/ 592 h 1109"/>
                  <a:gd name="connsiteX5" fmla="*/ 589 w 1572"/>
                  <a:gd name="connsiteY5" fmla="*/ 955 h 1109"/>
                  <a:gd name="connsiteX6" fmla="*/ 680 w 1572"/>
                  <a:gd name="connsiteY6" fmla="*/ 1091 h 1109"/>
                  <a:gd name="connsiteX7" fmla="*/ 771 w 1572"/>
                  <a:gd name="connsiteY7" fmla="*/ 955 h 1109"/>
                  <a:gd name="connsiteX8" fmla="*/ 903 w 1572"/>
                  <a:gd name="connsiteY8" fmla="*/ 584 h 1109"/>
                  <a:gd name="connsiteX9" fmla="*/ 1015 w 1572"/>
                  <a:gd name="connsiteY9" fmla="*/ 147 h 1109"/>
                  <a:gd name="connsiteX10" fmla="*/ 1134 w 1572"/>
                  <a:gd name="connsiteY10" fmla="*/ 2 h 1109"/>
                  <a:gd name="connsiteX11" fmla="*/ 1247 w 1572"/>
                  <a:gd name="connsiteY11" fmla="*/ 157 h 1109"/>
                  <a:gd name="connsiteX12" fmla="*/ 1361 w 1572"/>
                  <a:gd name="connsiteY12" fmla="*/ 592 h 1109"/>
                  <a:gd name="connsiteX13" fmla="*/ 1470 w 1572"/>
                  <a:gd name="connsiteY13" fmla="*/ 1002 h 1109"/>
                  <a:gd name="connsiteX14" fmla="*/ 1572 w 1572"/>
                  <a:gd name="connsiteY14" fmla="*/ 1104 h 1109"/>
                  <a:gd name="connsiteX0" fmla="*/ 0 w 1470"/>
                  <a:gd name="connsiteY0" fmla="*/ 592 h 1091"/>
                  <a:gd name="connsiteX1" fmla="*/ 123 w 1470"/>
                  <a:gd name="connsiteY1" fmla="*/ 157 h 1091"/>
                  <a:gd name="connsiteX2" fmla="*/ 227 w 1470"/>
                  <a:gd name="connsiteY2" fmla="*/ 2 h 1091"/>
                  <a:gd name="connsiteX3" fmla="*/ 318 w 1470"/>
                  <a:gd name="connsiteY3" fmla="*/ 157 h 1091"/>
                  <a:gd name="connsiteX4" fmla="*/ 453 w 1470"/>
                  <a:gd name="connsiteY4" fmla="*/ 592 h 1091"/>
                  <a:gd name="connsiteX5" fmla="*/ 589 w 1470"/>
                  <a:gd name="connsiteY5" fmla="*/ 955 h 1091"/>
                  <a:gd name="connsiteX6" fmla="*/ 680 w 1470"/>
                  <a:gd name="connsiteY6" fmla="*/ 1091 h 1091"/>
                  <a:gd name="connsiteX7" fmla="*/ 771 w 1470"/>
                  <a:gd name="connsiteY7" fmla="*/ 955 h 1091"/>
                  <a:gd name="connsiteX8" fmla="*/ 903 w 1470"/>
                  <a:gd name="connsiteY8" fmla="*/ 584 h 1091"/>
                  <a:gd name="connsiteX9" fmla="*/ 1015 w 1470"/>
                  <a:gd name="connsiteY9" fmla="*/ 147 h 1091"/>
                  <a:gd name="connsiteX10" fmla="*/ 1134 w 1470"/>
                  <a:gd name="connsiteY10" fmla="*/ 2 h 1091"/>
                  <a:gd name="connsiteX11" fmla="*/ 1247 w 1470"/>
                  <a:gd name="connsiteY11" fmla="*/ 157 h 1091"/>
                  <a:gd name="connsiteX12" fmla="*/ 1361 w 1470"/>
                  <a:gd name="connsiteY12" fmla="*/ 592 h 1091"/>
                  <a:gd name="connsiteX13" fmla="*/ 1470 w 1470"/>
                  <a:gd name="connsiteY13" fmla="*/ 1002 h 1091"/>
                  <a:gd name="connsiteX0" fmla="*/ 0 w 1361"/>
                  <a:gd name="connsiteY0" fmla="*/ 592 h 1091"/>
                  <a:gd name="connsiteX1" fmla="*/ 123 w 1361"/>
                  <a:gd name="connsiteY1" fmla="*/ 157 h 1091"/>
                  <a:gd name="connsiteX2" fmla="*/ 227 w 1361"/>
                  <a:gd name="connsiteY2" fmla="*/ 2 h 1091"/>
                  <a:gd name="connsiteX3" fmla="*/ 318 w 1361"/>
                  <a:gd name="connsiteY3" fmla="*/ 157 h 1091"/>
                  <a:gd name="connsiteX4" fmla="*/ 453 w 1361"/>
                  <a:gd name="connsiteY4" fmla="*/ 592 h 1091"/>
                  <a:gd name="connsiteX5" fmla="*/ 589 w 1361"/>
                  <a:gd name="connsiteY5" fmla="*/ 955 h 1091"/>
                  <a:gd name="connsiteX6" fmla="*/ 680 w 1361"/>
                  <a:gd name="connsiteY6" fmla="*/ 1091 h 1091"/>
                  <a:gd name="connsiteX7" fmla="*/ 771 w 1361"/>
                  <a:gd name="connsiteY7" fmla="*/ 955 h 1091"/>
                  <a:gd name="connsiteX8" fmla="*/ 903 w 1361"/>
                  <a:gd name="connsiteY8" fmla="*/ 584 h 1091"/>
                  <a:gd name="connsiteX9" fmla="*/ 1015 w 1361"/>
                  <a:gd name="connsiteY9" fmla="*/ 147 h 1091"/>
                  <a:gd name="connsiteX10" fmla="*/ 1134 w 1361"/>
                  <a:gd name="connsiteY10" fmla="*/ 2 h 1091"/>
                  <a:gd name="connsiteX11" fmla="*/ 1247 w 1361"/>
                  <a:gd name="connsiteY11" fmla="*/ 157 h 1091"/>
                  <a:gd name="connsiteX12" fmla="*/ 1361 w 1361"/>
                  <a:gd name="connsiteY12" fmla="*/ 592 h 1091"/>
                  <a:gd name="connsiteX0" fmla="*/ 0 w 1247"/>
                  <a:gd name="connsiteY0" fmla="*/ 592 h 1091"/>
                  <a:gd name="connsiteX1" fmla="*/ 123 w 1247"/>
                  <a:gd name="connsiteY1" fmla="*/ 157 h 1091"/>
                  <a:gd name="connsiteX2" fmla="*/ 227 w 1247"/>
                  <a:gd name="connsiteY2" fmla="*/ 2 h 1091"/>
                  <a:gd name="connsiteX3" fmla="*/ 318 w 1247"/>
                  <a:gd name="connsiteY3" fmla="*/ 157 h 1091"/>
                  <a:gd name="connsiteX4" fmla="*/ 453 w 1247"/>
                  <a:gd name="connsiteY4" fmla="*/ 592 h 1091"/>
                  <a:gd name="connsiteX5" fmla="*/ 589 w 1247"/>
                  <a:gd name="connsiteY5" fmla="*/ 955 h 1091"/>
                  <a:gd name="connsiteX6" fmla="*/ 680 w 1247"/>
                  <a:gd name="connsiteY6" fmla="*/ 1091 h 1091"/>
                  <a:gd name="connsiteX7" fmla="*/ 771 w 1247"/>
                  <a:gd name="connsiteY7" fmla="*/ 955 h 1091"/>
                  <a:gd name="connsiteX8" fmla="*/ 903 w 1247"/>
                  <a:gd name="connsiteY8" fmla="*/ 584 h 1091"/>
                  <a:gd name="connsiteX9" fmla="*/ 1015 w 1247"/>
                  <a:gd name="connsiteY9" fmla="*/ 147 h 1091"/>
                  <a:gd name="connsiteX10" fmla="*/ 1134 w 1247"/>
                  <a:gd name="connsiteY10" fmla="*/ 2 h 1091"/>
                  <a:gd name="connsiteX11" fmla="*/ 1247 w 1247"/>
                  <a:gd name="connsiteY11" fmla="*/ 157 h 1091"/>
                  <a:gd name="connsiteX0" fmla="*/ 0 w 1134"/>
                  <a:gd name="connsiteY0" fmla="*/ 592 h 1091"/>
                  <a:gd name="connsiteX1" fmla="*/ 123 w 1134"/>
                  <a:gd name="connsiteY1" fmla="*/ 157 h 1091"/>
                  <a:gd name="connsiteX2" fmla="*/ 227 w 1134"/>
                  <a:gd name="connsiteY2" fmla="*/ 2 h 1091"/>
                  <a:gd name="connsiteX3" fmla="*/ 318 w 1134"/>
                  <a:gd name="connsiteY3" fmla="*/ 157 h 1091"/>
                  <a:gd name="connsiteX4" fmla="*/ 453 w 1134"/>
                  <a:gd name="connsiteY4" fmla="*/ 592 h 1091"/>
                  <a:gd name="connsiteX5" fmla="*/ 589 w 1134"/>
                  <a:gd name="connsiteY5" fmla="*/ 955 h 1091"/>
                  <a:gd name="connsiteX6" fmla="*/ 680 w 1134"/>
                  <a:gd name="connsiteY6" fmla="*/ 1091 h 1091"/>
                  <a:gd name="connsiteX7" fmla="*/ 771 w 1134"/>
                  <a:gd name="connsiteY7" fmla="*/ 955 h 1091"/>
                  <a:gd name="connsiteX8" fmla="*/ 903 w 1134"/>
                  <a:gd name="connsiteY8" fmla="*/ 584 h 1091"/>
                  <a:gd name="connsiteX9" fmla="*/ 1015 w 1134"/>
                  <a:gd name="connsiteY9" fmla="*/ 147 h 1091"/>
                  <a:gd name="connsiteX10" fmla="*/ 1134 w 1134"/>
                  <a:gd name="connsiteY10" fmla="*/ 2 h 1091"/>
                  <a:gd name="connsiteX0" fmla="*/ 0 w 1015"/>
                  <a:gd name="connsiteY0" fmla="*/ 590 h 1089"/>
                  <a:gd name="connsiteX1" fmla="*/ 123 w 1015"/>
                  <a:gd name="connsiteY1" fmla="*/ 155 h 1089"/>
                  <a:gd name="connsiteX2" fmla="*/ 227 w 1015"/>
                  <a:gd name="connsiteY2" fmla="*/ 0 h 1089"/>
                  <a:gd name="connsiteX3" fmla="*/ 318 w 1015"/>
                  <a:gd name="connsiteY3" fmla="*/ 155 h 1089"/>
                  <a:gd name="connsiteX4" fmla="*/ 453 w 1015"/>
                  <a:gd name="connsiteY4" fmla="*/ 590 h 1089"/>
                  <a:gd name="connsiteX5" fmla="*/ 589 w 1015"/>
                  <a:gd name="connsiteY5" fmla="*/ 953 h 1089"/>
                  <a:gd name="connsiteX6" fmla="*/ 680 w 1015"/>
                  <a:gd name="connsiteY6" fmla="*/ 1089 h 1089"/>
                  <a:gd name="connsiteX7" fmla="*/ 771 w 1015"/>
                  <a:gd name="connsiteY7" fmla="*/ 953 h 1089"/>
                  <a:gd name="connsiteX8" fmla="*/ 903 w 1015"/>
                  <a:gd name="connsiteY8" fmla="*/ 582 h 1089"/>
                  <a:gd name="connsiteX9" fmla="*/ 1015 w 1015"/>
                  <a:gd name="connsiteY9" fmla="*/ 145 h 1089"/>
                  <a:gd name="connsiteX0" fmla="*/ 0 w 903"/>
                  <a:gd name="connsiteY0" fmla="*/ 590 h 1089"/>
                  <a:gd name="connsiteX1" fmla="*/ 123 w 903"/>
                  <a:gd name="connsiteY1" fmla="*/ 155 h 1089"/>
                  <a:gd name="connsiteX2" fmla="*/ 227 w 903"/>
                  <a:gd name="connsiteY2" fmla="*/ 0 h 1089"/>
                  <a:gd name="connsiteX3" fmla="*/ 318 w 903"/>
                  <a:gd name="connsiteY3" fmla="*/ 155 h 1089"/>
                  <a:gd name="connsiteX4" fmla="*/ 453 w 903"/>
                  <a:gd name="connsiteY4" fmla="*/ 590 h 1089"/>
                  <a:gd name="connsiteX5" fmla="*/ 589 w 903"/>
                  <a:gd name="connsiteY5" fmla="*/ 953 h 1089"/>
                  <a:gd name="connsiteX6" fmla="*/ 680 w 903"/>
                  <a:gd name="connsiteY6" fmla="*/ 1089 h 1089"/>
                  <a:gd name="connsiteX7" fmla="*/ 771 w 903"/>
                  <a:gd name="connsiteY7" fmla="*/ 953 h 1089"/>
                  <a:gd name="connsiteX8" fmla="*/ 903 w 903"/>
                  <a:gd name="connsiteY8" fmla="*/ 582 h 1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3" h="1089">
                    <a:moveTo>
                      <a:pt x="0" y="590"/>
                    </a:moveTo>
                    <a:cubicBezTo>
                      <a:pt x="20" y="518"/>
                      <a:pt x="85" y="253"/>
                      <a:pt x="123" y="155"/>
                    </a:cubicBezTo>
                    <a:cubicBezTo>
                      <a:pt x="161" y="57"/>
                      <a:pt x="195" y="0"/>
                      <a:pt x="227" y="0"/>
                    </a:cubicBezTo>
                    <a:cubicBezTo>
                      <a:pt x="259" y="0"/>
                      <a:pt x="280" y="57"/>
                      <a:pt x="318" y="155"/>
                    </a:cubicBezTo>
                    <a:cubicBezTo>
                      <a:pt x="356" y="253"/>
                      <a:pt x="408" y="457"/>
                      <a:pt x="453" y="590"/>
                    </a:cubicBezTo>
                    <a:cubicBezTo>
                      <a:pt x="498" y="723"/>
                      <a:pt x="551" y="870"/>
                      <a:pt x="589" y="953"/>
                    </a:cubicBezTo>
                    <a:cubicBezTo>
                      <a:pt x="627" y="1036"/>
                      <a:pt x="650" y="1089"/>
                      <a:pt x="680" y="1089"/>
                    </a:cubicBezTo>
                    <a:cubicBezTo>
                      <a:pt x="710" y="1089"/>
                      <a:pt x="734" y="1037"/>
                      <a:pt x="771" y="953"/>
                    </a:cubicBezTo>
                    <a:cubicBezTo>
                      <a:pt x="808" y="869"/>
                      <a:pt x="862" y="717"/>
                      <a:pt x="903" y="582"/>
                    </a:cubicBezTo>
                  </a:path>
                </a:pathLst>
              </a:custGeom>
              <a:noFill/>
              <a:ln w="19050">
                <a:solidFill>
                  <a:srgbClr val="99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cxnSp>
            <p:nvCxnSpPr>
              <p:cNvPr id="85" name="Прямая соединительная линия 84"/>
              <p:cNvCxnSpPr/>
              <p:nvPr/>
            </p:nvCxnSpPr>
            <p:spPr>
              <a:xfrm>
                <a:off x="4000496" y="4000504"/>
                <a:ext cx="285752" cy="1588"/>
              </a:xfrm>
              <a:prstGeom prst="line">
                <a:avLst/>
              </a:prstGeom>
              <a:ln w="19050">
                <a:solidFill>
                  <a:srgbClr val="9933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6" name="Прямоугольник 85"/>
            <p:cNvSpPr/>
            <p:nvPr/>
          </p:nvSpPr>
          <p:spPr>
            <a:xfrm>
              <a:off x="6072198" y="2857496"/>
              <a:ext cx="2071702" cy="914400"/>
            </a:xfrm>
            <a:prstGeom prst="rect">
              <a:avLst/>
            </a:prstGeom>
            <a:solidFill>
              <a:srgbClr val="FFFF9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dirty="0">
                  <a:solidFill>
                    <a:srgbClr val="C00000"/>
                  </a:solidFill>
                </a:rPr>
                <a:t>Измерительный механизм</a:t>
              </a:r>
            </a:p>
          </p:txBody>
        </p:sp>
        <p:cxnSp>
          <p:nvCxnSpPr>
            <p:cNvPr id="87" name="Прямая со стрелкой 86"/>
            <p:cNvCxnSpPr/>
            <p:nvPr/>
          </p:nvCxnSpPr>
          <p:spPr>
            <a:xfrm>
              <a:off x="428596" y="3286124"/>
              <a:ext cx="642942" cy="1588"/>
            </a:xfrm>
            <a:prstGeom prst="straightConnector1">
              <a:avLst/>
            </a:prstGeom>
            <a:ln w="25400">
              <a:solidFill>
                <a:srgbClr val="99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Прямая со стрелкой 87"/>
            <p:cNvCxnSpPr>
              <a:stCxn id="51" idx="3"/>
              <a:endCxn id="54" idx="1"/>
            </p:cNvCxnSpPr>
            <p:nvPr/>
          </p:nvCxnSpPr>
          <p:spPr>
            <a:xfrm flipV="1">
              <a:off x="2928926" y="3314696"/>
              <a:ext cx="428628" cy="7147"/>
            </a:xfrm>
            <a:prstGeom prst="straightConnector1">
              <a:avLst/>
            </a:prstGeom>
            <a:ln w="25400">
              <a:solidFill>
                <a:srgbClr val="99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TextBox 94"/>
            <p:cNvSpPr txBox="1"/>
            <p:nvPr/>
          </p:nvSpPr>
          <p:spPr>
            <a:xfrm>
              <a:off x="357158" y="2786058"/>
              <a:ext cx="6429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rgbClr val="993300"/>
                  </a:solidFill>
                </a:rPr>
                <a:t>U</a:t>
              </a:r>
              <a:r>
                <a:rPr lang="ru-RU" sz="2000" baseline="-25000" dirty="0">
                  <a:solidFill>
                    <a:srgbClr val="993300"/>
                  </a:solidFill>
                </a:rPr>
                <a:t>Вх</a:t>
              </a:r>
              <a:endParaRPr lang="ru-RU" sz="2000" dirty="0">
                <a:solidFill>
                  <a:srgbClr val="993300"/>
                </a:solidFill>
              </a:endParaRPr>
            </a:p>
          </p:txBody>
        </p:sp>
        <p:cxnSp>
          <p:nvCxnSpPr>
            <p:cNvPr id="96" name="Прямая со стрелкой 95"/>
            <p:cNvCxnSpPr/>
            <p:nvPr/>
          </p:nvCxnSpPr>
          <p:spPr>
            <a:xfrm>
              <a:off x="4271954" y="3314696"/>
              <a:ext cx="442922" cy="7147"/>
            </a:xfrm>
            <a:prstGeom prst="straightConnector1">
              <a:avLst/>
            </a:prstGeom>
            <a:ln w="25400">
              <a:solidFill>
                <a:srgbClr val="99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Прямая со стрелкой 108"/>
            <p:cNvCxnSpPr/>
            <p:nvPr/>
          </p:nvCxnSpPr>
          <p:spPr>
            <a:xfrm>
              <a:off x="8143900" y="3286124"/>
              <a:ext cx="571504" cy="1588"/>
            </a:xfrm>
            <a:prstGeom prst="straightConnector1">
              <a:avLst/>
            </a:prstGeom>
            <a:ln w="25400">
              <a:solidFill>
                <a:srgbClr val="99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TextBox 111"/>
            <p:cNvSpPr txBox="1"/>
            <p:nvPr/>
          </p:nvSpPr>
          <p:spPr>
            <a:xfrm>
              <a:off x="8286776" y="2857496"/>
              <a:ext cx="330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2000" dirty="0">
                  <a:solidFill>
                    <a:srgbClr val="993300"/>
                  </a:solidFill>
                </a:rPr>
                <a:t>α</a:t>
              </a:r>
              <a:endParaRPr lang="ru-RU" sz="2000" dirty="0">
                <a:solidFill>
                  <a:srgbClr val="993300"/>
                </a:solidFill>
              </a:endParaRPr>
            </a:p>
          </p:txBody>
        </p:sp>
      </p:grpSp>
      <p:sp>
        <p:nvSpPr>
          <p:cNvPr id="115" name="TextBox 114"/>
          <p:cNvSpPr txBox="1"/>
          <p:nvPr/>
        </p:nvSpPr>
        <p:spPr>
          <a:xfrm>
            <a:off x="285720" y="3706718"/>
            <a:ext cx="8589331" cy="1015663"/>
          </a:xfrm>
          <a:prstGeom prst="rect">
            <a:avLst/>
          </a:prstGeom>
          <a:solidFill>
            <a:srgbClr val="CCFFCC"/>
          </a:solidFill>
          <a:ln>
            <a:solidFill>
              <a:srgbClr val="99330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00FF"/>
                </a:solidFill>
              </a:rPr>
              <a:t>Аналоговые вольтметры переменного тока могут строиться по схеме детектор усилитель </a:t>
            </a:r>
            <a:r>
              <a:rPr lang="ru-RU" sz="2000" dirty="0">
                <a:solidFill>
                  <a:srgbClr val="009900"/>
                </a:solidFill>
              </a:rPr>
              <a:t>рисунок 1 </a:t>
            </a:r>
            <a:r>
              <a:rPr lang="ru-RU" sz="2000" dirty="0">
                <a:solidFill>
                  <a:srgbClr val="0000FF"/>
                </a:solidFill>
              </a:rPr>
              <a:t>либо по схеме усилитель детектор </a:t>
            </a:r>
            <a:r>
              <a:rPr lang="ru-RU" sz="2000" dirty="0">
                <a:solidFill>
                  <a:srgbClr val="009900"/>
                </a:solidFill>
              </a:rPr>
              <a:t>рисунок 2</a:t>
            </a:r>
            <a:r>
              <a:rPr lang="ru-RU" sz="2000" dirty="0">
                <a:solidFill>
                  <a:srgbClr val="0000FF"/>
                </a:solidFill>
              </a:rPr>
              <a:t>. 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933527" y="1726630"/>
            <a:ext cx="1357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9900"/>
                </a:solidFill>
              </a:rPr>
              <a:t>Рисунок 1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1018068" y="3302016"/>
            <a:ext cx="1357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9900"/>
                </a:solidFill>
              </a:rPr>
              <a:t>Рисунок 2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285720" y="4857759"/>
            <a:ext cx="86439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CC6600"/>
                </a:solidFill>
              </a:rPr>
              <a:t>Вольтметры  собранные по схеме усилитель-детектор </a:t>
            </a:r>
            <a:r>
              <a:rPr lang="ru-RU" sz="2000" dirty="0">
                <a:solidFill>
                  <a:srgbClr val="009900"/>
                </a:solidFill>
              </a:rPr>
              <a:t>(2) </a:t>
            </a:r>
            <a:r>
              <a:rPr lang="ru-RU" sz="2000" dirty="0">
                <a:solidFill>
                  <a:srgbClr val="CC6600"/>
                </a:solidFill>
              </a:rPr>
              <a:t>имеют более высокую чувствительность но менее широкий частотный диапазон (1 -10 МГц).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357158" y="5715016"/>
            <a:ext cx="85725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9900"/>
                </a:solidFill>
              </a:rPr>
              <a:t>Для увеличения чувствительности вольтметров использующих усилитель постоянного тока </a:t>
            </a:r>
            <a:r>
              <a:rPr lang="ru-RU" sz="2000" dirty="0">
                <a:solidFill>
                  <a:srgbClr val="993300"/>
                </a:solidFill>
              </a:rPr>
              <a:t>(1) </a:t>
            </a:r>
            <a:r>
              <a:rPr lang="ru-RU" sz="2000" dirty="0">
                <a:solidFill>
                  <a:srgbClr val="009900"/>
                </a:solidFill>
              </a:rPr>
              <a:t>увеличивают коэффициент усиления но при этом в таких вольтметрах возникает дрейф нуля.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5.2. Схемы вольтметров</a:t>
            </a:r>
          </a:p>
        </p:txBody>
      </p:sp>
      <p:pic>
        <p:nvPicPr>
          <p:cNvPr id="3" name="Рисунок 2" descr="В3-5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1285860"/>
            <a:ext cx="2786081" cy="3526289"/>
          </a:xfrm>
          <a:prstGeom prst="rect">
            <a:avLst/>
          </a:prstGeom>
        </p:spPr>
      </p:pic>
      <p:pic>
        <p:nvPicPr>
          <p:cNvPr id="4" name="Рисунок 3" descr="В3-3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29322" y="2500306"/>
            <a:ext cx="2954619" cy="3509240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428596" y="857232"/>
            <a:ext cx="8429684" cy="1000132"/>
            <a:chOff x="285720" y="3357562"/>
            <a:chExt cx="8429684" cy="1000132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1000100" y="3429000"/>
              <a:ext cx="1785950" cy="928694"/>
            </a:xfrm>
            <a:prstGeom prst="rect">
              <a:avLst/>
            </a:prstGeom>
            <a:solidFill>
              <a:srgbClr val="FFFF9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dirty="0">
                  <a:solidFill>
                    <a:srgbClr val="C00000"/>
                  </a:solidFill>
                </a:rPr>
                <a:t>Входное устройство</a:t>
              </a:r>
            </a:p>
          </p:txBody>
        </p:sp>
        <p:grpSp>
          <p:nvGrpSpPr>
            <p:cNvPr id="7" name="Группа 37"/>
            <p:cNvGrpSpPr/>
            <p:nvPr/>
          </p:nvGrpSpPr>
          <p:grpSpPr>
            <a:xfrm>
              <a:off x="3214678" y="3429000"/>
              <a:ext cx="1143008" cy="928694"/>
              <a:chOff x="3286116" y="3357562"/>
              <a:chExt cx="1285884" cy="928694"/>
            </a:xfrm>
          </p:grpSpPr>
          <p:sp>
            <p:nvSpPr>
              <p:cNvPr id="24" name="Прямоугольник 23"/>
              <p:cNvSpPr/>
              <p:nvPr/>
            </p:nvSpPr>
            <p:spPr>
              <a:xfrm>
                <a:off x="3286116" y="3357562"/>
                <a:ext cx="1285884" cy="928694"/>
              </a:xfrm>
              <a:prstGeom prst="rect">
                <a:avLst/>
              </a:prstGeom>
              <a:solidFill>
                <a:srgbClr val="FFFF99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000" dirty="0">
                  <a:solidFill>
                    <a:srgbClr val="C00000"/>
                  </a:solidFill>
                </a:endParaRPr>
              </a:p>
            </p:txBody>
          </p:sp>
          <p:cxnSp>
            <p:nvCxnSpPr>
              <p:cNvPr id="25" name="Прямая соединительная линия 24"/>
              <p:cNvCxnSpPr/>
              <p:nvPr/>
            </p:nvCxnSpPr>
            <p:spPr>
              <a:xfrm flipV="1">
                <a:off x="3286116" y="3357562"/>
                <a:ext cx="1285884" cy="928694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Freeform 3"/>
              <p:cNvSpPr>
                <a:spLocks/>
              </p:cNvSpPr>
              <p:nvPr/>
            </p:nvSpPr>
            <p:spPr bwMode="auto">
              <a:xfrm>
                <a:off x="3428992" y="3500438"/>
                <a:ext cx="284167" cy="233347"/>
              </a:xfrm>
              <a:custGeom>
                <a:avLst/>
                <a:gdLst>
                  <a:gd name="connsiteX0" fmla="*/ 0 w 2111"/>
                  <a:gd name="connsiteY0" fmla="*/ 592 h 1109"/>
                  <a:gd name="connsiteX1" fmla="*/ 123 w 2111"/>
                  <a:gd name="connsiteY1" fmla="*/ 157 h 1109"/>
                  <a:gd name="connsiteX2" fmla="*/ 227 w 2111"/>
                  <a:gd name="connsiteY2" fmla="*/ 2 h 1109"/>
                  <a:gd name="connsiteX3" fmla="*/ 318 w 2111"/>
                  <a:gd name="connsiteY3" fmla="*/ 157 h 1109"/>
                  <a:gd name="connsiteX4" fmla="*/ 453 w 2111"/>
                  <a:gd name="connsiteY4" fmla="*/ 592 h 1109"/>
                  <a:gd name="connsiteX5" fmla="*/ 589 w 2111"/>
                  <a:gd name="connsiteY5" fmla="*/ 955 h 1109"/>
                  <a:gd name="connsiteX6" fmla="*/ 680 w 2111"/>
                  <a:gd name="connsiteY6" fmla="*/ 1091 h 1109"/>
                  <a:gd name="connsiteX7" fmla="*/ 771 w 2111"/>
                  <a:gd name="connsiteY7" fmla="*/ 955 h 1109"/>
                  <a:gd name="connsiteX8" fmla="*/ 903 w 2111"/>
                  <a:gd name="connsiteY8" fmla="*/ 584 h 1109"/>
                  <a:gd name="connsiteX9" fmla="*/ 1015 w 2111"/>
                  <a:gd name="connsiteY9" fmla="*/ 147 h 1109"/>
                  <a:gd name="connsiteX10" fmla="*/ 1134 w 2111"/>
                  <a:gd name="connsiteY10" fmla="*/ 2 h 1109"/>
                  <a:gd name="connsiteX11" fmla="*/ 1247 w 2111"/>
                  <a:gd name="connsiteY11" fmla="*/ 157 h 1109"/>
                  <a:gd name="connsiteX12" fmla="*/ 1361 w 2111"/>
                  <a:gd name="connsiteY12" fmla="*/ 592 h 1109"/>
                  <a:gd name="connsiteX13" fmla="*/ 1470 w 2111"/>
                  <a:gd name="connsiteY13" fmla="*/ 1002 h 1109"/>
                  <a:gd name="connsiteX14" fmla="*/ 1572 w 2111"/>
                  <a:gd name="connsiteY14" fmla="*/ 1104 h 1109"/>
                  <a:gd name="connsiteX15" fmla="*/ 1674 w 2111"/>
                  <a:gd name="connsiteY15" fmla="*/ 974 h 1109"/>
                  <a:gd name="connsiteX16" fmla="*/ 1786 w 2111"/>
                  <a:gd name="connsiteY16" fmla="*/ 584 h 1109"/>
                  <a:gd name="connsiteX17" fmla="*/ 1905 w 2111"/>
                  <a:gd name="connsiteY17" fmla="*/ 138 h 1109"/>
                  <a:gd name="connsiteX18" fmla="*/ 2009 w 2111"/>
                  <a:gd name="connsiteY18" fmla="*/ 17 h 1109"/>
                  <a:gd name="connsiteX19" fmla="*/ 2111 w 2111"/>
                  <a:gd name="connsiteY19" fmla="*/ 147 h 1109"/>
                  <a:gd name="connsiteX0" fmla="*/ 0 w 2009"/>
                  <a:gd name="connsiteY0" fmla="*/ 592 h 1109"/>
                  <a:gd name="connsiteX1" fmla="*/ 123 w 2009"/>
                  <a:gd name="connsiteY1" fmla="*/ 157 h 1109"/>
                  <a:gd name="connsiteX2" fmla="*/ 227 w 2009"/>
                  <a:gd name="connsiteY2" fmla="*/ 2 h 1109"/>
                  <a:gd name="connsiteX3" fmla="*/ 318 w 2009"/>
                  <a:gd name="connsiteY3" fmla="*/ 157 h 1109"/>
                  <a:gd name="connsiteX4" fmla="*/ 453 w 2009"/>
                  <a:gd name="connsiteY4" fmla="*/ 592 h 1109"/>
                  <a:gd name="connsiteX5" fmla="*/ 589 w 2009"/>
                  <a:gd name="connsiteY5" fmla="*/ 955 h 1109"/>
                  <a:gd name="connsiteX6" fmla="*/ 680 w 2009"/>
                  <a:gd name="connsiteY6" fmla="*/ 1091 h 1109"/>
                  <a:gd name="connsiteX7" fmla="*/ 771 w 2009"/>
                  <a:gd name="connsiteY7" fmla="*/ 955 h 1109"/>
                  <a:gd name="connsiteX8" fmla="*/ 903 w 2009"/>
                  <a:gd name="connsiteY8" fmla="*/ 584 h 1109"/>
                  <a:gd name="connsiteX9" fmla="*/ 1015 w 2009"/>
                  <a:gd name="connsiteY9" fmla="*/ 147 h 1109"/>
                  <a:gd name="connsiteX10" fmla="*/ 1134 w 2009"/>
                  <a:gd name="connsiteY10" fmla="*/ 2 h 1109"/>
                  <a:gd name="connsiteX11" fmla="*/ 1247 w 2009"/>
                  <a:gd name="connsiteY11" fmla="*/ 157 h 1109"/>
                  <a:gd name="connsiteX12" fmla="*/ 1361 w 2009"/>
                  <a:gd name="connsiteY12" fmla="*/ 592 h 1109"/>
                  <a:gd name="connsiteX13" fmla="*/ 1470 w 2009"/>
                  <a:gd name="connsiteY13" fmla="*/ 1002 h 1109"/>
                  <a:gd name="connsiteX14" fmla="*/ 1572 w 2009"/>
                  <a:gd name="connsiteY14" fmla="*/ 1104 h 1109"/>
                  <a:gd name="connsiteX15" fmla="*/ 1674 w 2009"/>
                  <a:gd name="connsiteY15" fmla="*/ 974 h 1109"/>
                  <a:gd name="connsiteX16" fmla="*/ 1786 w 2009"/>
                  <a:gd name="connsiteY16" fmla="*/ 584 h 1109"/>
                  <a:gd name="connsiteX17" fmla="*/ 1905 w 2009"/>
                  <a:gd name="connsiteY17" fmla="*/ 138 h 1109"/>
                  <a:gd name="connsiteX18" fmla="*/ 2009 w 2009"/>
                  <a:gd name="connsiteY18" fmla="*/ 17 h 1109"/>
                  <a:gd name="connsiteX0" fmla="*/ 0 w 1905"/>
                  <a:gd name="connsiteY0" fmla="*/ 592 h 1109"/>
                  <a:gd name="connsiteX1" fmla="*/ 123 w 1905"/>
                  <a:gd name="connsiteY1" fmla="*/ 157 h 1109"/>
                  <a:gd name="connsiteX2" fmla="*/ 227 w 1905"/>
                  <a:gd name="connsiteY2" fmla="*/ 2 h 1109"/>
                  <a:gd name="connsiteX3" fmla="*/ 318 w 1905"/>
                  <a:gd name="connsiteY3" fmla="*/ 157 h 1109"/>
                  <a:gd name="connsiteX4" fmla="*/ 453 w 1905"/>
                  <a:gd name="connsiteY4" fmla="*/ 592 h 1109"/>
                  <a:gd name="connsiteX5" fmla="*/ 589 w 1905"/>
                  <a:gd name="connsiteY5" fmla="*/ 955 h 1109"/>
                  <a:gd name="connsiteX6" fmla="*/ 680 w 1905"/>
                  <a:gd name="connsiteY6" fmla="*/ 1091 h 1109"/>
                  <a:gd name="connsiteX7" fmla="*/ 771 w 1905"/>
                  <a:gd name="connsiteY7" fmla="*/ 955 h 1109"/>
                  <a:gd name="connsiteX8" fmla="*/ 903 w 1905"/>
                  <a:gd name="connsiteY8" fmla="*/ 584 h 1109"/>
                  <a:gd name="connsiteX9" fmla="*/ 1015 w 1905"/>
                  <a:gd name="connsiteY9" fmla="*/ 147 h 1109"/>
                  <a:gd name="connsiteX10" fmla="*/ 1134 w 1905"/>
                  <a:gd name="connsiteY10" fmla="*/ 2 h 1109"/>
                  <a:gd name="connsiteX11" fmla="*/ 1247 w 1905"/>
                  <a:gd name="connsiteY11" fmla="*/ 157 h 1109"/>
                  <a:gd name="connsiteX12" fmla="*/ 1361 w 1905"/>
                  <a:gd name="connsiteY12" fmla="*/ 592 h 1109"/>
                  <a:gd name="connsiteX13" fmla="*/ 1470 w 1905"/>
                  <a:gd name="connsiteY13" fmla="*/ 1002 h 1109"/>
                  <a:gd name="connsiteX14" fmla="*/ 1572 w 1905"/>
                  <a:gd name="connsiteY14" fmla="*/ 1104 h 1109"/>
                  <a:gd name="connsiteX15" fmla="*/ 1674 w 1905"/>
                  <a:gd name="connsiteY15" fmla="*/ 974 h 1109"/>
                  <a:gd name="connsiteX16" fmla="*/ 1786 w 1905"/>
                  <a:gd name="connsiteY16" fmla="*/ 584 h 1109"/>
                  <a:gd name="connsiteX17" fmla="*/ 1905 w 1905"/>
                  <a:gd name="connsiteY17" fmla="*/ 138 h 1109"/>
                  <a:gd name="connsiteX0" fmla="*/ 0 w 1786"/>
                  <a:gd name="connsiteY0" fmla="*/ 592 h 1109"/>
                  <a:gd name="connsiteX1" fmla="*/ 123 w 1786"/>
                  <a:gd name="connsiteY1" fmla="*/ 157 h 1109"/>
                  <a:gd name="connsiteX2" fmla="*/ 227 w 1786"/>
                  <a:gd name="connsiteY2" fmla="*/ 2 h 1109"/>
                  <a:gd name="connsiteX3" fmla="*/ 318 w 1786"/>
                  <a:gd name="connsiteY3" fmla="*/ 157 h 1109"/>
                  <a:gd name="connsiteX4" fmla="*/ 453 w 1786"/>
                  <a:gd name="connsiteY4" fmla="*/ 592 h 1109"/>
                  <a:gd name="connsiteX5" fmla="*/ 589 w 1786"/>
                  <a:gd name="connsiteY5" fmla="*/ 955 h 1109"/>
                  <a:gd name="connsiteX6" fmla="*/ 680 w 1786"/>
                  <a:gd name="connsiteY6" fmla="*/ 1091 h 1109"/>
                  <a:gd name="connsiteX7" fmla="*/ 771 w 1786"/>
                  <a:gd name="connsiteY7" fmla="*/ 955 h 1109"/>
                  <a:gd name="connsiteX8" fmla="*/ 903 w 1786"/>
                  <a:gd name="connsiteY8" fmla="*/ 584 h 1109"/>
                  <a:gd name="connsiteX9" fmla="*/ 1015 w 1786"/>
                  <a:gd name="connsiteY9" fmla="*/ 147 h 1109"/>
                  <a:gd name="connsiteX10" fmla="*/ 1134 w 1786"/>
                  <a:gd name="connsiteY10" fmla="*/ 2 h 1109"/>
                  <a:gd name="connsiteX11" fmla="*/ 1247 w 1786"/>
                  <a:gd name="connsiteY11" fmla="*/ 157 h 1109"/>
                  <a:gd name="connsiteX12" fmla="*/ 1361 w 1786"/>
                  <a:gd name="connsiteY12" fmla="*/ 592 h 1109"/>
                  <a:gd name="connsiteX13" fmla="*/ 1470 w 1786"/>
                  <a:gd name="connsiteY13" fmla="*/ 1002 h 1109"/>
                  <a:gd name="connsiteX14" fmla="*/ 1572 w 1786"/>
                  <a:gd name="connsiteY14" fmla="*/ 1104 h 1109"/>
                  <a:gd name="connsiteX15" fmla="*/ 1674 w 1786"/>
                  <a:gd name="connsiteY15" fmla="*/ 974 h 1109"/>
                  <a:gd name="connsiteX16" fmla="*/ 1786 w 1786"/>
                  <a:gd name="connsiteY16" fmla="*/ 584 h 1109"/>
                  <a:gd name="connsiteX0" fmla="*/ 0 w 1674"/>
                  <a:gd name="connsiteY0" fmla="*/ 592 h 1109"/>
                  <a:gd name="connsiteX1" fmla="*/ 123 w 1674"/>
                  <a:gd name="connsiteY1" fmla="*/ 157 h 1109"/>
                  <a:gd name="connsiteX2" fmla="*/ 227 w 1674"/>
                  <a:gd name="connsiteY2" fmla="*/ 2 h 1109"/>
                  <a:gd name="connsiteX3" fmla="*/ 318 w 1674"/>
                  <a:gd name="connsiteY3" fmla="*/ 157 h 1109"/>
                  <a:gd name="connsiteX4" fmla="*/ 453 w 1674"/>
                  <a:gd name="connsiteY4" fmla="*/ 592 h 1109"/>
                  <a:gd name="connsiteX5" fmla="*/ 589 w 1674"/>
                  <a:gd name="connsiteY5" fmla="*/ 955 h 1109"/>
                  <a:gd name="connsiteX6" fmla="*/ 680 w 1674"/>
                  <a:gd name="connsiteY6" fmla="*/ 1091 h 1109"/>
                  <a:gd name="connsiteX7" fmla="*/ 771 w 1674"/>
                  <a:gd name="connsiteY7" fmla="*/ 955 h 1109"/>
                  <a:gd name="connsiteX8" fmla="*/ 903 w 1674"/>
                  <a:gd name="connsiteY8" fmla="*/ 584 h 1109"/>
                  <a:gd name="connsiteX9" fmla="*/ 1015 w 1674"/>
                  <a:gd name="connsiteY9" fmla="*/ 147 h 1109"/>
                  <a:gd name="connsiteX10" fmla="*/ 1134 w 1674"/>
                  <a:gd name="connsiteY10" fmla="*/ 2 h 1109"/>
                  <a:gd name="connsiteX11" fmla="*/ 1247 w 1674"/>
                  <a:gd name="connsiteY11" fmla="*/ 157 h 1109"/>
                  <a:gd name="connsiteX12" fmla="*/ 1361 w 1674"/>
                  <a:gd name="connsiteY12" fmla="*/ 592 h 1109"/>
                  <a:gd name="connsiteX13" fmla="*/ 1470 w 1674"/>
                  <a:gd name="connsiteY13" fmla="*/ 1002 h 1109"/>
                  <a:gd name="connsiteX14" fmla="*/ 1572 w 1674"/>
                  <a:gd name="connsiteY14" fmla="*/ 1104 h 1109"/>
                  <a:gd name="connsiteX15" fmla="*/ 1674 w 1674"/>
                  <a:gd name="connsiteY15" fmla="*/ 974 h 1109"/>
                  <a:gd name="connsiteX0" fmla="*/ 0 w 1572"/>
                  <a:gd name="connsiteY0" fmla="*/ 592 h 1109"/>
                  <a:gd name="connsiteX1" fmla="*/ 123 w 1572"/>
                  <a:gd name="connsiteY1" fmla="*/ 157 h 1109"/>
                  <a:gd name="connsiteX2" fmla="*/ 227 w 1572"/>
                  <a:gd name="connsiteY2" fmla="*/ 2 h 1109"/>
                  <a:gd name="connsiteX3" fmla="*/ 318 w 1572"/>
                  <a:gd name="connsiteY3" fmla="*/ 157 h 1109"/>
                  <a:gd name="connsiteX4" fmla="*/ 453 w 1572"/>
                  <a:gd name="connsiteY4" fmla="*/ 592 h 1109"/>
                  <a:gd name="connsiteX5" fmla="*/ 589 w 1572"/>
                  <a:gd name="connsiteY5" fmla="*/ 955 h 1109"/>
                  <a:gd name="connsiteX6" fmla="*/ 680 w 1572"/>
                  <a:gd name="connsiteY6" fmla="*/ 1091 h 1109"/>
                  <a:gd name="connsiteX7" fmla="*/ 771 w 1572"/>
                  <a:gd name="connsiteY7" fmla="*/ 955 h 1109"/>
                  <a:gd name="connsiteX8" fmla="*/ 903 w 1572"/>
                  <a:gd name="connsiteY8" fmla="*/ 584 h 1109"/>
                  <a:gd name="connsiteX9" fmla="*/ 1015 w 1572"/>
                  <a:gd name="connsiteY9" fmla="*/ 147 h 1109"/>
                  <a:gd name="connsiteX10" fmla="*/ 1134 w 1572"/>
                  <a:gd name="connsiteY10" fmla="*/ 2 h 1109"/>
                  <a:gd name="connsiteX11" fmla="*/ 1247 w 1572"/>
                  <a:gd name="connsiteY11" fmla="*/ 157 h 1109"/>
                  <a:gd name="connsiteX12" fmla="*/ 1361 w 1572"/>
                  <a:gd name="connsiteY12" fmla="*/ 592 h 1109"/>
                  <a:gd name="connsiteX13" fmla="*/ 1470 w 1572"/>
                  <a:gd name="connsiteY13" fmla="*/ 1002 h 1109"/>
                  <a:gd name="connsiteX14" fmla="*/ 1572 w 1572"/>
                  <a:gd name="connsiteY14" fmla="*/ 1104 h 1109"/>
                  <a:gd name="connsiteX0" fmla="*/ 0 w 1470"/>
                  <a:gd name="connsiteY0" fmla="*/ 592 h 1091"/>
                  <a:gd name="connsiteX1" fmla="*/ 123 w 1470"/>
                  <a:gd name="connsiteY1" fmla="*/ 157 h 1091"/>
                  <a:gd name="connsiteX2" fmla="*/ 227 w 1470"/>
                  <a:gd name="connsiteY2" fmla="*/ 2 h 1091"/>
                  <a:gd name="connsiteX3" fmla="*/ 318 w 1470"/>
                  <a:gd name="connsiteY3" fmla="*/ 157 h 1091"/>
                  <a:gd name="connsiteX4" fmla="*/ 453 w 1470"/>
                  <a:gd name="connsiteY4" fmla="*/ 592 h 1091"/>
                  <a:gd name="connsiteX5" fmla="*/ 589 w 1470"/>
                  <a:gd name="connsiteY5" fmla="*/ 955 h 1091"/>
                  <a:gd name="connsiteX6" fmla="*/ 680 w 1470"/>
                  <a:gd name="connsiteY6" fmla="*/ 1091 h 1091"/>
                  <a:gd name="connsiteX7" fmla="*/ 771 w 1470"/>
                  <a:gd name="connsiteY7" fmla="*/ 955 h 1091"/>
                  <a:gd name="connsiteX8" fmla="*/ 903 w 1470"/>
                  <a:gd name="connsiteY8" fmla="*/ 584 h 1091"/>
                  <a:gd name="connsiteX9" fmla="*/ 1015 w 1470"/>
                  <a:gd name="connsiteY9" fmla="*/ 147 h 1091"/>
                  <a:gd name="connsiteX10" fmla="*/ 1134 w 1470"/>
                  <a:gd name="connsiteY10" fmla="*/ 2 h 1091"/>
                  <a:gd name="connsiteX11" fmla="*/ 1247 w 1470"/>
                  <a:gd name="connsiteY11" fmla="*/ 157 h 1091"/>
                  <a:gd name="connsiteX12" fmla="*/ 1361 w 1470"/>
                  <a:gd name="connsiteY12" fmla="*/ 592 h 1091"/>
                  <a:gd name="connsiteX13" fmla="*/ 1470 w 1470"/>
                  <a:gd name="connsiteY13" fmla="*/ 1002 h 1091"/>
                  <a:gd name="connsiteX0" fmla="*/ 0 w 1361"/>
                  <a:gd name="connsiteY0" fmla="*/ 592 h 1091"/>
                  <a:gd name="connsiteX1" fmla="*/ 123 w 1361"/>
                  <a:gd name="connsiteY1" fmla="*/ 157 h 1091"/>
                  <a:gd name="connsiteX2" fmla="*/ 227 w 1361"/>
                  <a:gd name="connsiteY2" fmla="*/ 2 h 1091"/>
                  <a:gd name="connsiteX3" fmla="*/ 318 w 1361"/>
                  <a:gd name="connsiteY3" fmla="*/ 157 h 1091"/>
                  <a:gd name="connsiteX4" fmla="*/ 453 w 1361"/>
                  <a:gd name="connsiteY4" fmla="*/ 592 h 1091"/>
                  <a:gd name="connsiteX5" fmla="*/ 589 w 1361"/>
                  <a:gd name="connsiteY5" fmla="*/ 955 h 1091"/>
                  <a:gd name="connsiteX6" fmla="*/ 680 w 1361"/>
                  <a:gd name="connsiteY6" fmla="*/ 1091 h 1091"/>
                  <a:gd name="connsiteX7" fmla="*/ 771 w 1361"/>
                  <a:gd name="connsiteY7" fmla="*/ 955 h 1091"/>
                  <a:gd name="connsiteX8" fmla="*/ 903 w 1361"/>
                  <a:gd name="connsiteY8" fmla="*/ 584 h 1091"/>
                  <a:gd name="connsiteX9" fmla="*/ 1015 w 1361"/>
                  <a:gd name="connsiteY9" fmla="*/ 147 h 1091"/>
                  <a:gd name="connsiteX10" fmla="*/ 1134 w 1361"/>
                  <a:gd name="connsiteY10" fmla="*/ 2 h 1091"/>
                  <a:gd name="connsiteX11" fmla="*/ 1247 w 1361"/>
                  <a:gd name="connsiteY11" fmla="*/ 157 h 1091"/>
                  <a:gd name="connsiteX12" fmla="*/ 1361 w 1361"/>
                  <a:gd name="connsiteY12" fmla="*/ 592 h 1091"/>
                  <a:gd name="connsiteX0" fmla="*/ 0 w 1247"/>
                  <a:gd name="connsiteY0" fmla="*/ 592 h 1091"/>
                  <a:gd name="connsiteX1" fmla="*/ 123 w 1247"/>
                  <a:gd name="connsiteY1" fmla="*/ 157 h 1091"/>
                  <a:gd name="connsiteX2" fmla="*/ 227 w 1247"/>
                  <a:gd name="connsiteY2" fmla="*/ 2 h 1091"/>
                  <a:gd name="connsiteX3" fmla="*/ 318 w 1247"/>
                  <a:gd name="connsiteY3" fmla="*/ 157 h 1091"/>
                  <a:gd name="connsiteX4" fmla="*/ 453 w 1247"/>
                  <a:gd name="connsiteY4" fmla="*/ 592 h 1091"/>
                  <a:gd name="connsiteX5" fmla="*/ 589 w 1247"/>
                  <a:gd name="connsiteY5" fmla="*/ 955 h 1091"/>
                  <a:gd name="connsiteX6" fmla="*/ 680 w 1247"/>
                  <a:gd name="connsiteY6" fmla="*/ 1091 h 1091"/>
                  <a:gd name="connsiteX7" fmla="*/ 771 w 1247"/>
                  <a:gd name="connsiteY7" fmla="*/ 955 h 1091"/>
                  <a:gd name="connsiteX8" fmla="*/ 903 w 1247"/>
                  <a:gd name="connsiteY8" fmla="*/ 584 h 1091"/>
                  <a:gd name="connsiteX9" fmla="*/ 1015 w 1247"/>
                  <a:gd name="connsiteY9" fmla="*/ 147 h 1091"/>
                  <a:gd name="connsiteX10" fmla="*/ 1134 w 1247"/>
                  <a:gd name="connsiteY10" fmla="*/ 2 h 1091"/>
                  <a:gd name="connsiteX11" fmla="*/ 1247 w 1247"/>
                  <a:gd name="connsiteY11" fmla="*/ 157 h 1091"/>
                  <a:gd name="connsiteX0" fmla="*/ 0 w 1134"/>
                  <a:gd name="connsiteY0" fmla="*/ 592 h 1091"/>
                  <a:gd name="connsiteX1" fmla="*/ 123 w 1134"/>
                  <a:gd name="connsiteY1" fmla="*/ 157 h 1091"/>
                  <a:gd name="connsiteX2" fmla="*/ 227 w 1134"/>
                  <a:gd name="connsiteY2" fmla="*/ 2 h 1091"/>
                  <a:gd name="connsiteX3" fmla="*/ 318 w 1134"/>
                  <a:gd name="connsiteY3" fmla="*/ 157 h 1091"/>
                  <a:gd name="connsiteX4" fmla="*/ 453 w 1134"/>
                  <a:gd name="connsiteY4" fmla="*/ 592 h 1091"/>
                  <a:gd name="connsiteX5" fmla="*/ 589 w 1134"/>
                  <a:gd name="connsiteY5" fmla="*/ 955 h 1091"/>
                  <a:gd name="connsiteX6" fmla="*/ 680 w 1134"/>
                  <a:gd name="connsiteY6" fmla="*/ 1091 h 1091"/>
                  <a:gd name="connsiteX7" fmla="*/ 771 w 1134"/>
                  <a:gd name="connsiteY7" fmla="*/ 955 h 1091"/>
                  <a:gd name="connsiteX8" fmla="*/ 903 w 1134"/>
                  <a:gd name="connsiteY8" fmla="*/ 584 h 1091"/>
                  <a:gd name="connsiteX9" fmla="*/ 1015 w 1134"/>
                  <a:gd name="connsiteY9" fmla="*/ 147 h 1091"/>
                  <a:gd name="connsiteX10" fmla="*/ 1134 w 1134"/>
                  <a:gd name="connsiteY10" fmla="*/ 2 h 1091"/>
                  <a:gd name="connsiteX0" fmla="*/ 0 w 1015"/>
                  <a:gd name="connsiteY0" fmla="*/ 590 h 1089"/>
                  <a:gd name="connsiteX1" fmla="*/ 123 w 1015"/>
                  <a:gd name="connsiteY1" fmla="*/ 155 h 1089"/>
                  <a:gd name="connsiteX2" fmla="*/ 227 w 1015"/>
                  <a:gd name="connsiteY2" fmla="*/ 0 h 1089"/>
                  <a:gd name="connsiteX3" fmla="*/ 318 w 1015"/>
                  <a:gd name="connsiteY3" fmla="*/ 155 h 1089"/>
                  <a:gd name="connsiteX4" fmla="*/ 453 w 1015"/>
                  <a:gd name="connsiteY4" fmla="*/ 590 h 1089"/>
                  <a:gd name="connsiteX5" fmla="*/ 589 w 1015"/>
                  <a:gd name="connsiteY5" fmla="*/ 953 h 1089"/>
                  <a:gd name="connsiteX6" fmla="*/ 680 w 1015"/>
                  <a:gd name="connsiteY6" fmla="*/ 1089 h 1089"/>
                  <a:gd name="connsiteX7" fmla="*/ 771 w 1015"/>
                  <a:gd name="connsiteY7" fmla="*/ 953 h 1089"/>
                  <a:gd name="connsiteX8" fmla="*/ 903 w 1015"/>
                  <a:gd name="connsiteY8" fmla="*/ 582 h 1089"/>
                  <a:gd name="connsiteX9" fmla="*/ 1015 w 1015"/>
                  <a:gd name="connsiteY9" fmla="*/ 145 h 1089"/>
                  <a:gd name="connsiteX0" fmla="*/ 0 w 903"/>
                  <a:gd name="connsiteY0" fmla="*/ 590 h 1089"/>
                  <a:gd name="connsiteX1" fmla="*/ 123 w 903"/>
                  <a:gd name="connsiteY1" fmla="*/ 155 h 1089"/>
                  <a:gd name="connsiteX2" fmla="*/ 227 w 903"/>
                  <a:gd name="connsiteY2" fmla="*/ 0 h 1089"/>
                  <a:gd name="connsiteX3" fmla="*/ 318 w 903"/>
                  <a:gd name="connsiteY3" fmla="*/ 155 h 1089"/>
                  <a:gd name="connsiteX4" fmla="*/ 453 w 903"/>
                  <a:gd name="connsiteY4" fmla="*/ 590 h 1089"/>
                  <a:gd name="connsiteX5" fmla="*/ 589 w 903"/>
                  <a:gd name="connsiteY5" fmla="*/ 953 h 1089"/>
                  <a:gd name="connsiteX6" fmla="*/ 680 w 903"/>
                  <a:gd name="connsiteY6" fmla="*/ 1089 h 1089"/>
                  <a:gd name="connsiteX7" fmla="*/ 771 w 903"/>
                  <a:gd name="connsiteY7" fmla="*/ 953 h 1089"/>
                  <a:gd name="connsiteX8" fmla="*/ 903 w 903"/>
                  <a:gd name="connsiteY8" fmla="*/ 582 h 1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3" h="1089">
                    <a:moveTo>
                      <a:pt x="0" y="590"/>
                    </a:moveTo>
                    <a:cubicBezTo>
                      <a:pt x="20" y="518"/>
                      <a:pt x="85" y="253"/>
                      <a:pt x="123" y="155"/>
                    </a:cubicBezTo>
                    <a:cubicBezTo>
                      <a:pt x="161" y="57"/>
                      <a:pt x="195" y="0"/>
                      <a:pt x="227" y="0"/>
                    </a:cubicBezTo>
                    <a:cubicBezTo>
                      <a:pt x="259" y="0"/>
                      <a:pt x="280" y="57"/>
                      <a:pt x="318" y="155"/>
                    </a:cubicBezTo>
                    <a:cubicBezTo>
                      <a:pt x="356" y="253"/>
                      <a:pt x="408" y="457"/>
                      <a:pt x="453" y="590"/>
                    </a:cubicBezTo>
                    <a:cubicBezTo>
                      <a:pt x="498" y="723"/>
                      <a:pt x="551" y="870"/>
                      <a:pt x="589" y="953"/>
                    </a:cubicBezTo>
                    <a:cubicBezTo>
                      <a:pt x="627" y="1036"/>
                      <a:pt x="650" y="1089"/>
                      <a:pt x="680" y="1089"/>
                    </a:cubicBezTo>
                    <a:cubicBezTo>
                      <a:pt x="710" y="1089"/>
                      <a:pt x="734" y="1037"/>
                      <a:pt x="771" y="953"/>
                    </a:cubicBezTo>
                    <a:cubicBezTo>
                      <a:pt x="808" y="869"/>
                      <a:pt x="862" y="717"/>
                      <a:pt x="903" y="582"/>
                    </a:cubicBezTo>
                  </a:path>
                </a:pathLst>
              </a:custGeom>
              <a:noFill/>
              <a:ln w="19050">
                <a:solidFill>
                  <a:srgbClr val="99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cxnSp>
            <p:nvCxnSpPr>
              <p:cNvPr id="27" name="Прямая соединительная линия 26"/>
              <p:cNvCxnSpPr/>
              <p:nvPr/>
            </p:nvCxnSpPr>
            <p:spPr>
              <a:xfrm>
                <a:off x="4000496" y="4000504"/>
                <a:ext cx="285752" cy="1588"/>
              </a:xfrm>
              <a:prstGeom prst="line">
                <a:avLst/>
              </a:prstGeom>
              <a:ln w="19050">
                <a:solidFill>
                  <a:srgbClr val="9933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Группа 38"/>
            <p:cNvGrpSpPr/>
            <p:nvPr/>
          </p:nvGrpSpPr>
          <p:grpSpPr>
            <a:xfrm>
              <a:off x="4714876" y="3429000"/>
              <a:ext cx="914400" cy="914400"/>
              <a:chOff x="4500562" y="1142984"/>
              <a:chExt cx="914400" cy="914400"/>
            </a:xfrm>
          </p:grpSpPr>
          <p:sp>
            <p:nvSpPr>
              <p:cNvPr id="17" name="Прямоугольник 16"/>
              <p:cNvSpPr/>
              <p:nvPr/>
            </p:nvSpPr>
            <p:spPr>
              <a:xfrm>
                <a:off x="4500562" y="1142984"/>
                <a:ext cx="914400" cy="914400"/>
              </a:xfrm>
              <a:prstGeom prst="rect">
                <a:avLst/>
              </a:prstGeom>
              <a:solidFill>
                <a:srgbClr val="FFFF99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ru-RU" dirty="0">
                  <a:solidFill>
                    <a:srgbClr val="0000FF"/>
                  </a:solidFill>
                </a:endParaRPr>
              </a:p>
            </p:txBody>
          </p:sp>
          <p:grpSp>
            <p:nvGrpSpPr>
              <p:cNvPr id="18" name="Группа 40"/>
              <p:cNvGrpSpPr/>
              <p:nvPr/>
            </p:nvGrpSpPr>
            <p:grpSpPr>
              <a:xfrm>
                <a:off x="4642644" y="1428736"/>
                <a:ext cx="359572" cy="429422"/>
                <a:chOff x="4642644" y="1428736"/>
                <a:chExt cx="359572" cy="429422"/>
              </a:xfrm>
            </p:grpSpPr>
            <p:cxnSp>
              <p:nvCxnSpPr>
                <p:cNvPr id="21" name="Прямая соединительная линия 20"/>
                <p:cNvCxnSpPr/>
                <p:nvPr/>
              </p:nvCxnSpPr>
              <p:spPr>
                <a:xfrm rot="5400000">
                  <a:off x="4429124" y="1643050"/>
                  <a:ext cx="428628" cy="1588"/>
                </a:xfrm>
                <a:prstGeom prst="line">
                  <a:avLst/>
                </a:prstGeom>
                <a:ln w="19050">
                  <a:solidFill>
                    <a:srgbClr val="9933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Прямая соединительная линия 21"/>
                <p:cNvCxnSpPr/>
                <p:nvPr/>
              </p:nvCxnSpPr>
              <p:spPr>
                <a:xfrm>
                  <a:off x="4643438" y="1428736"/>
                  <a:ext cx="357190" cy="214314"/>
                </a:xfrm>
                <a:prstGeom prst="line">
                  <a:avLst/>
                </a:prstGeom>
                <a:ln w="19050">
                  <a:solidFill>
                    <a:srgbClr val="9933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Прямая соединительная линия 22"/>
                <p:cNvCxnSpPr/>
                <p:nvPr/>
              </p:nvCxnSpPr>
              <p:spPr>
                <a:xfrm rot="10800000" flipV="1">
                  <a:off x="4643438" y="1643050"/>
                  <a:ext cx="358778" cy="214314"/>
                </a:xfrm>
                <a:prstGeom prst="line">
                  <a:avLst/>
                </a:prstGeom>
                <a:ln w="19050">
                  <a:solidFill>
                    <a:srgbClr val="9933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9" name="TextBox 18"/>
              <p:cNvSpPr txBox="1"/>
              <p:nvPr/>
            </p:nvSpPr>
            <p:spPr>
              <a:xfrm>
                <a:off x="4643438" y="1214422"/>
                <a:ext cx="70585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800" dirty="0">
                    <a:solidFill>
                      <a:srgbClr val="0000FF"/>
                    </a:solidFill>
                  </a:rPr>
                  <a:t>УПТ</a:t>
                </a: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5000628" y="1643050"/>
                <a:ext cx="3000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>
                    <a:solidFill>
                      <a:srgbClr val="0000FF"/>
                    </a:solidFill>
                  </a:rPr>
                  <a:t>=</a:t>
                </a:r>
              </a:p>
            </p:txBody>
          </p:sp>
        </p:grpSp>
        <p:sp>
          <p:nvSpPr>
            <p:cNvPr id="9" name="Прямоугольник 8"/>
            <p:cNvSpPr/>
            <p:nvPr/>
          </p:nvSpPr>
          <p:spPr>
            <a:xfrm>
              <a:off x="6000760" y="3429000"/>
              <a:ext cx="2071702" cy="914400"/>
            </a:xfrm>
            <a:prstGeom prst="rect">
              <a:avLst/>
            </a:prstGeom>
            <a:solidFill>
              <a:srgbClr val="FFFF9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dirty="0">
                  <a:solidFill>
                    <a:srgbClr val="C00000"/>
                  </a:solidFill>
                </a:rPr>
                <a:t>Измерительный механизм</a:t>
              </a:r>
            </a:p>
          </p:txBody>
        </p:sp>
        <p:cxnSp>
          <p:nvCxnSpPr>
            <p:cNvPr id="10" name="Прямая со стрелкой 9"/>
            <p:cNvCxnSpPr/>
            <p:nvPr/>
          </p:nvCxnSpPr>
          <p:spPr>
            <a:xfrm>
              <a:off x="357158" y="3857628"/>
              <a:ext cx="642942" cy="1588"/>
            </a:xfrm>
            <a:prstGeom prst="straightConnector1">
              <a:avLst/>
            </a:prstGeom>
            <a:ln w="25400">
              <a:solidFill>
                <a:srgbClr val="99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 стрелкой 10"/>
            <p:cNvCxnSpPr>
              <a:stCxn id="6" idx="3"/>
              <a:endCxn id="24" idx="1"/>
            </p:cNvCxnSpPr>
            <p:nvPr/>
          </p:nvCxnSpPr>
          <p:spPr>
            <a:xfrm>
              <a:off x="2786050" y="3893347"/>
              <a:ext cx="428628" cy="1588"/>
            </a:xfrm>
            <a:prstGeom prst="straightConnector1">
              <a:avLst/>
            </a:prstGeom>
            <a:ln w="25400">
              <a:solidFill>
                <a:srgbClr val="99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 стрелкой 11"/>
            <p:cNvCxnSpPr/>
            <p:nvPr/>
          </p:nvCxnSpPr>
          <p:spPr>
            <a:xfrm>
              <a:off x="4357686" y="3929066"/>
              <a:ext cx="357190" cy="1588"/>
            </a:xfrm>
            <a:prstGeom prst="straightConnector1">
              <a:avLst/>
            </a:prstGeom>
            <a:ln w="25400">
              <a:solidFill>
                <a:srgbClr val="99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 стрелкой 12"/>
            <p:cNvCxnSpPr/>
            <p:nvPr/>
          </p:nvCxnSpPr>
          <p:spPr>
            <a:xfrm>
              <a:off x="8072462" y="3857628"/>
              <a:ext cx="642942" cy="1588"/>
            </a:xfrm>
            <a:prstGeom prst="straightConnector1">
              <a:avLst/>
            </a:prstGeom>
            <a:ln w="25400">
              <a:solidFill>
                <a:srgbClr val="99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285720" y="3357562"/>
              <a:ext cx="6429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rgbClr val="993300"/>
                  </a:solidFill>
                </a:rPr>
                <a:t>U</a:t>
              </a:r>
              <a:r>
                <a:rPr lang="ru-RU" sz="2000" baseline="-25000" dirty="0">
                  <a:solidFill>
                    <a:srgbClr val="993300"/>
                  </a:solidFill>
                </a:rPr>
                <a:t>Вх</a:t>
              </a:r>
              <a:endParaRPr lang="ru-RU" sz="2000" dirty="0">
                <a:solidFill>
                  <a:srgbClr val="993300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215338" y="3357562"/>
              <a:ext cx="330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2000" dirty="0">
                  <a:solidFill>
                    <a:srgbClr val="993300"/>
                  </a:solidFill>
                </a:rPr>
                <a:t>α</a:t>
              </a:r>
              <a:endParaRPr lang="ru-RU" sz="2000" dirty="0">
                <a:solidFill>
                  <a:srgbClr val="993300"/>
                </a:solidFill>
              </a:endParaRPr>
            </a:p>
          </p:txBody>
        </p:sp>
        <p:cxnSp>
          <p:nvCxnSpPr>
            <p:cNvPr id="16" name="Прямая со стрелкой 15"/>
            <p:cNvCxnSpPr/>
            <p:nvPr/>
          </p:nvCxnSpPr>
          <p:spPr>
            <a:xfrm>
              <a:off x="5643570" y="3929066"/>
              <a:ext cx="357190" cy="1588"/>
            </a:xfrm>
            <a:prstGeom prst="straightConnector1">
              <a:avLst/>
            </a:prstGeom>
            <a:ln w="25400">
              <a:solidFill>
                <a:srgbClr val="99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Группа 27"/>
          <p:cNvGrpSpPr/>
          <p:nvPr/>
        </p:nvGrpSpPr>
        <p:grpSpPr>
          <a:xfrm>
            <a:off x="357158" y="5643578"/>
            <a:ext cx="8358246" cy="1000132"/>
            <a:chOff x="357158" y="2786058"/>
            <a:chExt cx="8358246" cy="1000132"/>
          </a:xfrm>
        </p:grpSpPr>
        <p:cxnSp>
          <p:nvCxnSpPr>
            <p:cNvPr id="29" name="Прямая со стрелкой 28"/>
            <p:cNvCxnSpPr>
              <a:endCxn id="33" idx="1"/>
            </p:cNvCxnSpPr>
            <p:nvPr/>
          </p:nvCxnSpPr>
          <p:spPr>
            <a:xfrm flipV="1">
              <a:off x="5786446" y="3314696"/>
              <a:ext cx="285752" cy="7147"/>
            </a:xfrm>
            <a:prstGeom prst="straightConnector1">
              <a:avLst/>
            </a:prstGeom>
            <a:ln w="25400">
              <a:solidFill>
                <a:srgbClr val="99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Прямоугольник 29"/>
            <p:cNvSpPr/>
            <p:nvPr/>
          </p:nvSpPr>
          <p:spPr>
            <a:xfrm>
              <a:off x="1142976" y="2857496"/>
              <a:ext cx="1785950" cy="928694"/>
            </a:xfrm>
            <a:prstGeom prst="rect">
              <a:avLst/>
            </a:prstGeom>
            <a:solidFill>
              <a:srgbClr val="FFFF9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dirty="0">
                  <a:solidFill>
                    <a:srgbClr val="C00000"/>
                  </a:solidFill>
                </a:rPr>
                <a:t>Входное устройство</a:t>
              </a:r>
            </a:p>
          </p:txBody>
        </p:sp>
        <p:grpSp>
          <p:nvGrpSpPr>
            <p:cNvPr id="31" name="Группа 79"/>
            <p:cNvGrpSpPr/>
            <p:nvPr/>
          </p:nvGrpSpPr>
          <p:grpSpPr>
            <a:xfrm>
              <a:off x="3357554" y="2857496"/>
              <a:ext cx="914400" cy="914400"/>
              <a:chOff x="3143240" y="4714884"/>
              <a:chExt cx="914400" cy="914400"/>
            </a:xfrm>
          </p:grpSpPr>
          <p:grpSp>
            <p:nvGrpSpPr>
              <p:cNvPr id="32" name="Группа 38"/>
              <p:cNvGrpSpPr/>
              <p:nvPr/>
            </p:nvGrpSpPr>
            <p:grpSpPr>
              <a:xfrm>
                <a:off x="3143240" y="4714884"/>
                <a:ext cx="914400" cy="914400"/>
                <a:chOff x="4500562" y="1142984"/>
                <a:chExt cx="914400" cy="914400"/>
              </a:xfrm>
            </p:grpSpPr>
            <p:sp>
              <p:nvSpPr>
                <p:cNvPr id="46" name="Прямоугольник 45"/>
                <p:cNvSpPr/>
                <p:nvPr/>
              </p:nvSpPr>
              <p:spPr>
                <a:xfrm>
                  <a:off x="4500562" y="1142984"/>
                  <a:ext cx="914400" cy="914400"/>
                </a:xfrm>
                <a:prstGeom prst="rect">
                  <a:avLst/>
                </a:prstGeom>
                <a:solidFill>
                  <a:srgbClr val="FFFF99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ru-RU" dirty="0">
                    <a:solidFill>
                      <a:srgbClr val="0000FF"/>
                    </a:solidFill>
                  </a:endParaRPr>
                </a:p>
              </p:txBody>
            </p:sp>
            <p:grpSp>
              <p:nvGrpSpPr>
                <p:cNvPr id="44" name="Группа 40"/>
                <p:cNvGrpSpPr/>
                <p:nvPr/>
              </p:nvGrpSpPr>
              <p:grpSpPr>
                <a:xfrm>
                  <a:off x="4642644" y="1428736"/>
                  <a:ext cx="359572" cy="429422"/>
                  <a:chOff x="4642644" y="1428736"/>
                  <a:chExt cx="359572" cy="429422"/>
                </a:xfrm>
              </p:grpSpPr>
              <p:cxnSp>
                <p:nvCxnSpPr>
                  <p:cNvPr id="48" name="Прямая соединительная линия 47"/>
                  <p:cNvCxnSpPr/>
                  <p:nvPr/>
                </p:nvCxnSpPr>
                <p:spPr>
                  <a:xfrm rot="5400000">
                    <a:off x="4429124" y="1643050"/>
                    <a:ext cx="428628" cy="1588"/>
                  </a:xfrm>
                  <a:prstGeom prst="line">
                    <a:avLst/>
                  </a:prstGeom>
                  <a:ln w="19050">
                    <a:solidFill>
                      <a:srgbClr val="9933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" name="Прямая соединительная линия 48"/>
                  <p:cNvCxnSpPr/>
                  <p:nvPr/>
                </p:nvCxnSpPr>
                <p:spPr>
                  <a:xfrm>
                    <a:off x="4643438" y="1428736"/>
                    <a:ext cx="357190" cy="214314"/>
                  </a:xfrm>
                  <a:prstGeom prst="line">
                    <a:avLst/>
                  </a:prstGeom>
                  <a:ln w="19050">
                    <a:solidFill>
                      <a:srgbClr val="9933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" name="Прямая соединительная линия 49"/>
                  <p:cNvCxnSpPr/>
                  <p:nvPr/>
                </p:nvCxnSpPr>
                <p:spPr>
                  <a:xfrm rot="10800000" flipV="1">
                    <a:off x="4643438" y="1643050"/>
                    <a:ext cx="358778" cy="214314"/>
                  </a:xfrm>
                  <a:prstGeom prst="line">
                    <a:avLst/>
                  </a:prstGeom>
                  <a:ln w="19050">
                    <a:solidFill>
                      <a:srgbClr val="9933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45" name="Freeform 3"/>
              <p:cNvSpPr>
                <a:spLocks/>
              </p:cNvSpPr>
              <p:nvPr/>
            </p:nvSpPr>
            <p:spPr bwMode="auto">
              <a:xfrm>
                <a:off x="3786182" y="5286388"/>
                <a:ext cx="181155" cy="214313"/>
              </a:xfrm>
              <a:custGeom>
                <a:avLst/>
                <a:gdLst>
                  <a:gd name="connsiteX0" fmla="*/ 0 w 2111"/>
                  <a:gd name="connsiteY0" fmla="*/ 592 h 1109"/>
                  <a:gd name="connsiteX1" fmla="*/ 123 w 2111"/>
                  <a:gd name="connsiteY1" fmla="*/ 157 h 1109"/>
                  <a:gd name="connsiteX2" fmla="*/ 227 w 2111"/>
                  <a:gd name="connsiteY2" fmla="*/ 2 h 1109"/>
                  <a:gd name="connsiteX3" fmla="*/ 318 w 2111"/>
                  <a:gd name="connsiteY3" fmla="*/ 157 h 1109"/>
                  <a:gd name="connsiteX4" fmla="*/ 453 w 2111"/>
                  <a:gd name="connsiteY4" fmla="*/ 592 h 1109"/>
                  <a:gd name="connsiteX5" fmla="*/ 589 w 2111"/>
                  <a:gd name="connsiteY5" fmla="*/ 955 h 1109"/>
                  <a:gd name="connsiteX6" fmla="*/ 680 w 2111"/>
                  <a:gd name="connsiteY6" fmla="*/ 1091 h 1109"/>
                  <a:gd name="connsiteX7" fmla="*/ 771 w 2111"/>
                  <a:gd name="connsiteY7" fmla="*/ 955 h 1109"/>
                  <a:gd name="connsiteX8" fmla="*/ 903 w 2111"/>
                  <a:gd name="connsiteY8" fmla="*/ 584 h 1109"/>
                  <a:gd name="connsiteX9" fmla="*/ 1015 w 2111"/>
                  <a:gd name="connsiteY9" fmla="*/ 147 h 1109"/>
                  <a:gd name="connsiteX10" fmla="*/ 1134 w 2111"/>
                  <a:gd name="connsiteY10" fmla="*/ 2 h 1109"/>
                  <a:gd name="connsiteX11" fmla="*/ 1247 w 2111"/>
                  <a:gd name="connsiteY11" fmla="*/ 157 h 1109"/>
                  <a:gd name="connsiteX12" fmla="*/ 1361 w 2111"/>
                  <a:gd name="connsiteY12" fmla="*/ 592 h 1109"/>
                  <a:gd name="connsiteX13" fmla="*/ 1470 w 2111"/>
                  <a:gd name="connsiteY13" fmla="*/ 1002 h 1109"/>
                  <a:gd name="connsiteX14" fmla="*/ 1572 w 2111"/>
                  <a:gd name="connsiteY14" fmla="*/ 1104 h 1109"/>
                  <a:gd name="connsiteX15" fmla="*/ 1674 w 2111"/>
                  <a:gd name="connsiteY15" fmla="*/ 974 h 1109"/>
                  <a:gd name="connsiteX16" fmla="*/ 1786 w 2111"/>
                  <a:gd name="connsiteY16" fmla="*/ 584 h 1109"/>
                  <a:gd name="connsiteX17" fmla="*/ 1905 w 2111"/>
                  <a:gd name="connsiteY17" fmla="*/ 138 h 1109"/>
                  <a:gd name="connsiteX18" fmla="*/ 2009 w 2111"/>
                  <a:gd name="connsiteY18" fmla="*/ 17 h 1109"/>
                  <a:gd name="connsiteX19" fmla="*/ 2111 w 2111"/>
                  <a:gd name="connsiteY19" fmla="*/ 147 h 1109"/>
                  <a:gd name="connsiteX0" fmla="*/ 0 w 2009"/>
                  <a:gd name="connsiteY0" fmla="*/ 592 h 1109"/>
                  <a:gd name="connsiteX1" fmla="*/ 123 w 2009"/>
                  <a:gd name="connsiteY1" fmla="*/ 157 h 1109"/>
                  <a:gd name="connsiteX2" fmla="*/ 227 w 2009"/>
                  <a:gd name="connsiteY2" fmla="*/ 2 h 1109"/>
                  <a:gd name="connsiteX3" fmla="*/ 318 w 2009"/>
                  <a:gd name="connsiteY3" fmla="*/ 157 h 1109"/>
                  <a:gd name="connsiteX4" fmla="*/ 453 w 2009"/>
                  <a:gd name="connsiteY4" fmla="*/ 592 h 1109"/>
                  <a:gd name="connsiteX5" fmla="*/ 589 w 2009"/>
                  <a:gd name="connsiteY5" fmla="*/ 955 h 1109"/>
                  <a:gd name="connsiteX6" fmla="*/ 680 w 2009"/>
                  <a:gd name="connsiteY6" fmla="*/ 1091 h 1109"/>
                  <a:gd name="connsiteX7" fmla="*/ 771 w 2009"/>
                  <a:gd name="connsiteY7" fmla="*/ 955 h 1109"/>
                  <a:gd name="connsiteX8" fmla="*/ 903 w 2009"/>
                  <a:gd name="connsiteY8" fmla="*/ 584 h 1109"/>
                  <a:gd name="connsiteX9" fmla="*/ 1015 w 2009"/>
                  <a:gd name="connsiteY9" fmla="*/ 147 h 1109"/>
                  <a:gd name="connsiteX10" fmla="*/ 1134 w 2009"/>
                  <a:gd name="connsiteY10" fmla="*/ 2 h 1109"/>
                  <a:gd name="connsiteX11" fmla="*/ 1247 w 2009"/>
                  <a:gd name="connsiteY11" fmla="*/ 157 h 1109"/>
                  <a:gd name="connsiteX12" fmla="*/ 1361 w 2009"/>
                  <a:gd name="connsiteY12" fmla="*/ 592 h 1109"/>
                  <a:gd name="connsiteX13" fmla="*/ 1470 w 2009"/>
                  <a:gd name="connsiteY13" fmla="*/ 1002 h 1109"/>
                  <a:gd name="connsiteX14" fmla="*/ 1572 w 2009"/>
                  <a:gd name="connsiteY14" fmla="*/ 1104 h 1109"/>
                  <a:gd name="connsiteX15" fmla="*/ 1674 w 2009"/>
                  <a:gd name="connsiteY15" fmla="*/ 974 h 1109"/>
                  <a:gd name="connsiteX16" fmla="*/ 1786 w 2009"/>
                  <a:gd name="connsiteY16" fmla="*/ 584 h 1109"/>
                  <a:gd name="connsiteX17" fmla="*/ 1905 w 2009"/>
                  <a:gd name="connsiteY17" fmla="*/ 138 h 1109"/>
                  <a:gd name="connsiteX18" fmla="*/ 2009 w 2009"/>
                  <a:gd name="connsiteY18" fmla="*/ 17 h 1109"/>
                  <a:gd name="connsiteX0" fmla="*/ 0 w 1905"/>
                  <a:gd name="connsiteY0" fmla="*/ 592 h 1109"/>
                  <a:gd name="connsiteX1" fmla="*/ 123 w 1905"/>
                  <a:gd name="connsiteY1" fmla="*/ 157 h 1109"/>
                  <a:gd name="connsiteX2" fmla="*/ 227 w 1905"/>
                  <a:gd name="connsiteY2" fmla="*/ 2 h 1109"/>
                  <a:gd name="connsiteX3" fmla="*/ 318 w 1905"/>
                  <a:gd name="connsiteY3" fmla="*/ 157 h 1109"/>
                  <a:gd name="connsiteX4" fmla="*/ 453 w 1905"/>
                  <a:gd name="connsiteY4" fmla="*/ 592 h 1109"/>
                  <a:gd name="connsiteX5" fmla="*/ 589 w 1905"/>
                  <a:gd name="connsiteY5" fmla="*/ 955 h 1109"/>
                  <a:gd name="connsiteX6" fmla="*/ 680 w 1905"/>
                  <a:gd name="connsiteY6" fmla="*/ 1091 h 1109"/>
                  <a:gd name="connsiteX7" fmla="*/ 771 w 1905"/>
                  <a:gd name="connsiteY7" fmla="*/ 955 h 1109"/>
                  <a:gd name="connsiteX8" fmla="*/ 903 w 1905"/>
                  <a:gd name="connsiteY8" fmla="*/ 584 h 1109"/>
                  <a:gd name="connsiteX9" fmla="*/ 1015 w 1905"/>
                  <a:gd name="connsiteY9" fmla="*/ 147 h 1109"/>
                  <a:gd name="connsiteX10" fmla="*/ 1134 w 1905"/>
                  <a:gd name="connsiteY10" fmla="*/ 2 h 1109"/>
                  <a:gd name="connsiteX11" fmla="*/ 1247 w 1905"/>
                  <a:gd name="connsiteY11" fmla="*/ 157 h 1109"/>
                  <a:gd name="connsiteX12" fmla="*/ 1361 w 1905"/>
                  <a:gd name="connsiteY12" fmla="*/ 592 h 1109"/>
                  <a:gd name="connsiteX13" fmla="*/ 1470 w 1905"/>
                  <a:gd name="connsiteY13" fmla="*/ 1002 h 1109"/>
                  <a:gd name="connsiteX14" fmla="*/ 1572 w 1905"/>
                  <a:gd name="connsiteY14" fmla="*/ 1104 h 1109"/>
                  <a:gd name="connsiteX15" fmla="*/ 1674 w 1905"/>
                  <a:gd name="connsiteY15" fmla="*/ 974 h 1109"/>
                  <a:gd name="connsiteX16" fmla="*/ 1786 w 1905"/>
                  <a:gd name="connsiteY16" fmla="*/ 584 h 1109"/>
                  <a:gd name="connsiteX17" fmla="*/ 1905 w 1905"/>
                  <a:gd name="connsiteY17" fmla="*/ 138 h 1109"/>
                  <a:gd name="connsiteX0" fmla="*/ 0 w 1786"/>
                  <a:gd name="connsiteY0" fmla="*/ 592 h 1109"/>
                  <a:gd name="connsiteX1" fmla="*/ 123 w 1786"/>
                  <a:gd name="connsiteY1" fmla="*/ 157 h 1109"/>
                  <a:gd name="connsiteX2" fmla="*/ 227 w 1786"/>
                  <a:gd name="connsiteY2" fmla="*/ 2 h 1109"/>
                  <a:gd name="connsiteX3" fmla="*/ 318 w 1786"/>
                  <a:gd name="connsiteY3" fmla="*/ 157 h 1109"/>
                  <a:gd name="connsiteX4" fmla="*/ 453 w 1786"/>
                  <a:gd name="connsiteY4" fmla="*/ 592 h 1109"/>
                  <a:gd name="connsiteX5" fmla="*/ 589 w 1786"/>
                  <a:gd name="connsiteY5" fmla="*/ 955 h 1109"/>
                  <a:gd name="connsiteX6" fmla="*/ 680 w 1786"/>
                  <a:gd name="connsiteY6" fmla="*/ 1091 h 1109"/>
                  <a:gd name="connsiteX7" fmla="*/ 771 w 1786"/>
                  <a:gd name="connsiteY7" fmla="*/ 955 h 1109"/>
                  <a:gd name="connsiteX8" fmla="*/ 903 w 1786"/>
                  <a:gd name="connsiteY8" fmla="*/ 584 h 1109"/>
                  <a:gd name="connsiteX9" fmla="*/ 1015 w 1786"/>
                  <a:gd name="connsiteY9" fmla="*/ 147 h 1109"/>
                  <a:gd name="connsiteX10" fmla="*/ 1134 w 1786"/>
                  <a:gd name="connsiteY10" fmla="*/ 2 h 1109"/>
                  <a:gd name="connsiteX11" fmla="*/ 1247 w 1786"/>
                  <a:gd name="connsiteY11" fmla="*/ 157 h 1109"/>
                  <a:gd name="connsiteX12" fmla="*/ 1361 w 1786"/>
                  <a:gd name="connsiteY12" fmla="*/ 592 h 1109"/>
                  <a:gd name="connsiteX13" fmla="*/ 1470 w 1786"/>
                  <a:gd name="connsiteY13" fmla="*/ 1002 h 1109"/>
                  <a:gd name="connsiteX14" fmla="*/ 1572 w 1786"/>
                  <a:gd name="connsiteY14" fmla="*/ 1104 h 1109"/>
                  <a:gd name="connsiteX15" fmla="*/ 1674 w 1786"/>
                  <a:gd name="connsiteY15" fmla="*/ 974 h 1109"/>
                  <a:gd name="connsiteX16" fmla="*/ 1786 w 1786"/>
                  <a:gd name="connsiteY16" fmla="*/ 584 h 1109"/>
                  <a:gd name="connsiteX0" fmla="*/ 0 w 1674"/>
                  <a:gd name="connsiteY0" fmla="*/ 592 h 1109"/>
                  <a:gd name="connsiteX1" fmla="*/ 123 w 1674"/>
                  <a:gd name="connsiteY1" fmla="*/ 157 h 1109"/>
                  <a:gd name="connsiteX2" fmla="*/ 227 w 1674"/>
                  <a:gd name="connsiteY2" fmla="*/ 2 h 1109"/>
                  <a:gd name="connsiteX3" fmla="*/ 318 w 1674"/>
                  <a:gd name="connsiteY3" fmla="*/ 157 h 1109"/>
                  <a:gd name="connsiteX4" fmla="*/ 453 w 1674"/>
                  <a:gd name="connsiteY4" fmla="*/ 592 h 1109"/>
                  <a:gd name="connsiteX5" fmla="*/ 589 w 1674"/>
                  <a:gd name="connsiteY5" fmla="*/ 955 h 1109"/>
                  <a:gd name="connsiteX6" fmla="*/ 680 w 1674"/>
                  <a:gd name="connsiteY6" fmla="*/ 1091 h 1109"/>
                  <a:gd name="connsiteX7" fmla="*/ 771 w 1674"/>
                  <a:gd name="connsiteY7" fmla="*/ 955 h 1109"/>
                  <a:gd name="connsiteX8" fmla="*/ 903 w 1674"/>
                  <a:gd name="connsiteY8" fmla="*/ 584 h 1109"/>
                  <a:gd name="connsiteX9" fmla="*/ 1015 w 1674"/>
                  <a:gd name="connsiteY9" fmla="*/ 147 h 1109"/>
                  <a:gd name="connsiteX10" fmla="*/ 1134 w 1674"/>
                  <a:gd name="connsiteY10" fmla="*/ 2 h 1109"/>
                  <a:gd name="connsiteX11" fmla="*/ 1247 w 1674"/>
                  <a:gd name="connsiteY11" fmla="*/ 157 h 1109"/>
                  <a:gd name="connsiteX12" fmla="*/ 1361 w 1674"/>
                  <a:gd name="connsiteY12" fmla="*/ 592 h 1109"/>
                  <a:gd name="connsiteX13" fmla="*/ 1470 w 1674"/>
                  <a:gd name="connsiteY13" fmla="*/ 1002 h 1109"/>
                  <a:gd name="connsiteX14" fmla="*/ 1572 w 1674"/>
                  <a:gd name="connsiteY14" fmla="*/ 1104 h 1109"/>
                  <a:gd name="connsiteX15" fmla="*/ 1674 w 1674"/>
                  <a:gd name="connsiteY15" fmla="*/ 974 h 1109"/>
                  <a:gd name="connsiteX0" fmla="*/ 0 w 1572"/>
                  <a:gd name="connsiteY0" fmla="*/ 592 h 1109"/>
                  <a:gd name="connsiteX1" fmla="*/ 123 w 1572"/>
                  <a:gd name="connsiteY1" fmla="*/ 157 h 1109"/>
                  <a:gd name="connsiteX2" fmla="*/ 227 w 1572"/>
                  <a:gd name="connsiteY2" fmla="*/ 2 h 1109"/>
                  <a:gd name="connsiteX3" fmla="*/ 318 w 1572"/>
                  <a:gd name="connsiteY3" fmla="*/ 157 h 1109"/>
                  <a:gd name="connsiteX4" fmla="*/ 453 w 1572"/>
                  <a:gd name="connsiteY4" fmla="*/ 592 h 1109"/>
                  <a:gd name="connsiteX5" fmla="*/ 589 w 1572"/>
                  <a:gd name="connsiteY5" fmla="*/ 955 h 1109"/>
                  <a:gd name="connsiteX6" fmla="*/ 680 w 1572"/>
                  <a:gd name="connsiteY6" fmla="*/ 1091 h 1109"/>
                  <a:gd name="connsiteX7" fmla="*/ 771 w 1572"/>
                  <a:gd name="connsiteY7" fmla="*/ 955 h 1109"/>
                  <a:gd name="connsiteX8" fmla="*/ 903 w 1572"/>
                  <a:gd name="connsiteY8" fmla="*/ 584 h 1109"/>
                  <a:gd name="connsiteX9" fmla="*/ 1015 w 1572"/>
                  <a:gd name="connsiteY9" fmla="*/ 147 h 1109"/>
                  <a:gd name="connsiteX10" fmla="*/ 1134 w 1572"/>
                  <a:gd name="connsiteY10" fmla="*/ 2 h 1109"/>
                  <a:gd name="connsiteX11" fmla="*/ 1247 w 1572"/>
                  <a:gd name="connsiteY11" fmla="*/ 157 h 1109"/>
                  <a:gd name="connsiteX12" fmla="*/ 1361 w 1572"/>
                  <a:gd name="connsiteY12" fmla="*/ 592 h 1109"/>
                  <a:gd name="connsiteX13" fmla="*/ 1470 w 1572"/>
                  <a:gd name="connsiteY13" fmla="*/ 1002 h 1109"/>
                  <a:gd name="connsiteX14" fmla="*/ 1572 w 1572"/>
                  <a:gd name="connsiteY14" fmla="*/ 1104 h 1109"/>
                  <a:gd name="connsiteX0" fmla="*/ 0 w 1470"/>
                  <a:gd name="connsiteY0" fmla="*/ 592 h 1091"/>
                  <a:gd name="connsiteX1" fmla="*/ 123 w 1470"/>
                  <a:gd name="connsiteY1" fmla="*/ 157 h 1091"/>
                  <a:gd name="connsiteX2" fmla="*/ 227 w 1470"/>
                  <a:gd name="connsiteY2" fmla="*/ 2 h 1091"/>
                  <a:gd name="connsiteX3" fmla="*/ 318 w 1470"/>
                  <a:gd name="connsiteY3" fmla="*/ 157 h 1091"/>
                  <a:gd name="connsiteX4" fmla="*/ 453 w 1470"/>
                  <a:gd name="connsiteY4" fmla="*/ 592 h 1091"/>
                  <a:gd name="connsiteX5" fmla="*/ 589 w 1470"/>
                  <a:gd name="connsiteY5" fmla="*/ 955 h 1091"/>
                  <a:gd name="connsiteX6" fmla="*/ 680 w 1470"/>
                  <a:gd name="connsiteY6" fmla="*/ 1091 h 1091"/>
                  <a:gd name="connsiteX7" fmla="*/ 771 w 1470"/>
                  <a:gd name="connsiteY7" fmla="*/ 955 h 1091"/>
                  <a:gd name="connsiteX8" fmla="*/ 903 w 1470"/>
                  <a:gd name="connsiteY8" fmla="*/ 584 h 1091"/>
                  <a:gd name="connsiteX9" fmla="*/ 1015 w 1470"/>
                  <a:gd name="connsiteY9" fmla="*/ 147 h 1091"/>
                  <a:gd name="connsiteX10" fmla="*/ 1134 w 1470"/>
                  <a:gd name="connsiteY10" fmla="*/ 2 h 1091"/>
                  <a:gd name="connsiteX11" fmla="*/ 1247 w 1470"/>
                  <a:gd name="connsiteY11" fmla="*/ 157 h 1091"/>
                  <a:gd name="connsiteX12" fmla="*/ 1361 w 1470"/>
                  <a:gd name="connsiteY12" fmla="*/ 592 h 1091"/>
                  <a:gd name="connsiteX13" fmla="*/ 1470 w 1470"/>
                  <a:gd name="connsiteY13" fmla="*/ 1002 h 1091"/>
                  <a:gd name="connsiteX0" fmla="*/ 0 w 1361"/>
                  <a:gd name="connsiteY0" fmla="*/ 592 h 1091"/>
                  <a:gd name="connsiteX1" fmla="*/ 123 w 1361"/>
                  <a:gd name="connsiteY1" fmla="*/ 157 h 1091"/>
                  <a:gd name="connsiteX2" fmla="*/ 227 w 1361"/>
                  <a:gd name="connsiteY2" fmla="*/ 2 h 1091"/>
                  <a:gd name="connsiteX3" fmla="*/ 318 w 1361"/>
                  <a:gd name="connsiteY3" fmla="*/ 157 h 1091"/>
                  <a:gd name="connsiteX4" fmla="*/ 453 w 1361"/>
                  <a:gd name="connsiteY4" fmla="*/ 592 h 1091"/>
                  <a:gd name="connsiteX5" fmla="*/ 589 w 1361"/>
                  <a:gd name="connsiteY5" fmla="*/ 955 h 1091"/>
                  <a:gd name="connsiteX6" fmla="*/ 680 w 1361"/>
                  <a:gd name="connsiteY6" fmla="*/ 1091 h 1091"/>
                  <a:gd name="connsiteX7" fmla="*/ 771 w 1361"/>
                  <a:gd name="connsiteY7" fmla="*/ 955 h 1091"/>
                  <a:gd name="connsiteX8" fmla="*/ 903 w 1361"/>
                  <a:gd name="connsiteY8" fmla="*/ 584 h 1091"/>
                  <a:gd name="connsiteX9" fmla="*/ 1015 w 1361"/>
                  <a:gd name="connsiteY9" fmla="*/ 147 h 1091"/>
                  <a:gd name="connsiteX10" fmla="*/ 1134 w 1361"/>
                  <a:gd name="connsiteY10" fmla="*/ 2 h 1091"/>
                  <a:gd name="connsiteX11" fmla="*/ 1247 w 1361"/>
                  <a:gd name="connsiteY11" fmla="*/ 157 h 1091"/>
                  <a:gd name="connsiteX12" fmla="*/ 1361 w 1361"/>
                  <a:gd name="connsiteY12" fmla="*/ 592 h 1091"/>
                  <a:gd name="connsiteX0" fmla="*/ 0 w 1247"/>
                  <a:gd name="connsiteY0" fmla="*/ 592 h 1091"/>
                  <a:gd name="connsiteX1" fmla="*/ 123 w 1247"/>
                  <a:gd name="connsiteY1" fmla="*/ 157 h 1091"/>
                  <a:gd name="connsiteX2" fmla="*/ 227 w 1247"/>
                  <a:gd name="connsiteY2" fmla="*/ 2 h 1091"/>
                  <a:gd name="connsiteX3" fmla="*/ 318 w 1247"/>
                  <a:gd name="connsiteY3" fmla="*/ 157 h 1091"/>
                  <a:gd name="connsiteX4" fmla="*/ 453 w 1247"/>
                  <a:gd name="connsiteY4" fmla="*/ 592 h 1091"/>
                  <a:gd name="connsiteX5" fmla="*/ 589 w 1247"/>
                  <a:gd name="connsiteY5" fmla="*/ 955 h 1091"/>
                  <a:gd name="connsiteX6" fmla="*/ 680 w 1247"/>
                  <a:gd name="connsiteY6" fmla="*/ 1091 h 1091"/>
                  <a:gd name="connsiteX7" fmla="*/ 771 w 1247"/>
                  <a:gd name="connsiteY7" fmla="*/ 955 h 1091"/>
                  <a:gd name="connsiteX8" fmla="*/ 903 w 1247"/>
                  <a:gd name="connsiteY8" fmla="*/ 584 h 1091"/>
                  <a:gd name="connsiteX9" fmla="*/ 1015 w 1247"/>
                  <a:gd name="connsiteY9" fmla="*/ 147 h 1091"/>
                  <a:gd name="connsiteX10" fmla="*/ 1134 w 1247"/>
                  <a:gd name="connsiteY10" fmla="*/ 2 h 1091"/>
                  <a:gd name="connsiteX11" fmla="*/ 1247 w 1247"/>
                  <a:gd name="connsiteY11" fmla="*/ 157 h 1091"/>
                  <a:gd name="connsiteX0" fmla="*/ 0 w 1134"/>
                  <a:gd name="connsiteY0" fmla="*/ 592 h 1091"/>
                  <a:gd name="connsiteX1" fmla="*/ 123 w 1134"/>
                  <a:gd name="connsiteY1" fmla="*/ 157 h 1091"/>
                  <a:gd name="connsiteX2" fmla="*/ 227 w 1134"/>
                  <a:gd name="connsiteY2" fmla="*/ 2 h 1091"/>
                  <a:gd name="connsiteX3" fmla="*/ 318 w 1134"/>
                  <a:gd name="connsiteY3" fmla="*/ 157 h 1091"/>
                  <a:gd name="connsiteX4" fmla="*/ 453 w 1134"/>
                  <a:gd name="connsiteY4" fmla="*/ 592 h 1091"/>
                  <a:gd name="connsiteX5" fmla="*/ 589 w 1134"/>
                  <a:gd name="connsiteY5" fmla="*/ 955 h 1091"/>
                  <a:gd name="connsiteX6" fmla="*/ 680 w 1134"/>
                  <a:gd name="connsiteY6" fmla="*/ 1091 h 1091"/>
                  <a:gd name="connsiteX7" fmla="*/ 771 w 1134"/>
                  <a:gd name="connsiteY7" fmla="*/ 955 h 1091"/>
                  <a:gd name="connsiteX8" fmla="*/ 903 w 1134"/>
                  <a:gd name="connsiteY8" fmla="*/ 584 h 1091"/>
                  <a:gd name="connsiteX9" fmla="*/ 1015 w 1134"/>
                  <a:gd name="connsiteY9" fmla="*/ 147 h 1091"/>
                  <a:gd name="connsiteX10" fmla="*/ 1134 w 1134"/>
                  <a:gd name="connsiteY10" fmla="*/ 2 h 1091"/>
                  <a:gd name="connsiteX0" fmla="*/ 0 w 1015"/>
                  <a:gd name="connsiteY0" fmla="*/ 590 h 1089"/>
                  <a:gd name="connsiteX1" fmla="*/ 123 w 1015"/>
                  <a:gd name="connsiteY1" fmla="*/ 155 h 1089"/>
                  <a:gd name="connsiteX2" fmla="*/ 227 w 1015"/>
                  <a:gd name="connsiteY2" fmla="*/ 0 h 1089"/>
                  <a:gd name="connsiteX3" fmla="*/ 318 w 1015"/>
                  <a:gd name="connsiteY3" fmla="*/ 155 h 1089"/>
                  <a:gd name="connsiteX4" fmla="*/ 453 w 1015"/>
                  <a:gd name="connsiteY4" fmla="*/ 590 h 1089"/>
                  <a:gd name="connsiteX5" fmla="*/ 589 w 1015"/>
                  <a:gd name="connsiteY5" fmla="*/ 953 h 1089"/>
                  <a:gd name="connsiteX6" fmla="*/ 680 w 1015"/>
                  <a:gd name="connsiteY6" fmla="*/ 1089 h 1089"/>
                  <a:gd name="connsiteX7" fmla="*/ 771 w 1015"/>
                  <a:gd name="connsiteY7" fmla="*/ 953 h 1089"/>
                  <a:gd name="connsiteX8" fmla="*/ 903 w 1015"/>
                  <a:gd name="connsiteY8" fmla="*/ 582 h 1089"/>
                  <a:gd name="connsiteX9" fmla="*/ 1015 w 1015"/>
                  <a:gd name="connsiteY9" fmla="*/ 145 h 1089"/>
                  <a:gd name="connsiteX0" fmla="*/ 0 w 903"/>
                  <a:gd name="connsiteY0" fmla="*/ 590 h 1089"/>
                  <a:gd name="connsiteX1" fmla="*/ 123 w 903"/>
                  <a:gd name="connsiteY1" fmla="*/ 155 h 1089"/>
                  <a:gd name="connsiteX2" fmla="*/ 227 w 903"/>
                  <a:gd name="connsiteY2" fmla="*/ 0 h 1089"/>
                  <a:gd name="connsiteX3" fmla="*/ 318 w 903"/>
                  <a:gd name="connsiteY3" fmla="*/ 155 h 1089"/>
                  <a:gd name="connsiteX4" fmla="*/ 453 w 903"/>
                  <a:gd name="connsiteY4" fmla="*/ 590 h 1089"/>
                  <a:gd name="connsiteX5" fmla="*/ 589 w 903"/>
                  <a:gd name="connsiteY5" fmla="*/ 953 h 1089"/>
                  <a:gd name="connsiteX6" fmla="*/ 680 w 903"/>
                  <a:gd name="connsiteY6" fmla="*/ 1089 h 1089"/>
                  <a:gd name="connsiteX7" fmla="*/ 771 w 903"/>
                  <a:gd name="connsiteY7" fmla="*/ 953 h 1089"/>
                  <a:gd name="connsiteX8" fmla="*/ 903 w 903"/>
                  <a:gd name="connsiteY8" fmla="*/ 582 h 1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3" h="1089">
                    <a:moveTo>
                      <a:pt x="0" y="590"/>
                    </a:moveTo>
                    <a:cubicBezTo>
                      <a:pt x="20" y="518"/>
                      <a:pt x="85" y="253"/>
                      <a:pt x="123" y="155"/>
                    </a:cubicBezTo>
                    <a:cubicBezTo>
                      <a:pt x="161" y="57"/>
                      <a:pt x="195" y="0"/>
                      <a:pt x="227" y="0"/>
                    </a:cubicBezTo>
                    <a:cubicBezTo>
                      <a:pt x="259" y="0"/>
                      <a:pt x="280" y="57"/>
                      <a:pt x="318" y="155"/>
                    </a:cubicBezTo>
                    <a:cubicBezTo>
                      <a:pt x="356" y="253"/>
                      <a:pt x="408" y="457"/>
                      <a:pt x="453" y="590"/>
                    </a:cubicBezTo>
                    <a:cubicBezTo>
                      <a:pt x="498" y="723"/>
                      <a:pt x="551" y="870"/>
                      <a:pt x="589" y="953"/>
                    </a:cubicBezTo>
                    <a:cubicBezTo>
                      <a:pt x="627" y="1036"/>
                      <a:pt x="650" y="1089"/>
                      <a:pt x="680" y="1089"/>
                    </a:cubicBezTo>
                    <a:cubicBezTo>
                      <a:pt x="710" y="1089"/>
                      <a:pt x="734" y="1037"/>
                      <a:pt x="771" y="953"/>
                    </a:cubicBezTo>
                    <a:cubicBezTo>
                      <a:pt x="808" y="869"/>
                      <a:pt x="862" y="717"/>
                      <a:pt x="903" y="582"/>
                    </a:cubicBezTo>
                  </a:path>
                </a:pathLst>
              </a:custGeom>
              <a:noFill/>
              <a:ln w="19050">
                <a:solidFill>
                  <a:srgbClr val="99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7" name="Группа 37"/>
            <p:cNvGrpSpPr/>
            <p:nvPr/>
          </p:nvGrpSpPr>
          <p:grpSpPr>
            <a:xfrm>
              <a:off x="4714876" y="2857496"/>
              <a:ext cx="1071570" cy="928694"/>
              <a:chOff x="3286116" y="3357562"/>
              <a:chExt cx="1285884" cy="928694"/>
            </a:xfrm>
          </p:grpSpPr>
          <p:sp>
            <p:nvSpPr>
              <p:cNvPr id="40" name="Прямоугольник 39"/>
              <p:cNvSpPr/>
              <p:nvPr/>
            </p:nvSpPr>
            <p:spPr>
              <a:xfrm>
                <a:off x="3286116" y="3357562"/>
                <a:ext cx="1285884" cy="928694"/>
              </a:xfrm>
              <a:prstGeom prst="rect">
                <a:avLst/>
              </a:prstGeom>
              <a:solidFill>
                <a:srgbClr val="FFFF99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000" dirty="0">
                  <a:solidFill>
                    <a:srgbClr val="C00000"/>
                  </a:solidFill>
                </a:endParaRPr>
              </a:p>
            </p:txBody>
          </p:sp>
          <p:cxnSp>
            <p:nvCxnSpPr>
              <p:cNvPr id="41" name="Прямая соединительная линия 40"/>
              <p:cNvCxnSpPr/>
              <p:nvPr/>
            </p:nvCxnSpPr>
            <p:spPr>
              <a:xfrm flipV="1">
                <a:off x="3286116" y="3357562"/>
                <a:ext cx="1285884" cy="928694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Freeform 3"/>
              <p:cNvSpPr>
                <a:spLocks/>
              </p:cNvSpPr>
              <p:nvPr/>
            </p:nvSpPr>
            <p:spPr bwMode="auto">
              <a:xfrm>
                <a:off x="3428992" y="3500438"/>
                <a:ext cx="284167" cy="233347"/>
              </a:xfrm>
              <a:custGeom>
                <a:avLst/>
                <a:gdLst>
                  <a:gd name="connsiteX0" fmla="*/ 0 w 2111"/>
                  <a:gd name="connsiteY0" fmla="*/ 592 h 1109"/>
                  <a:gd name="connsiteX1" fmla="*/ 123 w 2111"/>
                  <a:gd name="connsiteY1" fmla="*/ 157 h 1109"/>
                  <a:gd name="connsiteX2" fmla="*/ 227 w 2111"/>
                  <a:gd name="connsiteY2" fmla="*/ 2 h 1109"/>
                  <a:gd name="connsiteX3" fmla="*/ 318 w 2111"/>
                  <a:gd name="connsiteY3" fmla="*/ 157 h 1109"/>
                  <a:gd name="connsiteX4" fmla="*/ 453 w 2111"/>
                  <a:gd name="connsiteY4" fmla="*/ 592 h 1109"/>
                  <a:gd name="connsiteX5" fmla="*/ 589 w 2111"/>
                  <a:gd name="connsiteY5" fmla="*/ 955 h 1109"/>
                  <a:gd name="connsiteX6" fmla="*/ 680 w 2111"/>
                  <a:gd name="connsiteY6" fmla="*/ 1091 h 1109"/>
                  <a:gd name="connsiteX7" fmla="*/ 771 w 2111"/>
                  <a:gd name="connsiteY7" fmla="*/ 955 h 1109"/>
                  <a:gd name="connsiteX8" fmla="*/ 903 w 2111"/>
                  <a:gd name="connsiteY8" fmla="*/ 584 h 1109"/>
                  <a:gd name="connsiteX9" fmla="*/ 1015 w 2111"/>
                  <a:gd name="connsiteY9" fmla="*/ 147 h 1109"/>
                  <a:gd name="connsiteX10" fmla="*/ 1134 w 2111"/>
                  <a:gd name="connsiteY10" fmla="*/ 2 h 1109"/>
                  <a:gd name="connsiteX11" fmla="*/ 1247 w 2111"/>
                  <a:gd name="connsiteY11" fmla="*/ 157 h 1109"/>
                  <a:gd name="connsiteX12" fmla="*/ 1361 w 2111"/>
                  <a:gd name="connsiteY12" fmla="*/ 592 h 1109"/>
                  <a:gd name="connsiteX13" fmla="*/ 1470 w 2111"/>
                  <a:gd name="connsiteY13" fmla="*/ 1002 h 1109"/>
                  <a:gd name="connsiteX14" fmla="*/ 1572 w 2111"/>
                  <a:gd name="connsiteY14" fmla="*/ 1104 h 1109"/>
                  <a:gd name="connsiteX15" fmla="*/ 1674 w 2111"/>
                  <a:gd name="connsiteY15" fmla="*/ 974 h 1109"/>
                  <a:gd name="connsiteX16" fmla="*/ 1786 w 2111"/>
                  <a:gd name="connsiteY16" fmla="*/ 584 h 1109"/>
                  <a:gd name="connsiteX17" fmla="*/ 1905 w 2111"/>
                  <a:gd name="connsiteY17" fmla="*/ 138 h 1109"/>
                  <a:gd name="connsiteX18" fmla="*/ 2009 w 2111"/>
                  <a:gd name="connsiteY18" fmla="*/ 17 h 1109"/>
                  <a:gd name="connsiteX19" fmla="*/ 2111 w 2111"/>
                  <a:gd name="connsiteY19" fmla="*/ 147 h 1109"/>
                  <a:gd name="connsiteX0" fmla="*/ 0 w 2009"/>
                  <a:gd name="connsiteY0" fmla="*/ 592 h 1109"/>
                  <a:gd name="connsiteX1" fmla="*/ 123 w 2009"/>
                  <a:gd name="connsiteY1" fmla="*/ 157 h 1109"/>
                  <a:gd name="connsiteX2" fmla="*/ 227 w 2009"/>
                  <a:gd name="connsiteY2" fmla="*/ 2 h 1109"/>
                  <a:gd name="connsiteX3" fmla="*/ 318 w 2009"/>
                  <a:gd name="connsiteY3" fmla="*/ 157 h 1109"/>
                  <a:gd name="connsiteX4" fmla="*/ 453 w 2009"/>
                  <a:gd name="connsiteY4" fmla="*/ 592 h 1109"/>
                  <a:gd name="connsiteX5" fmla="*/ 589 w 2009"/>
                  <a:gd name="connsiteY5" fmla="*/ 955 h 1109"/>
                  <a:gd name="connsiteX6" fmla="*/ 680 w 2009"/>
                  <a:gd name="connsiteY6" fmla="*/ 1091 h 1109"/>
                  <a:gd name="connsiteX7" fmla="*/ 771 w 2009"/>
                  <a:gd name="connsiteY7" fmla="*/ 955 h 1109"/>
                  <a:gd name="connsiteX8" fmla="*/ 903 w 2009"/>
                  <a:gd name="connsiteY8" fmla="*/ 584 h 1109"/>
                  <a:gd name="connsiteX9" fmla="*/ 1015 w 2009"/>
                  <a:gd name="connsiteY9" fmla="*/ 147 h 1109"/>
                  <a:gd name="connsiteX10" fmla="*/ 1134 w 2009"/>
                  <a:gd name="connsiteY10" fmla="*/ 2 h 1109"/>
                  <a:gd name="connsiteX11" fmla="*/ 1247 w 2009"/>
                  <a:gd name="connsiteY11" fmla="*/ 157 h 1109"/>
                  <a:gd name="connsiteX12" fmla="*/ 1361 w 2009"/>
                  <a:gd name="connsiteY12" fmla="*/ 592 h 1109"/>
                  <a:gd name="connsiteX13" fmla="*/ 1470 w 2009"/>
                  <a:gd name="connsiteY13" fmla="*/ 1002 h 1109"/>
                  <a:gd name="connsiteX14" fmla="*/ 1572 w 2009"/>
                  <a:gd name="connsiteY14" fmla="*/ 1104 h 1109"/>
                  <a:gd name="connsiteX15" fmla="*/ 1674 w 2009"/>
                  <a:gd name="connsiteY15" fmla="*/ 974 h 1109"/>
                  <a:gd name="connsiteX16" fmla="*/ 1786 w 2009"/>
                  <a:gd name="connsiteY16" fmla="*/ 584 h 1109"/>
                  <a:gd name="connsiteX17" fmla="*/ 1905 w 2009"/>
                  <a:gd name="connsiteY17" fmla="*/ 138 h 1109"/>
                  <a:gd name="connsiteX18" fmla="*/ 2009 w 2009"/>
                  <a:gd name="connsiteY18" fmla="*/ 17 h 1109"/>
                  <a:gd name="connsiteX0" fmla="*/ 0 w 1905"/>
                  <a:gd name="connsiteY0" fmla="*/ 592 h 1109"/>
                  <a:gd name="connsiteX1" fmla="*/ 123 w 1905"/>
                  <a:gd name="connsiteY1" fmla="*/ 157 h 1109"/>
                  <a:gd name="connsiteX2" fmla="*/ 227 w 1905"/>
                  <a:gd name="connsiteY2" fmla="*/ 2 h 1109"/>
                  <a:gd name="connsiteX3" fmla="*/ 318 w 1905"/>
                  <a:gd name="connsiteY3" fmla="*/ 157 h 1109"/>
                  <a:gd name="connsiteX4" fmla="*/ 453 w 1905"/>
                  <a:gd name="connsiteY4" fmla="*/ 592 h 1109"/>
                  <a:gd name="connsiteX5" fmla="*/ 589 w 1905"/>
                  <a:gd name="connsiteY5" fmla="*/ 955 h 1109"/>
                  <a:gd name="connsiteX6" fmla="*/ 680 w 1905"/>
                  <a:gd name="connsiteY6" fmla="*/ 1091 h 1109"/>
                  <a:gd name="connsiteX7" fmla="*/ 771 w 1905"/>
                  <a:gd name="connsiteY7" fmla="*/ 955 h 1109"/>
                  <a:gd name="connsiteX8" fmla="*/ 903 w 1905"/>
                  <a:gd name="connsiteY8" fmla="*/ 584 h 1109"/>
                  <a:gd name="connsiteX9" fmla="*/ 1015 w 1905"/>
                  <a:gd name="connsiteY9" fmla="*/ 147 h 1109"/>
                  <a:gd name="connsiteX10" fmla="*/ 1134 w 1905"/>
                  <a:gd name="connsiteY10" fmla="*/ 2 h 1109"/>
                  <a:gd name="connsiteX11" fmla="*/ 1247 w 1905"/>
                  <a:gd name="connsiteY11" fmla="*/ 157 h 1109"/>
                  <a:gd name="connsiteX12" fmla="*/ 1361 w 1905"/>
                  <a:gd name="connsiteY12" fmla="*/ 592 h 1109"/>
                  <a:gd name="connsiteX13" fmla="*/ 1470 w 1905"/>
                  <a:gd name="connsiteY13" fmla="*/ 1002 h 1109"/>
                  <a:gd name="connsiteX14" fmla="*/ 1572 w 1905"/>
                  <a:gd name="connsiteY14" fmla="*/ 1104 h 1109"/>
                  <a:gd name="connsiteX15" fmla="*/ 1674 w 1905"/>
                  <a:gd name="connsiteY15" fmla="*/ 974 h 1109"/>
                  <a:gd name="connsiteX16" fmla="*/ 1786 w 1905"/>
                  <a:gd name="connsiteY16" fmla="*/ 584 h 1109"/>
                  <a:gd name="connsiteX17" fmla="*/ 1905 w 1905"/>
                  <a:gd name="connsiteY17" fmla="*/ 138 h 1109"/>
                  <a:gd name="connsiteX0" fmla="*/ 0 w 1786"/>
                  <a:gd name="connsiteY0" fmla="*/ 592 h 1109"/>
                  <a:gd name="connsiteX1" fmla="*/ 123 w 1786"/>
                  <a:gd name="connsiteY1" fmla="*/ 157 h 1109"/>
                  <a:gd name="connsiteX2" fmla="*/ 227 w 1786"/>
                  <a:gd name="connsiteY2" fmla="*/ 2 h 1109"/>
                  <a:gd name="connsiteX3" fmla="*/ 318 w 1786"/>
                  <a:gd name="connsiteY3" fmla="*/ 157 h 1109"/>
                  <a:gd name="connsiteX4" fmla="*/ 453 w 1786"/>
                  <a:gd name="connsiteY4" fmla="*/ 592 h 1109"/>
                  <a:gd name="connsiteX5" fmla="*/ 589 w 1786"/>
                  <a:gd name="connsiteY5" fmla="*/ 955 h 1109"/>
                  <a:gd name="connsiteX6" fmla="*/ 680 w 1786"/>
                  <a:gd name="connsiteY6" fmla="*/ 1091 h 1109"/>
                  <a:gd name="connsiteX7" fmla="*/ 771 w 1786"/>
                  <a:gd name="connsiteY7" fmla="*/ 955 h 1109"/>
                  <a:gd name="connsiteX8" fmla="*/ 903 w 1786"/>
                  <a:gd name="connsiteY8" fmla="*/ 584 h 1109"/>
                  <a:gd name="connsiteX9" fmla="*/ 1015 w 1786"/>
                  <a:gd name="connsiteY9" fmla="*/ 147 h 1109"/>
                  <a:gd name="connsiteX10" fmla="*/ 1134 w 1786"/>
                  <a:gd name="connsiteY10" fmla="*/ 2 h 1109"/>
                  <a:gd name="connsiteX11" fmla="*/ 1247 w 1786"/>
                  <a:gd name="connsiteY11" fmla="*/ 157 h 1109"/>
                  <a:gd name="connsiteX12" fmla="*/ 1361 w 1786"/>
                  <a:gd name="connsiteY12" fmla="*/ 592 h 1109"/>
                  <a:gd name="connsiteX13" fmla="*/ 1470 w 1786"/>
                  <a:gd name="connsiteY13" fmla="*/ 1002 h 1109"/>
                  <a:gd name="connsiteX14" fmla="*/ 1572 w 1786"/>
                  <a:gd name="connsiteY14" fmla="*/ 1104 h 1109"/>
                  <a:gd name="connsiteX15" fmla="*/ 1674 w 1786"/>
                  <a:gd name="connsiteY15" fmla="*/ 974 h 1109"/>
                  <a:gd name="connsiteX16" fmla="*/ 1786 w 1786"/>
                  <a:gd name="connsiteY16" fmla="*/ 584 h 1109"/>
                  <a:gd name="connsiteX0" fmla="*/ 0 w 1674"/>
                  <a:gd name="connsiteY0" fmla="*/ 592 h 1109"/>
                  <a:gd name="connsiteX1" fmla="*/ 123 w 1674"/>
                  <a:gd name="connsiteY1" fmla="*/ 157 h 1109"/>
                  <a:gd name="connsiteX2" fmla="*/ 227 w 1674"/>
                  <a:gd name="connsiteY2" fmla="*/ 2 h 1109"/>
                  <a:gd name="connsiteX3" fmla="*/ 318 w 1674"/>
                  <a:gd name="connsiteY3" fmla="*/ 157 h 1109"/>
                  <a:gd name="connsiteX4" fmla="*/ 453 w 1674"/>
                  <a:gd name="connsiteY4" fmla="*/ 592 h 1109"/>
                  <a:gd name="connsiteX5" fmla="*/ 589 w 1674"/>
                  <a:gd name="connsiteY5" fmla="*/ 955 h 1109"/>
                  <a:gd name="connsiteX6" fmla="*/ 680 w 1674"/>
                  <a:gd name="connsiteY6" fmla="*/ 1091 h 1109"/>
                  <a:gd name="connsiteX7" fmla="*/ 771 w 1674"/>
                  <a:gd name="connsiteY7" fmla="*/ 955 h 1109"/>
                  <a:gd name="connsiteX8" fmla="*/ 903 w 1674"/>
                  <a:gd name="connsiteY8" fmla="*/ 584 h 1109"/>
                  <a:gd name="connsiteX9" fmla="*/ 1015 w 1674"/>
                  <a:gd name="connsiteY9" fmla="*/ 147 h 1109"/>
                  <a:gd name="connsiteX10" fmla="*/ 1134 w 1674"/>
                  <a:gd name="connsiteY10" fmla="*/ 2 h 1109"/>
                  <a:gd name="connsiteX11" fmla="*/ 1247 w 1674"/>
                  <a:gd name="connsiteY11" fmla="*/ 157 h 1109"/>
                  <a:gd name="connsiteX12" fmla="*/ 1361 w 1674"/>
                  <a:gd name="connsiteY12" fmla="*/ 592 h 1109"/>
                  <a:gd name="connsiteX13" fmla="*/ 1470 w 1674"/>
                  <a:gd name="connsiteY13" fmla="*/ 1002 h 1109"/>
                  <a:gd name="connsiteX14" fmla="*/ 1572 w 1674"/>
                  <a:gd name="connsiteY14" fmla="*/ 1104 h 1109"/>
                  <a:gd name="connsiteX15" fmla="*/ 1674 w 1674"/>
                  <a:gd name="connsiteY15" fmla="*/ 974 h 1109"/>
                  <a:gd name="connsiteX0" fmla="*/ 0 w 1572"/>
                  <a:gd name="connsiteY0" fmla="*/ 592 h 1109"/>
                  <a:gd name="connsiteX1" fmla="*/ 123 w 1572"/>
                  <a:gd name="connsiteY1" fmla="*/ 157 h 1109"/>
                  <a:gd name="connsiteX2" fmla="*/ 227 w 1572"/>
                  <a:gd name="connsiteY2" fmla="*/ 2 h 1109"/>
                  <a:gd name="connsiteX3" fmla="*/ 318 w 1572"/>
                  <a:gd name="connsiteY3" fmla="*/ 157 h 1109"/>
                  <a:gd name="connsiteX4" fmla="*/ 453 w 1572"/>
                  <a:gd name="connsiteY4" fmla="*/ 592 h 1109"/>
                  <a:gd name="connsiteX5" fmla="*/ 589 w 1572"/>
                  <a:gd name="connsiteY5" fmla="*/ 955 h 1109"/>
                  <a:gd name="connsiteX6" fmla="*/ 680 w 1572"/>
                  <a:gd name="connsiteY6" fmla="*/ 1091 h 1109"/>
                  <a:gd name="connsiteX7" fmla="*/ 771 w 1572"/>
                  <a:gd name="connsiteY7" fmla="*/ 955 h 1109"/>
                  <a:gd name="connsiteX8" fmla="*/ 903 w 1572"/>
                  <a:gd name="connsiteY8" fmla="*/ 584 h 1109"/>
                  <a:gd name="connsiteX9" fmla="*/ 1015 w 1572"/>
                  <a:gd name="connsiteY9" fmla="*/ 147 h 1109"/>
                  <a:gd name="connsiteX10" fmla="*/ 1134 w 1572"/>
                  <a:gd name="connsiteY10" fmla="*/ 2 h 1109"/>
                  <a:gd name="connsiteX11" fmla="*/ 1247 w 1572"/>
                  <a:gd name="connsiteY11" fmla="*/ 157 h 1109"/>
                  <a:gd name="connsiteX12" fmla="*/ 1361 w 1572"/>
                  <a:gd name="connsiteY12" fmla="*/ 592 h 1109"/>
                  <a:gd name="connsiteX13" fmla="*/ 1470 w 1572"/>
                  <a:gd name="connsiteY13" fmla="*/ 1002 h 1109"/>
                  <a:gd name="connsiteX14" fmla="*/ 1572 w 1572"/>
                  <a:gd name="connsiteY14" fmla="*/ 1104 h 1109"/>
                  <a:gd name="connsiteX0" fmla="*/ 0 w 1470"/>
                  <a:gd name="connsiteY0" fmla="*/ 592 h 1091"/>
                  <a:gd name="connsiteX1" fmla="*/ 123 w 1470"/>
                  <a:gd name="connsiteY1" fmla="*/ 157 h 1091"/>
                  <a:gd name="connsiteX2" fmla="*/ 227 w 1470"/>
                  <a:gd name="connsiteY2" fmla="*/ 2 h 1091"/>
                  <a:gd name="connsiteX3" fmla="*/ 318 w 1470"/>
                  <a:gd name="connsiteY3" fmla="*/ 157 h 1091"/>
                  <a:gd name="connsiteX4" fmla="*/ 453 w 1470"/>
                  <a:gd name="connsiteY4" fmla="*/ 592 h 1091"/>
                  <a:gd name="connsiteX5" fmla="*/ 589 w 1470"/>
                  <a:gd name="connsiteY5" fmla="*/ 955 h 1091"/>
                  <a:gd name="connsiteX6" fmla="*/ 680 w 1470"/>
                  <a:gd name="connsiteY6" fmla="*/ 1091 h 1091"/>
                  <a:gd name="connsiteX7" fmla="*/ 771 w 1470"/>
                  <a:gd name="connsiteY7" fmla="*/ 955 h 1091"/>
                  <a:gd name="connsiteX8" fmla="*/ 903 w 1470"/>
                  <a:gd name="connsiteY8" fmla="*/ 584 h 1091"/>
                  <a:gd name="connsiteX9" fmla="*/ 1015 w 1470"/>
                  <a:gd name="connsiteY9" fmla="*/ 147 h 1091"/>
                  <a:gd name="connsiteX10" fmla="*/ 1134 w 1470"/>
                  <a:gd name="connsiteY10" fmla="*/ 2 h 1091"/>
                  <a:gd name="connsiteX11" fmla="*/ 1247 w 1470"/>
                  <a:gd name="connsiteY11" fmla="*/ 157 h 1091"/>
                  <a:gd name="connsiteX12" fmla="*/ 1361 w 1470"/>
                  <a:gd name="connsiteY12" fmla="*/ 592 h 1091"/>
                  <a:gd name="connsiteX13" fmla="*/ 1470 w 1470"/>
                  <a:gd name="connsiteY13" fmla="*/ 1002 h 1091"/>
                  <a:gd name="connsiteX0" fmla="*/ 0 w 1361"/>
                  <a:gd name="connsiteY0" fmla="*/ 592 h 1091"/>
                  <a:gd name="connsiteX1" fmla="*/ 123 w 1361"/>
                  <a:gd name="connsiteY1" fmla="*/ 157 h 1091"/>
                  <a:gd name="connsiteX2" fmla="*/ 227 w 1361"/>
                  <a:gd name="connsiteY2" fmla="*/ 2 h 1091"/>
                  <a:gd name="connsiteX3" fmla="*/ 318 w 1361"/>
                  <a:gd name="connsiteY3" fmla="*/ 157 h 1091"/>
                  <a:gd name="connsiteX4" fmla="*/ 453 w 1361"/>
                  <a:gd name="connsiteY4" fmla="*/ 592 h 1091"/>
                  <a:gd name="connsiteX5" fmla="*/ 589 w 1361"/>
                  <a:gd name="connsiteY5" fmla="*/ 955 h 1091"/>
                  <a:gd name="connsiteX6" fmla="*/ 680 w 1361"/>
                  <a:gd name="connsiteY6" fmla="*/ 1091 h 1091"/>
                  <a:gd name="connsiteX7" fmla="*/ 771 w 1361"/>
                  <a:gd name="connsiteY7" fmla="*/ 955 h 1091"/>
                  <a:gd name="connsiteX8" fmla="*/ 903 w 1361"/>
                  <a:gd name="connsiteY8" fmla="*/ 584 h 1091"/>
                  <a:gd name="connsiteX9" fmla="*/ 1015 w 1361"/>
                  <a:gd name="connsiteY9" fmla="*/ 147 h 1091"/>
                  <a:gd name="connsiteX10" fmla="*/ 1134 w 1361"/>
                  <a:gd name="connsiteY10" fmla="*/ 2 h 1091"/>
                  <a:gd name="connsiteX11" fmla="*/ 1247 w 1361"/>
                  <a:gd name="connsiteY11" fmla="*/ 157 h 1091"/>
                  <a:gd name="connsiteX12" fmla="*/ 1361 w 1361"/>
                  <a:gd name="connsiteY12" fmla="*/ 592 h 1091"/>
                  <a:gd name="connsiteX0" fmla="*/ 0 w 1247"/>
                  <a:gd name="connsiteY0" fmla="*/ 592 h 1091"/>
                  <a:gd name="connsiteX1" fmla="*/ 123 w 1247"/>
                  <a:gd name="connsiteY1" fmla="*/ 157 h 1091"/>
                  <a:gd name="connsiteX2" fmla="*/ 227 w 1247"/>
                  <a:gd name="connsiteY2" fmla="*/ 2 h 1091"/>
                  <a:gd name="connsiteX3" fmla="*/ 318 w 1247"/>
                  <a:gd name="connsiteY3" fmla="*/ 157 h 1091"/>
                  <a:gd name="connsiteX4" fmla="*/ 453 w 1247"/>
                  <a:gd name="connsiteY4" fmla="*/ 592 h 1091"/>
                  <a:gd name="connsiteX5" fmla="*/ 589 w 1247"/>
                  <a:gd name="connsiteY5" fmla="*/ 955 h 1091"/>
                  <a:gd name="connsiteX6" fmla="*/ 680 w 1247"/>
                  <a:gd name="connsiteY6" fmla="*/ 1091 h 1091"/>
                  <a:gd name="connsiteX7" fmla="*/ 771 w 1247"/>
                  <a:gd name="connsiteY7" fmla="*/ 955 h 1091"/>
                  <a:gd name="connsiteX8" fmla="*/ 903 w 1247"/>
                  <a:gd name="connsiteY8" fmla="*/ 584 h 1091"/>
                  <a:gd name="connsiteX9" fmla="*/ 1015 w 1247"/>
                  <a:gd name="connsiteY9" fmla="*/ 147 h 1091"/>
                  <a:gd name="connsiteX10" fmla="*/ 1134 w 1247"/>
                  <a:gd name="connsiteY10" fmla="*/ 2 h 1091"/>
                  <a:gd name="connsiteX11" fmla="*/ 1247 w 1247"/>
                  <a:gd name="connsiteY11" fmla="*/ 157 h 1091"/>
                  <a:gd name="connsiteX0" fmla="*/ 0 w 1134"/>
                  <a:gd name="connsiteY0" fmla="*/ 592 h 1091"/>
                  <a:gd name="connsiteX1" fmla="*/ 123 w 1134"/>
                  <a:gd name="connsiteY1" fmla="*/ 157 h 1091"/>
                  <a:gd name="connsiteX2" fmla="*/ 227 w 1134"/>
                  <a:gd name="connsiteY2" fmla="*/ 2 h 1091"/>
                  <a:gd name="connsiteX3" fmla="*/ 318 w 1134"/>
                  <a:gd name="connsiteY3" fmla="*/ 157 h 1091"/>
                  <a:gd name="connsiteX4" fmla="*/ 453 w 1134"/>
                  <a:gd name="connsiteY4" fmla="*/ 592 h 1091"/>
                  <a:gd name="connsiteX5" fmla="*/ 589 w 1134"/>
                  <a:gd name="connsiteY5" fmla="*/ 955 h 1091"/>
                  <a:gd name="connsiteX6" fmla="*/ 680 w 1134"/>
                  <a:gd name="connsiteY6" fmla="*/ 1091 h 1091"/>
                  <a:gd name="connsiteX7" fmla="*/ 771 w 1134"/>
                  <a:gd name="connsiteY7" fmla="*/ 955 h 1091"/>
                  <a:gd name="connsiteX8" fmla="*/ 903 w 1134"/>
                  <a:gd name="connsiteY8" fmla="*/ 584 h 1091"/>
                  <a:gd name="connsiteX9" fmla="*/ 1015 w 1134"/>
                  <a:gd name="connsiteY9" fmla="*/ 147 h 1091"/>
                  <a:gd name="connsiteX10" fmla="*/ 1134 w 1134"/>
                  <a:gd name="connsiteY10" fmla="*/ 2 h 1091"/>
                  <a:gd name="connsiteX0" fmla="*/ 0 w 1015"/>
                  <a:gd name="connsiteY0" fmla="*/ 590 h 1089"/>
                  <a:gd name="connsiteX1" fmla="*/ 123 w 1015"/>
                  <a:gd name="connsiteY1" fmla="*/ 155 h 1089"/>
                  <a:gd name="connsiteX2" fmla="*/ 227 w 1015"/>
                  <a:gd name="connsiteY2" fmla="*/ 0 h 1089"/>
                  <a:gd name="connsiteX3" fmla="*/ 318 w 1015"/>
                  <a:gd name="connsiteY3" fmla="*/ 155 h 1089"/>
                  <a:gd name="connsiteX4" fmla="*/ 453 w 1015"/>
                  <a:gd name="connsiteY4" fmla="*/ 590 h 1089"/>
                  <a:gd name="connsiteX5" fmla="*/ 589 w 1015"/>
                  <a:gd name="connsiteY5" fmla="*/ 953 h 1089"/>
                  <a:gd name="connsiteX6" fmla="*/ 680 w 1015"/>
                  <a:gd name="connsiteY6" fmla="*/ 1089 h 1089"/>
                  <a:gd name="connsiteX7" fmla="*/ 771 w 1015"/>
                  <a:gd name="connsiteY7" fmla="*/ 953 h 1089"/>
                  <a:gd name="connsiteX8" fmla="*/ 903 w 1015"/>
                  <a:gd name="connsiteY8" fmla="*/ 582 h 1089"/>
                  <a:gd name="connsiteX9" fmla="*/ 1015 w 1015"/>
                  <a:gd name="connsiteY9" fmla="*/ 145 h 1089"/>
                  <a:gd name="connsiteX0" fmla="*/ 0 w 903"/>
                  <a:gd name="connsiteY0" fmla="*/ 590 h 1089"/>
                  <a:gd name="connsiteX1" fmla="*/ 123 w 903"/>
                  <a:gd name="connsiteY1" fmla="*/ 155 h 1089"/>
                  <a:gd name="connsiteX2" fmla="*/ 227 w 903"/>
                  <a:gd name="connsiteY2" fmla="*/ 0 h 1089"/>
                  <a:gd name="connsiteX3" fmla="*/ 318 w 903"/>
                  <a:gd name="connsiteY3" fmla="*/ 155 h 1089"/>
                  <a:gd name="connsiteX4" fmla="*/ 453 w 903"/>
                  <a:gd name="connsiteY4" fmla="*/ 590 h 1089"/>
                  <a:gd name="connsiteX5" fmla="*/ 589 w 903"/>
                  <a:gd name="connsiteY5" fmla="*/ 953 h 1089"/>
                  <a:gd name="connsiteX6" fmla="*/ 680 w 903"/>
                  <a:gd name="connsiteY6" fmla="*/ 1089 h 1089"/>
                  <a:gd name="connsiteX7" fmla="*/ 771 w 903"/>
                  <a:gd name="connsiteY7" fmla="*/ 953 h 1089"/>
                  <a:gd name="connsiteX8" fmla="*/ 903 w 903"/>
                  <a:gd name="connsiteY8" fmla="*/ 582 h 1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3" h="1089">
                    <a:moveTo>
                      <a:pt x="0" y="590"/>
                    </a:moveTo>
                    <a:cubicBezTo>
                      <a:pt x="20" y="518"/>
                      <a:pt x="85" y="253"/>
                      <a:pt x="123" y="155"/>
                    </a:cubicBezTo>
                    <a:cubicBezTo>
                      <a:pt x="161" y="57"/>
                      <a:pt x="195" y="0"/>
                      <a:pt x="227" y="0"/>
                    </a:cubicBezTo>
                    <a:cubicBezTo>
                      <a:pt x="259" y="0"/>
                      <a:pt x="280" y="57"/>
                      <a:pt x="318" y="155"/>
                    </a:cubicBezTo>
                    <a:cubicBezTo>
                      <a:pt x="356" y="253"/>
                      <a:pt x="408" y="457"/>
                      <a:pt x="453" y="590"/>
                    </a:cubicBezTo>
                    <a:cubicBezTo>
                      <a:pt x="498" y="723"/>
                      <a:pt x="551" y="870"/>
                      <a:pt x="589" y="953"/>
                    </a:cubicBezTo>
                    <a:cubicBezTo>
                      <a:pt x="627" y="1036"/>
                      <a:pt x="650" y="1089"/>
                      <a:pt x="680" y="1089"/>
                    </a:cubicBezTo>
                    <a:cubicBezTo>
                      <a:pt x="710" y="1089"/>
                      <a:pt x="734" y="1037"/>
                      <a:pt x="771" y="953"/>
                    </a:cubicBezTo>
                    <a:cubicBezTo>
                      <a:pt x="808" y="869"/>
                      <a:pt x="862" y="717"/>
                      <a:pt x="903" y="582"/>
                    </a:cubicBezTo>
                  </a:path>
                </a:pathLst>
              </a:custGeom>
              <a:noFill/>
              <a:ln w="19050">
                <a:solidFill>
                  <a:srgbClr val="99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cxnSp>
            <p:nvCxnSpPr>
              <p:cNvPr id="43" name="Прямая соединительная линия 42"/>
              <p:cNvCxnSpPr/>
              <p:nvPr/>
            </p:nvCxnSpPr>
            <p:spPr>
              <a:xfrm>
                <a:off x="4000496" y="4000504"/>
                <a:ext cx="285752" cy="1588"/>
              </a:xfrm>
              <a:prstGeom prst="line">
                <a:avLst/>
              </a:prstGeom>
              <a:ln w="19050">
                <a:solidFill>
                  <a:srgbClr val="9933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Прямоугольник 32"/>
            <p:cNvSpPr/>
            <p:nvPr/>
          </p:nvSpPr>
          <p:spPr>
            <a:xfrm>
              <a:off x="6072198" y="2857496"/>
              <a:ext cx="2071702" cy="914400"/>
            </a:xfrm>
            <a:prstGeom prst="rect">
              <a:avLst/>
            </a:prstGeom>
            <a:solidFill>
              <a:srgbClr val="FFFF9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dirty="0">
                  <a:solidFill>
                    <a:srgbClr val="C00000"/>
                  </a:solidFill>
                </a:rPr>
                <a:t>Измерительный механизм</a:t>
              </a:r>
            </a:p>
          </p:txBody>
        </p:sp>
        <p:cxnSp>
          <p:nvCxnSpPr>
            <p:cNvPr id="34" name="Прямая со стрелкой 33"/>
            <p:cNvCxnSpPr/>
            <p:nvPr/>
          </p:nvCxnSpPr>
          <p:spPr>
            <a:xfrm>
              <a:off x="428596" y="3286124"/>
              <a:ext cx="642942" cy="1588"/>
            </a:xfrm>
            <a:prstGeom prst="straightConnector1">
              <a:avLst/>
            </a:prstGeom>
            <a:ln w="25400">
              <a:solidFill>
                <a:srgbClr val="99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 стрелкой 34"/>
            <p:cNvCxnSpPr>
              <a:stCxn id="30" idx="3"/>
              <a:endCxn id="46" idx="1"/>
            </p:cNvCxnSpPr>
            <p:nvPr/>
          </p:nvCxnSpPr>
          <p:spPr>
            <a:xfrm flipV="1">
              <a:off x="2928926" y="3314696"/>
              <a:ext cx="428628" cy="7147"/>
            </a:xfrm>
            <a:prstGeom prst="straightConnector1">
              <a:avLst/>
            </a:prstGeom>
            <a:ln w="25400">
              <a:solidFill>
                <a:srgbClr val="99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/>
            <p:cNvSpPr txBox="1"/>
            <p:nvPr/>
          </p:nvSpPr>
          <p:spPr>
            <a:xfrm>
              <a:off x="357158" y="2786058"/>
              <a:ext cx="6429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rgbClr val="993300"/>
                  </a:solidFill>
                </a:rPr>
                <a:t>U</a:t>
              </a:r>
              <a:r>
                <a:rPr lang="ru-RU" sz="2000" baseline="-25000" dirty="0">
                  <a:solidFill>
                    <a:srgbClr val="993300"/>
                  </a:solidFill>
                </a:rPr>
                <a:t>Вх</a:t>
              </a:r>
              <a:endParaRPr lang="ru-RU" sz="2000" dirty="0">
                <a:solidFill>
                  <a:srgbClr val="993300"/>
                </a:solidFill>
              </a:endParaRPr>
            </a:p>
          </p:txBody>
        </p:sp>
        <p:cxnSp>
          <p:nvCxnSpPr>
            <p:cNvPr id="37" name="Прямая со стрелкой 36"/>
            <p:cNvCxnSpPr/>
            <p:nvPr/>
          </p:nvCxnSpPr>
          <p:spPr>
            <a:xfrm>
              <a:off x="4271954" y="3314696"/>
              <a:ext cx="442922" cy="7147"/>
            </a:xfrm>
            <a:prstGeom prst="straightConnector1">
              <a:avLst/>
            </a:prstGeom>
            <a:ln w="25400">
              <a:solidFill>
                <a:srgbClr val="99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 стрелкой 37"/>
            <p:cNvCxnSpPr/>
            <p:nvPr/>
          </p:nvCxnSpPr>
          <p:spPr>
            <a:xfrm>
              <a:off x="8143900" y="3286124"/>
              <a:ext cx="571504" cy="1588"/>
            </a:xfrm>
            <a:prstGeom prst="straightConnector1">
              <a:avLst/>
            </a:prstGeom>
            <a:ln w="25400">
              <a:solidFill>
                <a:srgbClr val="99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8286776" y="2857496"/>
              <a:ext cx="330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2000" dirty="0">
                  <a:solidFill>
                    <a:srgbClr val="993300"/>
                  </a:solidFill>
                </a:rPr>
                <a:t>α</a:t>
              </a:r>
              <a:endParaRPr lang="ru-RU" sz="2000" dirty="0">
                <a:solidFill>
                  <a:srgbClr val="993300"/>
                </a:solidFill>
              </a:endParaRPr>
            </a:p>
          </p:txBody>
        </p:sp>
      </p:grpSp>
      <p:pic>
        <p:nvPicPr>
          <p:cNvPr id="51" name="Picture 5" descr="В3-40"/>
          <p:cNvPicPr>
            <a:picLocks noChangeAspect="1" noChangeArrowheads="1"/>
          </p:cNvPicPr>
          <p:nvPr/>
        </p:nvPicPr>
        <p:blipFill>
          <a:blip r:embed="rId4"/>
          <a:srcRect l="2089" r="2089" b="7295"/>
          <a:stretch>
            <a:fillRect/>
          </a:stretch>
        </p:blipFill>
        <p:spPr bwMode="auto">
          <a:xfrm>
            <a:off x="500034" y="2143116"/>
            <a:ext cx="4643465" cy="2915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Рисунок 4" descr="В3-38A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08" y="2071678"/>
            <a:ext cx="3643312" cy="352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20211" y="189706"/>
            <a:ext cx="7572058" cy="719137"/>
          </a:xfrm>
        </p:spPr>
        <p:txBody>
          <a:bodyPr/>
          <a:lstStyle/>
          <a:p>
            <a:pPr eaLnBrk="1" hangingPunct="1"/>
            <a:r>
              <a:rPr lang="ru-RU" sz="2400" dirty="0">
                <a:solidFill>
                  <a:srgbClr val="FF0000"/>
                </a:solidFill>
              </a:rPr>
              <a:t>Структурная схема вольтметра переменного тока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3132138" y="2133600"/>
            <a:ext cx="5832475" cy="47244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000" i="1" dirty="0">
                <a:solidFill>
                  <a:srgbClr val="CC3300"/>
                </a:solidFill>
              </a:rPr>
              <a:t>Входное устройство</a:t>
            </a:r>
            <a:r>
              <a:rPr lang="ru-RU" sz="2000" dirty="0"/>
              <a:t> </a:t>
            </a:r>
            <a:r>
              <a:rPr lang="ru-RU" sz="2000" dirty="0">
                <a:solidFill>
                  <a:srgbClr val="0000FF"/>
                </a:solidFill>
              </a:rPr>
              <a:t>– обеспечивает большое входное сопротивление прибора, чтобы включение вольтметра не изменяло режим работы цепи.</a:t>
            </a:r>
            <a:r>
              <a:rPr lang="ru-RU" sz="2000" dirty="0"/>
              <a:t> </a:t>
            </a:r>
            <a:r>
              <a:rPr lang="ru-RU" sz="2000" dirty="0">
                <a:solidFill>
                  <a:srgbClr val="008000"/>
                </a:solidFill>
              </a:rPr>
              <a:t>Обычно входное устройство содержит входной делитель и преобразователь импеданса.</a:t>
            </a:r>
            <a:r>
              <a:rPr lang="ru-RU" sz="2000" dirty="0"/>
              <a:t> 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dirty="0">
                <a:solidFill>
                  <a:srgbClr val="CC0066"/>
                </a:solidFill>
              </a:rPr>
              <a:t>Делитель напряжения</a:t>
            </a:r>
            <a:r>
              <a:rPr lang="ru-RU" sz="2000" dirty="0">
                <a:solidFill>
                  <a:srgbClr val="0000FF"/>
                </a:solidFill>
              </a:rPr>
              <a:t> – Служит для расширения пределов измерения, что позволяет уменьшить погрешность измерения.</a:t>
            </a:r>
            <a:endParaRPr lang="ru-RU" sz="2000" dirty="0"/>
          </a:p>
          <a:p>
            <a:pPr eaLnBrk="1" hangingPunct="1">
              <a:lnSpc>
                <a:spcPct val="80000"/>
              </a:lnSpc>
            </a:pPr>
            <a:r>
              <a:rPr lang="ru-RU" sz="2000" i="1" dirty="0">
                <a:solidFill>
                  <a:srgbClr val="CC3300"/>
                </a:solidFill>
              </a:rPr>
              <a:t>Усилитель переменного тока</a:t>
            </a:r>
            <a:r>
              <a:rPr lang="ru-RU" sz="2000" dirty="0"/>
              <a:t> </a:t>
            </a:r>
            <a:r>
              <a:rPr lang="ru-RU" sz="2000" dirty="0">
                <a:solidFill>
                  <a:srgbClr val="0000FF"/>
                </a:solidFill>
              </a:rPr>
              <a:t>– Служит для увеличения чувствительности прибора.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i="1" dirty="0">
                <a:solidFill>
                  <a:srgbClr val="CC3300"/>
                </a:solidFill>
              </a:rPr>
              <a:t>Детектор</a:t>
            </a:r>
            <a:r>
              <a:rPr lang="ru-RU" sz="2000" i="1" dirty="0"/>
              <a:t> </a:t>
            </a:r>
            <a:r>
              <a:rPr lang="ru-RU" sz="2000" dirty="0">
                <a:solidFill>
                  <a:srgbClr val="0000FF"/>
                </a:solidFill>
              </a:rPr>
              <a:t>– Преобразует переменное напряжение в постоянное.  Название вольтметра определяется типом используемого преобразователя.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i="1" dirty="0">
                <a:solidFill>
                  <a:srgbClr val="CC3300"/>
                </a:solidFill>
              </a:rPr>
              <a:t>Измеритель</a:t>
            </a:r>
            <a:r>
              <a:rPr lang="ru-RU" sz="2000" i="1" dirty="0"/>
              <a:t> </a:t>
            </a:r>
            <a:r>
              <a:rPr lang="ru-RU" sz="2000" dirty="0">
                <a:solidFill>
                  <a:srgbClr val="0000FF"/>
                </a:solidFill>
              </a:rPr>
              <a:t>– Измерительный механизм магнитоэлектрической системы.</a:t>
            </a:r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1042988" y="2922588"/>
            <a:ext cx="15843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42900" algn="ctr"/>
            <a:endParaRPr lang="ru-RU" sz="1800"/>
          </a:p>
        </p:txBody>
      </p:sp>
      <p:grpSp>
        <p:nvGrpSpPr>
          <p:cNvPr id="27654" name="Group 23"/>
          <p:cNvGrpSpPr>
            <a:grpSpLocks/>
          </p:cNvGrpSpPr>
          <p:nvPr/>
        </p:nvGrpSpPr>
        <p:grpSpPr bwMode="auto">
          <a:xfrm>
            <a:off x="269875" y="1125538"/>
            <a:ext cx="8604250" cy="720725"/>
            <a:chOff x="170" y="709"/>
            <a:chExt cx="5420" cy="454"/>
          </a:xfrm>
        </p:grpSpPr>
        <p:sp>
          <p:nvSpPr>
            <p:cNvPr id="27657" name="Rectangle 10"/>
            <p:cNvSpPr>
              <a:spLocks noChangeArrowheads="1"/>
            </p:cNvSpPr>
            <p:nvPr/>
          </p:nvSpPr>
          <p:spPr bwMode="auto">
            <a:xfrm>
              <a:off x="3424" y="709"/>
              <a:ext cx="862" cy="454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1800">
                  <a:solidFill>
                    <a:srgbClr val="009900"/>
                  </a:solidFill>
                  <a:hlinkClick r:id="rId2" action="ppaction://hlinksldjump"/>
                </a:rPr>
                <a:t>детектор</a:t>
              </a:r>
              <a:endParaRPr lang="ru-RU" sz="1800">
                <a:solidFill>
                  <a:srgbClr val="009900"/>
                </a:solidFill>
              </a:endParaRPr>
            </a:p>
          </p:txBody>
        </p:sp>
        <p:grpSp>
          <p:nvGrpSpPr>
            <p:cNvPr id="27658" name="Group 22"/>
            <p:cNvGrpSpPr>
              <a:grpSpLocks/>
            </p:cNvGrpSpPr>
            <p:nvPr/>
          </p:nvGrpSpPr>
          <p:grpSpPr bwMode="auto">
            <a:xfrm>
              <a:off x="170" y="709"/>
              <a:ext cx="5420" cy="454"/>
              <a:chOff x="113" y="436"/>
              <a:chExt cx="5420" cy="454"/>
            </a:xfrm>
          </p:grpSpPr>
          <p:sp>
            <p:nvSpPr>
              <p:cNvPr id="27659" name="Rectangle 7"/>
              <p:cNvSpPr>
                <a:spLocks noChangeArrowheads="1"/>
              </p:cNvSpPr>
              <p:nvPr/>
            </p:nvSpPr>
            <p:spPr bwMode="auto">
              <a:xfrm>
                <a:off x="249" y="436"/>
                <a:ext cx="862" cy="454"/>
              </a:xfrm>
              <a:prstGeom prst="rect">
                <a:avLst/>
              </a:prstGeom>
              <a:solidFill>
                <a:srgbClr val="FFFFCC"/>
              </a:solidFill>
              <a:ln w="9525">
                <a:solidFill>
                  <a:srgbClr val="C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ru-RU" sz="1800">
                    <a:solidFill>
                      <a:srgbClr val="009900"/>
                    </a:solidFill>
                    <a:hlinkClick r:id="rId3" action="ppaction://hlinksldjump"/>
                  </a:rPr>
                  <a:t>Входное </a:t>
                </a:r>
              </a:p>
              <a:p>
                <a:pPr algn="ctr"/>
                <a:r>
                  <a:rPr lang="ru-RU" sz="1800">
                    <a:solidFill>
                      <a:srgbClr val="009900"/>
                    </a:solidFill>
                    <a:hlinkClick r:id="rId3" action="ppaction://hlinksldjump"/>
                  </a:rPr>
                  <a:t>устройство</a:t>
                </a:r>
                <a:endParaRPr lang="ru-RU" sz="1800">
                  <a:solidFill>
                    <a:srgbClr val="009900"/>
                  </a:solidFill>
                </a:endParaRPr>
              </a:p>
            </p:txBody>
          </p:sp>
          <p:sp>
            <p:nvSpPr>
              <p:cNvPr id="27660" name="Rectangle 8"/>
              <p:cNvSpPr>
                <a:spLocks noChangeArrowheads="1"/>
              </p:cNvSpPr>
              <p:nvPr/>
            </p:nvSpPr>
            <p:spPr bwMode="auto">
              <a:xfrm>
                <a:off x="1292" y="436"/>
                <a:ext cx="862" cy="454"/>
              </a:xfrm>
              <a:prstGeom prst="rect">
                <a:avLst/>
              </a:prstGeom>
              <a:solidFill>
                <a:srgbClr val="FFFFCC"/>
              </a:solidFill>
              <a:ln w="9525">
                <a:solidFill>
                  <a:srgbClr val="C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ru-RU" sz="1800">
                    <a:solidFill>
                      <a:srgbClr val="009900"/>
                    </a:solidFill>
                    <a:hlinkClick r:id="rId4" action="ppaction://hlinksldjump"/>
                  </a:rPr>
                  <a:t>Делитель</a:t>
                </a:r>
              </a:p>
              <a:p>
                <a:pPr algn="ctr"/>
                <a:r>
                  <a:rPr lang="ru-RU" sz="1800">
                    <a:solidFill>
                      <a:srgbClr val="009900"/>
                    </a:solidFill>
                    <a:hlinkClick r:id="rId4" action="ppaction://hlinksldjump"/>
                  </a:rPr>
                  <a:t>напряжения</a:t>
                </a:r>
                <a:endParaRPr lang="ru-RU" sz="1800">
                  <a:solidFill>
                    <a:srgbClr val="009900"/>
                  </a:solidFill>
                </a:endParaRPr>
              </a:p>
            </p:txBody>
          </p:sp>
          <p:sp>
            <p:nvSpPr>
              <p:cNvPr id="27661" name="Rectangle 9"/>
              <p:cNvSpPr>
                <a:spLocks noChangeArrowheads="1"/>
              </p:cNvSpPr>
              <p:nvPr/>
            </p:nvSpPr>
            <p:spPr bwMode="auto">
              <a:xfrm>
                <a:off x="2336" y="436"/>
                <a:ext cx="862" cy="454"/>
              </a:xfrm>
              <a:prstGeom prst="rect">
                <a:avLst/>
              </a:prstGeom>
              <a:solidFill>
                <a:srgbClr val="FFFFCC"/>
              </a:solidFill>
              <a:ln w="9525">
                <a:solidFill>
                  <a:srgbClr val="C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ru-RU" sz="1800">
                    <a:solidFill>
                      <a:srgbClr val="009900"/>
                    </a:solidFill>
                    <a:hlinkClick r:id="rId5" action="ppaction://hlinksldjump"/>
                  </a:rPr>
                  <a:t>Усилитель</a:t>
                </a:r>
                <a:endParaRPr lang="ru-RU" sz="1800">
                  <a:solidFill>
                    <a:srgbClr val="009900"/>
                  </a:solidFill>
                </a:endParaRPr>
              </a:p>
            </p:txBody>
          </p:sp>
          <p:sp>
            <p:nvSpPr>
              <p:cNvPr id="27662" name="Rectangle 16"/>
              <p:cNvSpPr>
                <a:spLocks noChangeArrowheads="1"/>
              </p:cNvSpPr>
              <p:nvPr/>
            </p:nvSpPr>
            <p:spPr bwMode="auto">
              <a:xfrm>
                <a:off x="4422" y="436"/>
                <a:ext cx="1111" cy="454"/>
              </a:xfrm>
              <a:prstGeom prst="rect">
                <a:avLst/>
              </a:prstGeom>
              <a:solidFill>
                <a:srgbClr val="FFFFCC"/>
              </a:solidFill>
              <a:ln w="9525">
                <a:solidFill>
                  <a:srgbClr val="C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ru-RU" sz="1800">
                    <a:solidFill>
                      <a:srgbClr val="009900"/>
                    </a:solidFill>
                    <a:hlinkClick r:id="rId6" action="ppaction://hlinksldjump"/>
                  </a:rPr>
                  <a:t>Измерительный</a:t>
                </a:r>
              </a:p>
              <a:p>
                <a:pPr algn="ctr"/>
                <a:r>
                  <a:rPr lang="ru-RU" sz="1800">
                    <a:solidFill>
                      <a:srgbClr val="009900"/>
                    </a:solidFill>
                    <a:hlinkClick r:id="rId6" action="ppaction://hlinksldjump"/>
                  </a:rPr>
                  <a:t> механизм</a:t>
                </a:r>
                <a:endParaRPr lang="ru-RU" sz="1800">
                  <a:solidFill>
                    <a:srgbClr val="009900"/>
                  </a:solidFill>
                </a:endParaRPr>
              </a:p>
            </p:txBody>
          </p:sp>
          <p:sp>
            <p:nvSpPr>
              <p:cNvPr id="27663" name="Line 17"/>
              <p:cNvSpPr>
                <a:spLocks noChangeShapeType="1"/>
              </p:cNvSpPr>
              <p:nvPr/>
            </p:nvSpPr>
            <p:spPr bwMode="auto">
              <a:xfrm>
                <a:off x="113" y="663"/>
                <a:ext cx="136" cy="0"/>
              </a:xfrm>
              <a:prstGeom prst="line">
                <a:avLst/>
              </a:prstGeom>
              <a:noFill/>
              <a:ln w="12700">
                <a:solidFill>
                  <a:srgbClr val="C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664" name="Line 18"/>
              <p:cNvSpPr>
                <a:spLocks noChangeShapeType="1"/>
              </p:cNvSpPr>
              <p:nvPr/>
            </p:nvSpPr>
            <p:spPr bwMode="auto">
              <a:xfrm>
                <a:off x="1111" y="663"/>
                <a:ext cx="181" cy="0"/>
              </a:xfrm>
              <a:prstGeom prst="line">
                <a:avLst/>
              </a:prstGeom>
              <a:noFill/>
              <a:ln w="12700">
                <a:solidFill>
                  <a:srgbClr val="C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665" name="Line 19"/>
              <p:cNvSpPr>
                <a:spLocks noChangeShapeType="1"/>
              </p:cNvSpPr>
              <p:nvPr/>
            </p:nvSpPr>
            <p:spPr bwMode="auto">
              <a:xfrm>
                <a:off x="2154" y="663"/>
                <a:ext cx="182" cy="0"/>
              </a:xfrm>
              <a:prstGeom prst="line">
                <a:avLst/>
              </a:prstGeom>
              <a:noFill/>
              <a:ln w="12700">
                <a:solidFill>
                  <a:srgbClr val="C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666" name="Line 20"/>
              <p:cNvSpPr>
                <a:spLocks noChangeShapeType="1"/>
              </p:cNvSpPr>
              <p:nvPr/>
            </p:nvSpPr>
            <p:spPr bwMode="auto">
              <a:xfrm>
                <a:off x="3198" y="663"/>
                <a:ext cx="181" cy="0"/>
              </a:xfrm>
              <a:prstGeom prst="line">
                <a:avLst/>
              </a:prstGeom>
              <a:noFill/>
              <a:ln w="9525">
                <a:solidFill>
                  <a:srgbClr val="C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667" name="Line 21"/>
              <p:cNvSpPr>
                <a:spLocks noChangeShapeType="1"/>
              </p:cNvSpPr>
              <p:nvPr/>
            </p:nvSpPr>
            <p:spPr bwMode="auto">
              <a:xfrm>
                <a:off x="4241" y="663"/>
                <a:ext cx="181" cy="0"/>
              </a:xfrm>
              <a:prstGeom prst="line">
                <a:avLst/>
              </a:prstGeom>
              <a:noFill/>
              <a:ln w="9525">
                <a:solidFill>
                  <a:srgbClr val="C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9" name="Управляющая кнопка: сведения 18">
            <a:hlinkClick r:id="rId7" action="ppaction://hlinksldjump" highlightClick="1"/>
          </p:cNvPr>
          <p:cNvSpPr/>
          <p:nvPr/>
        </p:nvSpPr>
        <p:spPr>
          <a:xfrm>
            <a:off x="1285875" y="6143625"/>
            <a:ext cx="928688" cy="571500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57" b="3433"/>
          <a:stretch/>
        </p:blipFill>
        <p:spPr>
          <a:xfrm>
            <a:off x="377825" y="1988840"/>
            <a:ext cx="2860274" cy="379253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18" y="498445"/>
            <a:ext cx="557814" cy="6744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2400" dirty="0">
                <a:solidFill>
                  <a:srgbClr val="FF0000"/>
                </a:solidFill>
              </a:rPr>
              <a:t>Структурная схема вольтметра переменного тока</a:t>
            </a:r>
            <a:endParaRPr lang="ru-RU" sz="2400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755576" y="1340768"/>
            <a:ext cx="7776914" cy="974763"/>
            <a:chOff x="827534" y="1788738"/>
            <a:chExt cx="7776914" cy="974763"/>
          </a:xfrm>
        </p:grpSpPr>
        <p:grpSp>
          <p:nvGrpSpPr>
            <p:cNvPr id="6" name="Group 25"/>
            <p:cNvGrpSpPr>
              <a:grpSpLocks/>
            </p:cNvGrpSpPr>
            <p:nvPr/>
          </p:nvGrpSpPr>
          <p:grpSpPr bwMode="auto">
            <a:xfrm>
              <a:off x="827534" y="1788738"/>
              <a:ext cx="1296194" cy="933781"/>
              <a:chOff x="476" y="981"/>
              <a:chExt cx="997" cy="758"/>
            </a:xfrm>
          </p:grpSpPr>
          <p:grpSp>
            <p:nvGrpSpPr>
              <p:cNvPr id="7" name="Group 22"/>
              <p:cNvGrpSpPr>
                <a:grpSpLocks/>
              </p:cNvGrpSpPr>
              <p:nvPr/>
            </p:nvGrpSpPr>
            <p:grpSpPr bwMode="auto">
              <a:xfrm>
                <a:off x="476" y="981"/>
                <a:ext cx="997" cy="758"/>
                <a:chOff x="431" y="981"/>
                <a:chExt cx="997" cy="758"/>
              </a:xfrm>
            </p:grpSpPr>
            <p:sp>
              <p:nvSpPr>
                <p:cNvPr id="9" name="Rectangle 18"/>
                <p:cNvSpPr>
                  <a:spLocks noChangeArrowheads="1"/>
                </p:cNvSpPr>
                <p:nvPr/>
              </p:nvSpPr>
              <p:spPr bwMode="auto">
                <a:xfrm>
                  <a:off x="431" y="981"/>
                  <a:ext cx="997" cy="758"/>
                </a:xfrm>
                <a:prstGeom prst="rect">
                  <a:avLst/>
                </a:prstGeom>
                <a:solidFill>
                  <a:srgbClr val="FFFFCC"/>
                </a:solidFill>
                <a:ln w="9525">
                  <a:solidFill>
                    <a:srgbClr val="CC0066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ru-RU" sz="1800"/>
                </a:p>
              </p:txBody>
            </p:sp>
            <p:sp>
              <p:nvSpPr>
                <p:cNvPr id="10" name="Line 19"/>
                <p:cNvSpPr>
                  <a:spLocks noChangeShapeType="1"/>
                </p:cNvSpPr>
                <p:nvPr/>
              </p:nvSpPr>
              <p:spPr bwMode="auto">
                <a:xfrm>
                  <a:off x="703" y="1117"/>
                  <a:ext cx="0" cy="499"/>
                </a:xfrm>
                <a:prstGeom prst="line">
                  <a:avLst/>
                </a:prstGeom>
                <a:noFill/>
                <a:ln w="12700">
                  <a:solidFill>
                    <a:srgbClr val="00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" name="Line 20"/>
                <p:cNvSpPr>
                  <a:spLocks noChangeShapeType="1"/>
                </p:cNvSpPr>
                <p:nvPr/>
              </p:nvSpPr>
              <p:spPr bwMode="auto">
                <a:xfrm>
                  <a:off x="703" y="1117"/>
                  <a:ext cx="408" cy="272"/>
                </a:xfrm>
                <a:prstGeom prst="line">
                  <a:avLst/>
                </a:prstGeom>
                <a:noFill/>
                <a:ln w="9525">
                  <a:solidFill>
                    <a:srgbClr val="00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" name="Line 21"/>
                <p:cNvSpPr>
                  <a:spLocks noChangeShapeType="1"/>
                </p:cNvSpPr>
                <p:nvPr/>
              </p:nvSpPr>
              <p:spPr bwMode="auto">
                <a:xfrm flipV="1">
                  <a:off x="703" y="1389"/>
                  <a:ext cx="408" cy="227"/>
                </a:xfrm>
                <a:prstGeom prst="line">
                  <a:avLst/>
                </a:prstGeom>
                <a:noFill/>
                <a:ln w="12700">
                  <a:solidFill>
                    <a:srgbClr val="00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8" name="Text Box 24"/>
              <p:cNvSpPr txBox="1">
                <a:spLocks noChangeArrowheads="1"/>
              </p:cNvSpPr>
              <p:nvPr/>
            </p:nvSpPr>
            <p:spPr bwMode="auto">
              <a:xfrm>
                <a:off x="1020" y="1071"/>
                <a:ext cx="364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800">
                    <a:solidFill>
                      <a:srgbClr val="009900"/>
                    </a:solidFill>
                  </a:rPr>
                  <a:t>К=1</a:t>
                </a:r>
              </a:p>
            </p:txBody>
          </p:sp>
        </p:grpSp>
        <p:grpSp>
          <p:nvGrpSpPr>
            <p:cNvPr id="13" name="Group 38"/>
            <p:cNvGrpSpPr>
              <a:grpSpLocks/>
            </p:cNvGrpSpPr>
            <p:nvPr/>
          </p:nvGrpSpPr>
          <p:grpSpPr bwMode="auto">
            <a:xfrm>
              <a:off x="2555776" y="1788738"/>
              <a:ext cx="1153079" cy="969862"/>
              <a:chOff x="1882" y="1207"/>
              <a:chExt cx="592" cy="590"/>
            </a:xfrm>
          </p:grpSpPr>
          <p:sp>
            <p:nvSpPr>
              <p:cNvPr id="14" name="Rectangle 31"/>
              <p:cNvSpPr>
                <a:spLocks noChangeArrowheads="1"/>
              </p:cNvSpPr>
              <p:nvPr/>
            </p:nvSpPr>
            <p:spPr bwMode="auto">
              <a:xfrm>
                <a:off x="1882" y="1207"/>
                <a:ext cx="576" cy="576"/>
              </a:xfrm>
              <a:prstGeom prst="rect">
                <a:avLst/>
              </a:prstGeom>
              <a:solidFill>
                <a:srgbClr val="FFFFCC"/>
              </a:solidFill>
              <a:ln w="9525">
                <a:solidFill>
                  <a:srgbClr val="CC0066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ru-RU" sz="1800">
                  <a:solidFill>
                    <a:srgbClr val="009900"/>
                  </a:solidFill>
                </a:endParaRPr>
              </a:p>
            </p:txBody>
          </p:sp>
          <p:sp>
            <p:nvSpPr>
              <p:cNvPr id="15" name="Line 32"/>
              <p:cNvSpPr>
                <a:spLocks noChangeShapeType="1"/>
              </p:cNvSpPr>
              <p:nvPr/>
            </p:nvSpPr>
            <p:spPr bwMode="auto">
              <a:xfrm flipV="1">
                <a:off x="1882" y="1207"/>
                <a:ext cx="589" cy="590"/>
              </a:xfrm>
              <a:prstGeom prst="line">
                <a:avLst/>
              </a:prstGeom>
              <a:noFill/>
              <a:ln w="9525">
                <a:solidFill>
                  <a:srgbClr val="00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Text Box 34"/>
              <p:cNvSpPr txBox="1">
                <a:spLocks noChangeArrowheads="1"/>
              </p:cNvSpPr>
              <p:nvPr/>
            </p:nvSpPr>
            <p:spPr bwMode="auto">
              <a:xfrm>
                <a:off x="1882" y="1253"/>
                <a:ext cx="205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>
                    <a:solidFill>
                      <a:srgbClr val="009900"/>
                    </a:solidFill>
                  </a:rPr>
                  <a:t>u</a:t>
                </a:r>
                <a:endParaRPr lang="ru-RU">
                  <a:solidFill>
                    <a:srgbClr val="009900"/>
                  </a:solidFill>
                </a:endParaRPr>
              </a:p>
            </p:txBody>
          </p:sp>
          <p:sp>
            <p:nvSpPr>
              <p:cNvPr id="17" name="Text Box 35"/>
              <p:cNvSpPr txBox="1">
                <a:spLocks noChangeArrowheads="1"/>
              </p:cNvSpPr>
              <p:nvPr/>
            </p:nvSpPr>
            <p:spPr bwMode="auto">
              <a:xfrm>
                <a:off x="2109" y="1509"/>
                <a:ext cx="365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dirty="0">
                    <a:solidFill>
                      <a:srgbClr val="009900"/>
                    </a:solidFill>
                  </a:rPr>
                  <a:t>U/n</a:t>
                </a:r>
                <a:endParaRPr lang="ru-RU" dirty="0">
                  <a:solidFill>
                    <a:srgbClr val="009900"/>
                  </a:solidFill>
                </a:endParaRPr>
              </a:p>
            </p:txBody>
          </p:sp>
        </p:grpSp>
        <p:grpSp>
          <p:nvGrpSpPr>
            <p:cNvPr id="19" name="Группа 18"/>
            <p:cNvGrpSpPr/>
            <p:nvPr/>
          </p:nvGrpSpPr>
          <p:grpSpPr>
            <a:xfrm>
              <a:off x="5724128" y="1810792"/>
              <a:ext cx="1224136" cy="948768"/>
              <a:chOff x="971550" y="1700213"/>
              <a:chExt cx="1152525" cy="936625"/>
            </a:xfrm>
          </p:grpSpPr>
          <p:sp>
            <p:nvSpPr>
              <p:cNvPr id="20" name="Rectangle 19"/>
              <p:cNvSpPr>
                <a:spLocks noChangeArrowheads="1"/>
              </p:cNvSpPr>
              <p:nvPr/>
            </p:nvSpPr>
            <p:spPr bwMode="auto">
              <a:xfrm>
                <a:off x="971550" y="1700213"/>
                <a:ext cx="1152525" cy="936625"/>
              </a:xfrm>
              <a:prstGeom prst="rect">
                <a:avLst/>
              </a:prstGeom>
              <a:solidFill>
                <a:srgbClr val="FFFFCC"/>
              </a:solidFill>
              <a:ln w="9525">
                <a:solidFill>
                  <a:srgbClr val="CC0066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" name="Line 20"/>
              <p:cNvSpPr>
                <a:spLocks noChangeShapeType="1"/>
              </p:cNvSpPr>
              <p:nvPr/>
            </p:nvSpPr>
            <p:spPr bwMode="auto">
              <a:xfrm>
                <a:off x="1187450" y="1844675"/>
                <a:ext cx="0" cy="649288"/>
              </a:xfrm>
              <a:prstGeom prst="line">
                <a:avLst/>
              </a:prstGeom>
              <a:noFill/>
              <a:ln w="12700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" name="Line 21"/>
              <p:cNvSpPr>
                <a:spLocks noChangeShapeType="1"/>
              </p:cNvSpPr>
              <p:nvPr/>
            </p:nvSpPr>
            <p:spPr bwMode="auto">
              <a:xfrm>
                <a:off x="1187450" y="1844675"/>
                <a:ext cx="504825" cy="360363"/>
              </a:xfrm>
              <a:prstGeom prst="line">
                <a:avLst/>
              </a:prstGeom>
              <a:noFill/>
              <a:ln w="12700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" name="Line 22"/>
              <p:cNvSpPr>
                <a:spLocks noChangeShapeType="1"/>
              </p:cNvSpPr>
              <p:nvPr/>
            </p:nvSpPr>
            <p:spPr bwMode="auto">
              <a:xfrm flipV="1">
                <a:off x="1187450" y="2205038"/>
                <a:ext cx="504825" cy="287337"/>
              </a:xfrm>
              <a:prstGeom prst="line">
                <a:avLst/>
              </a:prstGeom>
              <a:noFill/>
              <a:ln w="12700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" name="Line 23"/>
              <p:cNvSpPr>
                <a:spLocks noChangeShapeType="1"/>
              </p:cNvSpPr>
              <p:nvPr/>
            </p:nvSpPr>
            <p:spPr bwMode="auto">
              <a:xfrm>
                <a:off x="1692275" y="1916113"/>
                <a:ext cx="0" cy="576262"/>
              </a:xfrm>
              <a:prstGeom prst="line">
                <a:avLst/>
              </a:prstGeom>
              <a:noFill/>
              <a:ln w="12700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" name="Line 24"/>
              <p:cNvSpPr>
                <a:spLocks noChangeShapeType="1"/>
              </p:cNvSpPr>
              <p:nvPr/>
            </p:nvSpPr>
            <p:spPr bwMode="auto">
              <a:xfrm>
                <a:off x="1116013" y="2205038"/>
                <a:ext cx="792162" cy="0"/>
              </a:xfrm>
              <a:prstGeom prst="line">
                <a:avLst/>
              </a:prstGeom>
              <a:noFill/>
              <a:ln w="12700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0" name="Группа 29"/>
            <p:cNvGrpSpPr/>
            <p:nvPr/>
          </p:nvGrpSpPr>
          <p:grpSpPr>
            <a:xfrm>
              <a:off x="7451923" y="1825502"/>
              <a:ext cx="1152525" cy="937999"/>
              <a:chOff x="5684084" y="1760615"/>
              <a:chExt cx="1152525" cy="937999"/>
            </a:xfrm>
          </p:grpSpPr>
          <p:sp>
            <p:nvSpPr>
              <p:cNvPr id="18" name="Rectangle 19"/>
              <p:cNvSpPr>
                <a:spLocks noChangeArrowheads="1"/>
              </p:cNvSpPr>
              <p:nvPr/>
            </p:nvSpPr>
            <p:spPr bwMode="auto">
              <a:xfrm>
                <a:off x="5684084" y="1760615"/>
                <a:ext cx="1152525" cy="936625"/>
              </a:xfrm>
              <a:prstGeom prst="rect">
                <a:avLst/>
              </a:prstGeom>
              <a:solidFill>
                <a:srgbClr val="FFFFCC"/>
              </a:solidFill>
              <a:ln w="9525">
                <a:solidFill>
                  <a:srgbClr val="CC0066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27" name="Группа 26"/>
              <p:cNvGrpSpPr/>
              <p:nvPr/>
            </p:nvGrpSpPr>
            <p:grpSpPr>
              <a:xfrm>
                <a:off x="5796136" y="1784214"/>
                <a:ext cx="914400" cy="914400"/>
                <a:chOff x="8027988" y="1700213"/>
                <a:chExt cx="914400" cy="914400"/>
              </a:xfrm>
            </p:grpSpPr>
            <p:sp>
              <p:nvSpPr>
                <p:cNvPr id="28" name="Oval 21"/>
                <p:cNvSpPr>
                  <a:spLocks noChangeArrowheads="1"/>
                </p:cNvSpPr>
                <p:nvPr/>
              </p:nvSpPr>
              <p:spPr bwMode="auto">
                <a:xfrm>
                  <a:off x="8027988" y="1700213"/>
                  <a:ext cx="914400" cy="914400"/>
                </a:xfrm>
                <a:prstGeom prst="ellipse">
                  <a:avLst/>
                </a:prstGeom>
                <a:solidFill>
                  <a:srgbClr val="FFFFCC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9" name="Line 22"/>
                <p:cNvSpPr>
                  <a:spLocks noChangeShapeType="1"/>
                </p:cNvSpPr>
                <p:nvPr/>
              </p:nvSpPr>
              <p:spPr bwMode="auto">
                <a:xfrm flipV="1">
                  <a:off x="8316913" y="1989138"/>
                  <a:ext cx="360362" cy="36036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grpSp>
          <p:nvGrpSpPr>
            <p:cNvPr id="31" name="Group 22"/>
            <p:cNvGrpSpPr>
              <a:grpSpLocks/>
            </p:cNvGrpSpPr>
            <p:nvPr/>
          </p:nvGrpSpPr>
          <p:grpSpPr bwMode="auto">
            <a:xfrm>
              <a:off x="4133363" y="1788738"/>
              <a:ext cx="1158717" cy="932360"/>
              <a:chOff x="748" y="1026"/>
              <a:chExt cx="817" cy="712"/>
            </a:xfrm>
          </p:grpSpPr>
          <p:sp>
            <p:nvSpPr>
              <p:cNvPr id="32" name="Rectangle 18"/>
              <p:cNvSpPr>
                <a:spLocks noChangeArrowheads="1"/>
              </p:cNvSpPr>
              <p:nvPr/>
            </p:nvSpPr>
            <p:spPr bwMode="auto">
              <a:xfrm>
                <a:off x="748" y="1026"/>
                <a:ext cx="817" cy="712"/>
              </a:xfrm>
              <a:prstGeom prst="rect">
                <a:avLst/>
              </a:prstGeom>
              <a:solidFill>
                <a:srgbClr val="FFFFCC"/>
              </a:solidFill>
              <a:ln w="9525">
                <a:solidFill>
                  <a:srgbClr val="CC0066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3" name="Line 19"/>
              <p:cNvSpPr>
                <a:spLocks noChangeShapeType="1"/>
              </p:cNvSpPr>
              <p:nvPr/>
            </p:nvSpPr>
            <p:spPr bwMode="auto">
              <a:xfrm>
                <a:off x="930" y="1162"/>
                <a:ext cx="0" cy="454"/>
              </a:xfrm>
              <a:prstGeom prst="line">
                <a:avLst/>
              </a:prstGeom>
              <a:noFill/>
              <a:ln w="9525">
                <a:solidFill>
                  <a:srgbClr val="00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" name="Line 20"/>
              <p:cNvSpPr>
                <a:spLocks noChangeShapeType="1"/>
              </p:cNvSpPr>
              <p:nvPr/>
            </p:nvSpPr>
            <p:spPr bwMode="auto">
              <a:xfrm>
                <a:off x="930" y="1162"/>
                <a:ext cx="408" cy="227"/>
              </a:xfrm>
              <a:prstGeom prst="line">
                <a:avLst/>
              </a:prstGeom>
              <a:noFill/>
              <a:ln w="9525">
                <a:solidFill>
                  <a:srgbClr val="00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" name="Line 21"/>
              <p:cNvSpPr>
                <a:spLocks noChangeShapeType="1"/>
              </p:cNvSpPr>
              <p:nvPr/>
            </p:nvSpPr>
            <p:spPr bwMode="auto">
              <a:xfrm flipV="1">
                <a:off x="930" y="1389"/>
                <a:ext cx="408" cy="227"/>
              </a:xfrm>
              <a:prstGeom prst="line">
                <a:avLst/>
              </a:prstGeom>
              <a:noFill/>
              <a:ln w="9525">
                <a:solidFill>
                  <a:srgbClr val="00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cxnSp>
          <p:nvCxnSpPr>
            <p:cNvPr id="36" name="Прямая соединительная линия 35"/>
            <p:cNvCxnSpPr/>
            <p:nvPr/>
          </p:nvCxnSpPr>
          <p:spPr>
            <a:xfrm>
              <a:off x="2123728" y="2255629"/>
              <a:ext cx="432049" cy="0"/>
            </a:xfrm>
            <a:prstGeom prst="line">
              <a:avLst/>
            </a:prstGeom>
            <a:ln w="25400">
              <a:solidFill>
                <a:srgbClr val="99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единительная линия 36"/>
            <p:cNvCxnSpPr/>
            <p:nvPr/>
          </p:nvCxnSpPr>
          <p:spPr>
            <a:xfrm>
              <a:off x="3666347" y="2254918"/>
              <a:ext cx="467016" cy="0"/>
            </a:xfrm>
            <a:prstGeom prst="line">
              <a:avLst/>
            </a:prstGeom>
            <a:ln w="25400">
              <a:solidFill>
                <a:srgbClr val="99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/>
            <p:cNvCxnSpPr/>
            <p:nvPr/>
          </p:nvCxnSpPr>
          <p:spPr>
            <a:xfrm>
              <a:off x="5292079" y="2262161"/>
              <a:ext cx="432049" cy="0"/>
            </a:xfrm>
            <a:prstGeom prst="line">
              <a:avLst/>
            </a:prstGeom>
            <a:ln w="25400">
              <a:solidFill>
                <a:srgbClr val="99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единительная линия 38"/>
            <p:cNvCxnSpPr/>
            <p:nvPr/>
          </p:nvCxnSpPr>
          <p:spPr>
            <a:xfrm>
              <a:off x="6948264" y="2262161"/>
              <a:ext cx="503659" cy="0"/>
            </a:xfrm>
            <a:prstGeom prst="line">
              <a:avLst/>
            </a:prstGeom>
            <a:ln w="25400">
              <a:solidFill>
                <a:srgbClr val="99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Группа 39"/>
          <p:cNvGrpSpPr/>
          <p:nvPr/>
        </p:nvGrpSpPr>
        <p:grpSpPr>
          <a:xfrm>
            <a:off x="537412" y="2492896"/>
            <a:ext cx="5344073" cy="2808000"/>
            <a:chOff x="537412" y="2492896"/>
            <a:chExt cx="5344073" cy="2808000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7412" y="2492896"/>
              <a:ext cx="5344073" cy="2376264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>
              <a:off x="801700" y="4931564"/>
              <a:ext cx="42485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Структурная схема вольтметра В3-38</a:t>
              </a:r>
            </a:p>
          </p:txBody>
        </p:sp>
      </p:grpSp>
      <p:grpSp>
        <p:nvGrpSpPr>
          <p:cNvPr id="42" name="Группа 41"/>
          <p:cNvGrpSpPr/>
          <p:nvPr/>
        </p:nvGrpSpPr>
        <p:grpSpPr>
          <a:xfrm>
            <a:off x="3246681" y="2636912"/>
            <a:ext cx="5649379" cy="3731784"/>
            <a:chOff x="3246681" y="2636912"/>
            <a:chExt cx="5649379" cy="3731784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198"/>
            <a:stretch/>
          </p:blipFill>
          <p:spPr>
            <a:xfrm>
              <a:off x="3246681" y="2636912"/>
              <a:ext cx="5649379" cy="3214662"/>
            </a:xfrm>
            <a:prstGeom prst="rect">
              <a:avLst/>
            </a:prstGeom>
          </p:spPr>
        </p:pic>
        <p:sp>
          <p:nvSpPr>
            <p:cNvPr id="41" name="TextBox 40"/>
            <p:cNvSpPr txBox="1"/>
            <p:nvPr/>
          </p:nvSpPr>
          <p:spPr>
            <a:xfrm>
              <a:off x="4368409" y="5999364"/>
              <a:ext cx="40985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Структурная схема вольтметра В3-57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58244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476250"/>
          </a:xfrm>
        </p:spPr>
        <p:txBody>
          <a:bodyPr/>
          <a:lstStyle/>
          <a:p>
            <a:pPr eaLnBrk="1" hangingPunct="1"/>
            <a:r>
              <a:rPr lang="ru-RU" sz="2400" i="1">
                <a:solidFill>
                  <a:srgbClr val="CC3300"/>
                </a:solidFill>
              </a:rPr>
              <a:t>Входное устройство</a:t>
            </a:r>
          </a:p>
        </p:txBody>
      </p:sp>
      <p:sp>
        <p:nvSpPr>
          <p:cNvPr id="28675" name="Rectangle 4"/>
          <p:cNvSpPr>
            <a:spLocks noChangeArrowheads="1"/>
          </p:cNvSpPr>
          <p:nvPr/>
        </p:nvSpPr>
        <p:spPr bwMode="auto">
          <a:xfrm>
            <a:off x="1042988" y="2922588"/>
            <a:ext cx="15843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42900" algn="ctr"/>
            <a:endParaRPr lang="ru-RU" sz="1800"/>
          </a:p>
        </p:txBody>
      </p:sp>
      <p:sp>
        <p:nvSpPr>
          <p:cNvPr id="28677" name="Rectangle 6"/>
          <p:cNvSpPr>
            <a:spLocks noChangeArrowheads="1"/>
          </p:cNvSpPr>
          <p:nvPr/>
        </p:nvSpPr>
        <p:spPr bwMode="auto">
          <a:xfrm>
            <a:off x="395288" y="692150"/>
            <a:ext cx="1368425" cy="720725"/>
          </a:xfrm>
          <a:prstGeom prst="rect">
            <a:avLst/>
          </a:prstGeom>
          <a:solidFill>
            <a:srgbClr val="FFFFCC"/>
          </a:solidFill>
          <a:ln w="9525">
            <a:solidFill>
              <a:srgbClr val="CC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>
                <a:solidFill>
                  <a:srgbClr val="009900"/>
                </a:solidFill>
              </a:rPr>
              <a:t>Входное </a:t>
            </a:r>
          </a:p>
          <a:p>
            <a:pPr algn="ctr"/>
            <a:r>
              <a:rPr lang="ru-RU" sz="1800">
                <a:solidFill>
                  <a:srgbClr val="009900"/>
                </a:solidFill>
              </a:rPr>
              <a:t>устройство</a:t>
            </a:r>
          </a:p>
        </p:txBody>
      </p:sp>
      <p:sp>
        <p:nvSpPr>
          <p:cNvPr id="28678" name="Rectangle 7"/>
          <p:cNvSpPr>
            <a:spLocks noChangeArrowheads="1"/>
          </p:cNvSpPr>
          <p:nvPr/>
        </p:nvSpPr>
        <p:spPr bwMode="auto">
          <a:xfrm>
            <a:off x="2051050" y="692150"/>
            <a:ext cx="1368425" cy="720725"/>
          </a:xfrm>
          <a:prstGeom prst="rect">
            <a:avLst/>
          </a:prstGeom>
          <a:solidFill>
            <a:srgbClr val="FFFFCC"/>
          </a:solidFill>
          <a:ln w="9525">
            <a:solidFill>
              <a:srgbClr val="CC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>
                <a:solidFill>
                  <a:srgbClr val="009900"/>
                </a:solidFill>
              </a:rPr>
              <a:t>Делитель</a:t>
            </a:r>
          </a:p>
          <a:p>
            <a:pPr algn="ctr"/>
            <a:r>
              <a:rPr lang="ru-RU" sz="1800">
                <a:solidFill>
                  <a:srgbClr val="009900"/>
                </a:solidFill>
              </a:rPr>
              <a:t>напряжения</a:t>
            </a:r>
          </a:p>
        </p:txBody>
      </p:sp>
      <p:sp>
        <p:nvSpPr>
          <p:cNvPr id="28679" name="Rectangle 8"/>
          <p:cNvSpPr>
            <a:spLocks noChangeArrowheads="1"/>
          </p:cNvSpPr>
          <p:nvPr/>
        </p:nvSpPr>
        <p:spPr bwMode="auto">
          <a:xfrm>
            <a:off x="3708400" y="692150"/>
            <a:ext cx="1368425" cy="720725"/>
          </a:xfrm>
          <a:prstGeom prst="rect">
            <a:avLst/>
          </a:prstGeom>
          <a:solidFill>
            <a:srgbClr val="FFFFCC"/>
          </a:solidFill>
          <a:ln w="9525">
            <a:solidFill>
              <a:srgbClr val="CC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>
                <a:solidFill>
                  <a:srgbClr val="009900"/>
                </a:solidFill>
              </a:rPr>
              <a:t>Усилитель</a:t>
            </a:r>
          </a:p>
        </p:txBody>
      </p:sp>
      <p:sp>
        <p:nvSpPr>
          <p:cNvPr id="28680" name="Rectangle 9"/>
          <p:cNvSpPr>
            <a:spLocks noChangeArrowheads="1"/>
          </p:cNvSpPr>
          <p:nvPr/>
        </p:nvSpPr>
        <p:spPr bwMode="auto">
          <a:xfrm>
            <a:off x="5364163" y="692150"/>
            <a:ext cx="1368425" cy="720725"/>
          </a:xfrm>
          <a:prstGeom prst="rect">
            <a:avLst/>
          </a:prstGeom>
          <a:solidFill>
            <a:srgbClr val="FFFFCC"/>
          </a:solidFill>
          <a:ln w="9525">
            <a:solidFill>
              <a:srgbClr val="CC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>
                <a:solidFill>
                  <a:srgbClr val="009900"/>
                </a:solidFill>
              </a:rPr>
              <a:t>детектор</a:t>
            </a:r>
          </a:p>
        </p:txBody>
      </p:sp>
      <p:sp>
        <p:nvSpPr>
          <p:cNvPr id="28681" name="Rectangle 10"/>
          <p:cNvSpPr>
            <a:spLocks noChangeArrowheads="1"/>
          </p:cNvSpPr>
          <p:nvPr/>
        </p:nvSpPr>
        <p:spPr bwMode="auto">
          <a:xfrm>
            <a:off x="7019925" y="692150"/>
            <a:ext cx="1763713" cy="720725"/>
          </a:xfrm>
          <a:prstGeom prst="rect">
            <a:avLst/>
          </a:prstGeom>
          <a:solidFill>
            <a:srgbClr val="FFFFCC"/>
          </a:solidFill>
          <a:ln w="9525">
            <a:solidFill>
              <a:srgbClr val="CC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>
                <a:solidFill>
                  <a:srgbClr val="009900"/>
                </a:solidFill>
              </a:rPr>
              <a:t>Измерительный</a:t>
            </a:r>
          </a:p>
          <a:p>
            <a:pPr algn="ctr"/>
            <a:r>
              <a:rPr lang="ru-RU" sz="1800">
                <a:solidFill>
                  <a:srgbClr val="009900"/>
                </a:solidFill>
              </a:rPr>
              <a:t> механизм</a:t>
            </a:r>
          </a:p>
        </p:txBody>
      </p:sp>
      <p:sp>
        <p:nvSpPr>
          <p:cNvPr id="28682" name="Line 11"/>
          <p:cNvSpPr>
            <a:spLocks noChangeShapeType="1"/>
          </p:cNvSpPr>
          <p:nvPr/>
        </p:nvSpPr>
        <p:spPr bwMode="auto">
          <a:xfrm>
            <a:off x="179388" y="1052513"/>
            <a:ext cx="215900" cy="0"/>
          </a:xfrm>
          <a:prstGeom prst="line">
            <a:avLst/>
          </a:prstGeom>
          <a:noFill/>
          <a:ln w="12700">
            <a:solidFill>
              <a:srgbClr val="CC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683" name="Line 12"/>
          <p:cNvSpPr>
            <a:spLocks noChangeShapeType="1"/>
          </p:cNvSpPr>
          <p:nvPr/>
        </p:nvSpPr>
        <p:spPr bwMode="auto">
          <a:xfrm>
            <a:off x="1763713" y="1052513"/>
            <a:ext cx="287337" cy="0"/>
          </a:xfrm>
          <a:prstGeom prst="line">
            <a:avLst/>
          </a:prstGeom>
          <a:noFill/>
          <a:ln w="12700">
            <a:solidFill>
              <a:srgbClr val="CC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684" name="Line 13"/>
          <p:cNvSpPr>
            <a:spLocks noChangeShapeType="1"/>
          </p:cNvSpPr>
          <p:nvPr/>
        </p:nvSpPr>
        <p:spPr bwMode="auto">
          <a:xfrm>
            <a:off x="3419475" y="1052513"/>
            <a:ext cx="288925" cy="0"/>
          </a:xfrm>
          <a:prstGeom prst="line">
            <a:avLst/>
          </a:prstGeom>
          <a:noFill/>
          <a:ln w="12700">
            <a:solidFill>
              <a:srgbClr val="CC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685" name="Line 14"/>
          <p:cNvSpPr>
            <a:spLocks noChangeShapeType="1"/>
          </p:cNvSpPr>
          <p:nvPr/>
        </p:nvSpPr>
        <p:spPr bwMode="auto">
          <a:xfrm>
            <a:off x="5076825" y="1052513"/>
            <a:ext cx="287338" cy="0"/>
          </a:xfrm>
          <a:prstGeom prst="line">
            <a:avLst/>
          </a:prstGeom>
          <a:noFill/>
          <a:ln w="9525">
            <a:solidFill>
              <a:srgbClr val="CC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686" name="Line 15"/>
          <p:cNvSpPr>
            <a:spLocks noChangeShapeType="1"/>
          </p:cNvSpPr>
          <p:nvPr/>
        </p:nvSpPr>
        <p:spPr bwMode="auto">
          <a:xfrm>
            <a:off x="6732588" y="1052513"/>
            <a:ext cx="287337" cy="0"/>
          </a:xfrm>
          <a:prstGeom prst="line">
            <a:avLst/>
          </a:prstGeom>
          <a:noFill/>
          <a:ln w="9525">
            <a:solidFill>
              <a:srgbClr val="CC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28687" name="Picture 16" descr="Преобразователь импеденса"/>
          <p:cNvPicPr>
            <a:picLocks noChangeAspect="1" noChangeArrowheads="1"/>
          </p:cNvPicPr>
          <p:nvPr/>
        </p:nvPicPr>
        <p:blipFill>
          <a:blip r:embed="rId2"/>
          <a:srcRect b="7593"/>
          <a:stretch>
            <a:fillRect/>
          </a:stretch>
        </p:blipFill>
        <p:spPr bwMode="auto">
          <a:xfrm>
            <a:off x="4140200" y="3429000"/>
            <a:ext cx="480060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8" name="Text Box 17"/>
          <p:cNvSpPr txBox="1">
            <a:spLocks noChangeArrowheads="1"/>
          </p:cNvSpPr>
          <p:nvPr/>
        </p:nvSpPr>
        <p:spPr bwMode="auto">
          <a:xfrm>
            <a:off x="3492500" y="1557338"/>
            <a:ext cx="5132388" cy="206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 i="1">
                <a:solidFill>
                  <a:srgbClr val="CC3300"/>
                </a:solidFill>
              </a:rPr>
              <a:t>Входное устройство</a:t>
            </a:r>
            <a:r>
              <a:rPr lang="ru-RU"/>
              <a:t> </a:t>
            </a:r>
            <a:r>
              <a:rPr lang="ru-RU">
                <a:solidFill>
                  <a:srgbClr val="0000FF"/>
                </a:solidFill>
              </a:rPr>
              <a:t>– обеспечивает большое входное сопротивление прибора, чтобы включение вольтметра не изменяло режим работы цепи.</a:t>
            </a:r>
            <a:r>
              <a:rPr lang="ru-RU"/>
              <a:t> </a:t>
            </a:r>
            <a:r>
              <a:rPr lang="ru-RU">
                <a:solidFill>
                  <a:srgbClr val="008000"/>
                </a:solidFill>
              </a:rPr>
              <a:t>Обычно входное устройство содержит входной делитель и </a:t>
            </a:r>
            <a:r>
              <a:rPr lang="ru-RU">
                <a:solidFill>
                  <a:srgbClr val="FF0000"/>
                </a:solidFill>
              </a:rPr>
              <a:t>преобразователь импеданса</a:t>
            </a:r>
            <a:r>
              <a:rPr lang="ru-RU">
                <a:solidFill>
                  <a:srgbClr val="008000"/>
                </a:solidFill>
              </a:rPr>
              <a:t>.</a:t>
            </a:r>
            <a:r>
              <a:rPr lang="ru-RU" sz="2400"/>
              <a:t> </a:t>
            </a:r>
          </a:p>
        </p:txBody>
      </p:sp>
      <p:sp>
        <p:nvSpPr>
          <p:cNvPr id="28690" name="Line 26"/>
          <p:cNvSpPr>
            <a:spLocks noChangeShapeType="1"/>
          </p:cNvSpPr>
          <p:nvPr/>
        </p:nvSpPr>
        <p:spPr bwMode="auto">
          <a:xfrm>
            <a:off x="1046162" y="1412875"/>
            <a:ext cx="688976" cy="2365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691" name="AutoShape 2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956550" y="6092825"/>
            <a:ext cx="1042988" cy="576263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57" b="3433"/>
          <a:stretch/>
        </p:blipFill>
        <p:spPr>
          <a:xfrm>
            <a:off x="249184" y="2922588"/>
            <a:ext cx="2860274" cy="3792537"/>
          </a:xfrm>
          <a:prstGeom prst="rect">
            <a:avLst/>
          </a:prstGeom>
        </p:spPr>
      </p:pic>
      <p:grpSp>
        <p:nvGrpSpPr>
          <p:cNvPr id="28689" name="Group 25"/>
          <p:cNvGrpSpPr>
            <a:grpSpLocks/>
          </p:cNvGrpSpPr>
          <p:nvPr/>
        </p:nvGrpSpPr>
        <p:grpSpPr bwMode="auto">
          <a:xfrm>
            <a:off x="971550" y="1628775"/>
            <a:ext cx="1582738" cy="1203325"/>
            <a:chOff x="476" y="981"/>
            <a:chExt cx="997" cy="758"/>
          </a:xfrm>
        </p:grpSpPr>
        <p:grpSp>
          <p:nvGrpSpPr>
            <p:cNvPr id="28692" name="Group 22"/>
            <p:cNvGrpSpPr>
              <a:grpSpLocks/>
            </p:cNvGrpSpPr>
            <p:nvPr/>
          </p:nvGrpSpPr>
          <p:grpSpPr bwMode="auto">
            <a:xfrm>
              <a:off x="476" y="981"/>
              <a:ext cx="997" cy="758"/>
              <a:chOff x="431" y="981"/>
              <a:chExt cx="997" cy="758"/>
            </a:xfrm>
          </p:grpSpPr>
          <p:sp>
            <p:nvSpPr>
              <p:cNvPr id="28694" name="Rectangle 18"/>
              <p:cNvSpPr>
                <a:spLocks noChangeArrowheads="1"/>
              </p:cNvSpPr>
              <p:nvPr/>
            </p:nvSpPr>
            <p:spPr bwMode="auto">
              <a:xfrm>
                <a:off x="431" y="981"/>
                <a:ext cx="997" cy="758"/>
              </a:xfrm>
              <a:prstGeom prst="rect">
                <a:avLst/>
              </a:prstGeom>
              <a:solidFill>
                <a:srgbClr val="FFFFCC"/>
              </a:solidFill>
              <a:ln w="9525">
                <a:solidFill>
                  <a:srgbClr val="CC0066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ru-RU" sz="1800"/>
              </a:p>
            </p:txBody>
          </p:sp>
          <p:sp>
            <p:nvSpPr>
              <p:cNvPr id="28695" name="Line 19"/>
              <p:cNvSpPr>
                <a:spLocks noChangeShapeType="1"/>
              </p:cNvSpPr>
              <p:nvPr/>
            </p:nvSpPr>
            <p:spPr bwMode="auto">
              <a:xfrm>
                <a:off x="703" y="1117"/>
                <a:ext cx="0" cy="499"/>
              </a:xfrm>
              <a:prstGeom prst="line">
                <a:avLst/>
              </a:prstGeom>
              <a:noFill/>
              <a:ln w="12700">
                <a:solidFill>
                  <a:srgbClr val="00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696" name="Line 20"/>
              <p:cNvSpPr>
                <a:spLocks noChangeShapeType="1"/>
              </p:cNvSpPr>
              <p:nvPr/>
            </p:nvSpPr>
            <p:spPr bwMode="auto">
              <a:xfrm>
                <a:off x="703" y="1117"/>
                <a:ext cx="408" cy="272"/>
              </a:xfrm>
              <a:prstGeom prst="line">
                <a:avLst/>
              </a:prstGeom>
              <a:noFill/>
              <a:ln w="9525">
                <a:solidFill>
                  <a:srgbClr val="00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697" name="Line 21"/>
              <p:cNvSpPr>
                <a:spLocks noChangeShapeType="1"/>
              </p:cNvSpPr>
              <p:nvPr/>
            </p:nvSpPr>
            <p:spPr bwMode="auto">
              <a:xfrm flipV="1">
                <a:off x="703" y="1389"/>
                <a:ext cx="408" cy="227"/>
              </a:xfrm>
              <a:prstGeom prst="line">
                <a:avLst/>
              </a:prstGeom>
              <a:noFill/>
              <a:ln w="12700">
                <a:solidFill>
                  <a:srgbClr val="00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8693" name="Text Box 24"/>
            <p:cNvSpPr txBox="1">
              <a:spLocks noChangeArrowheads="1"/>
            </p:cNvSpPr>
            <p:nvPr/>
          </p:nvSpPr>
          <p:spPr bwMode="auto">
            <a:xfrm>
              <a:off x="1020" y="1071"/>
              <a:ext cx="36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800">
                  <a:solidFill>
                    <a:srgbClr val="009900"/>
                  </a:solidFill>
                </a:rPr>
                <a:t>К=1</a:t>
              </a: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913"/>
            <a:ext cx="8229600" cy="346075"/>
          </a:xfrm>
        </p:spPr>
        <p:txBody>
          <a:bodyPr/>
          <a:lstStyle/>
          <a:p>
            <a:pPr eaLnBrk="1" hangingPunct="1"/>
            <a:r>
              <a:rPr lang="ru-RU" sz="2400">
                <a:solidFill>
                  <a:srgbClr val="CC0066"/>
                </a:solidFill>
              </a:rPr>
              <a:t>Делитель напряжения</a:t>
            </a:r>
          </a:p>
        </p:txBody>
      </p:sp>
      <p:sp>
        <p:nvSpPr>
          <p:cNvPr id="4101" name="Rectangle 4"/>
          <p:cNvSpPr>
            <a:spLocks noChangeArrowheads="1"/>
          </p:cNvSpPr>
          <p:nvPr/>
        </p:nvSpPr>
        <p:spPr bwMode="auto">
          <a:xfrm>
            <a:off x="1042988" y="2922588"/>
            <a:ext cx="15843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42900" algn="ctr"/>
            <a:endParaRPr lang="ru-RU" sz="1800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395288" y="692150"/>
            <a:ext cx="1368425" cy="720725"/>
          </a:xfrm>
          <a:prstGeom prst="rect">
            <a:avLst/>
          </a:prstGeom>
          <a:solidFill>
            <a:srgbClr val="FFFFCC"/>
          </a:solidFill>
          <a:ln w="9525">
            <a:solidFill>
              <a:srgbClr val="CC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>
                <a:solidFill>
                  <a:srgbClr val="009900"/>
                </a:solidFill>
              </a:rPr>
              <a:t>Входное </a:t>
            </a:r>
          </a:p>
          <a:p>
            <a:pPr algn="ctr"/>
            <a:r>
              <a:rPr lang="ru-RU" sz="1800">
                <a:solidFill>
                  <a:srgbClr val="009900"/>
                </a:solidFill>
              </a:rPr>
              <a:t>устройство</a:t>
            </a: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2051050" y="692150"/>
            <a:ext cx="1368425" cy="720725"/>
          </a:xfrm>
          <a:prstGeom prst="rect">
            <a:avLst/>
          </a:prstGeom>
          <a:solidFill>
            <a:srgbClr val="FFFFCC"/>
          </a:solidFill>
          <a:ln w="9525">
            <a:solidFill>
              <a:srgbClr val="CC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>
                <a:solidFill>
                  <a:srgbClr val="009900"/>
                </a:solidFill>
              </a:rPr>
              <a:t>Делитель</a:t>
            </a:r>
          </a:p>
          <a:p>
            <a:pPr algn="ctr"/>
            <a:r>
              <a:rPr lang="ru-RU" sz="1800">
                <a:solidFill>
                  <a:srgbClr val="009900"/>
                </a:solidFill>
              </a:rPr>
              <a:t>напряжения</a:t>
            </a: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3708400" y="692150"/>
            <a:ext cx="1368425" cy="720725"/>
          </a:xfrm>
          <a:prstGeom prst="rect">
            <a:avLst/>
          </a:prstGeom>
          <a:solidFill>
            <a:srgbClr val="FFFFCC"/>
          </a:solidFill>
          <a:ln w="9525">
            <a:solidFill>
              <a:srgbClr val="CC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>
                <a:solidFill>
                  <a:srgbClr val="009900"/>
                </a:solidFill>
              </a:rPr>
              <a:t>Усилитель</a:t>
            </a: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5364163" y="692150"/>
            <a:ext cx="1368425" cy="720725"/>
          </a:xfrm>
          <a:prstGeom prst="rect">
            <a:avLst/>
          </a:prstGeom>
          <a:solidFill>
            <a:srgbClr val="FFFFCC"/>
          </a:solidFill>
          <a:ln w="9525">
            <a:solidFill>
              <a:srgbClr val="CC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>
                <a:solidFill>
                  <a:srgbClr val="009900"/>
                </a:solidFill>
              </a:rPr>
              <a:t>детектор</a:t>
            </a:r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7019925" y="692150"/>
            <a:ext cx="1763713" cy="720725"/>
          </a:xfrm>
          <a:prstGeom prst="rect">
            <a:avLst/>
          </a:prstGeom>
          <a:solidFill>
            <a:srgbClr val="FFFFCC"/>
          </a:solidFill>
          <a:ln w="9525">
            <a:solidFill>
              <a:srgbClr val="CC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>
                <a:solidFill>
                  <a:srgbClr val="009900"/>
                </a:solidFill>
              </a:rPr>
              <a:t>Измерительный</a:t>
            </a:r>
          </a:p>
          <a:p>
            <a:pPr algn="ctr"/>
            <a:r>
              <a:rPr lang="ru-RU" sz="1800">
                <a:solidFill>
                  <a:srgbClr val="009900"/>
                </a:solidFill>
              </a:rPr>
              <a:t> механизм</a:t>
            </a:r>
          </a:p>
        </p:txBody>
      </p:sp>
      <p:sp>
        <p:nvSpPr>
          <p:cNvPr id="4107" name="Line 11"/>
          <p:cNvSpPr>
            <a:spLocks noChangeShapeType="1"/>
          </p:cNvSpPr>
          <p:nvPr/>
        </p:nvSpPr>
        <p:spPr bwMode="auto">
          <a:xfrm>
            <a:off x="179388" y="1052513"/>
            <a:ext cx="215900" cy="0"/>
          </a:xfrm>
          <a:prstGeom prst="line">
            <a:avLst/>
          </a:prstGeom>
          <a:noFill/>
          <a:ln w="12700">
            <a:solidFill>
              <a:srgbClr val="CC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08" name="Line 12"/>
          <p:cNvSpPr>
            <a:spLocks noChangeShapeType="1"/>
          </p:cNvSpPr>
          <p:nvPr/>
        </p:nvSpPr>
        <p:spPr bwMode="auto">
          <a:xfrm>
            <a:off x="1763713" y="1052513"/>
            <a:ext cx="287337" cy="0"/>
          </a:xfrm>
          <a:prstGeom prst="line">
            <a:avLst/>
          </a:prstGeom>
          <a:noFill/>
          <a:ln w="12700">
            <a:solidFill>
              <a:srgbClr val="CC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09" name="Line 13"/>
          <p:cNvSpPr>
            <a:spLocks noChangeShapeType="1"/>
          </p:cNvSpPr>
          <p:nvPr/>
        </p:nvSpPr>
        <p:spPr bwMode="auto">
          <a:xfrm>
            <a:off x="3419475" y="1052513"/>
            <a:ext cx="288925" cy="0"/>
          </a:xfrm>
          <a:prstGeom prst="line">
            <a:avLst/>
          </a:prstGeom>
          <a:noFill/>
          <a:ln w="12700">
            <a:solidFill>
              <a:srgbClr val="CC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10" name="Line 14"/>
          <p:cNvSpPr>
            <a:spLocks noChangeShapeType="1"/>
          </p:cNvSpPr>
          <p:nvPr/>
        </p:nvSpPr>
        <p:spPr bwMode="auto">
          <a:xfrm>
            <a:off x="5076825" y="1052513"/>
            <a:ext cx="287338" cy="0"/>
          </a:xfrm>
          <a:prstGeom prst="line">
            <a:avLst/>
          </a:prstGeom>
          <a:noFill/>
          <a:ln w="9525">
            <a:solidFill>
              <a:srgbClr val="CC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11" name="Line 15"/>
          <p:cNvSpPr>
            <a:spLocks noChangeShapeType="1"/>
          </p:cNvSpPr>
          <p:nvPr/>
        </p:nvSpPr>
        <p:spPr bwMode="auto">
          <a:xfrm>
            <a:off x="6732588" y="1052513"/>
            <a:ext cx="287337" cy="0"/>
          </a:xfrm>
          <a:prstGeom prst="line">
            <a:avLst/>
          </a:prstGeom>
          <a:noFill/>
          <a:ln w="9525">
            <a:solidFill>
              <a:srgbClr val="CC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12" name="Line 23"/>
          <p:cNvSpPr>
            <a:spLocks noChangeShapeType="1"/>
          </p:cNvSpPr>
          <p:nvPr/>
        </p:nvSpPr>
        <p:spPr bwMode="auto">
          <a:xfrm>
            <a:off x="5364163" y="34290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14" name="Line 36"/>
          <p:cNvSpPr>
            <a:spLocks noChangeShapeType="1"/>
          </p:cNvSpPr>
          <p:nvPr/>
        </p:nvSpPr>
        <p:spPr bwMode="auto">
          <a:xfrm>
            <a:off x="2771777" y="1440219"/>
            <a:ext cx="936624" cy="62035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15" name="Text Box 37"/>
          <p:cNvSpPr txBox="1">
            <a:spLocks noChangeArrowheads="1"/>
          </p:cNvSpPr>
          <p:nvPr/>
        </p:nvSpPr>
        <p:spPr bwMode="auto">
          <a:xfrm>
            <a:off x="4427538" y="1628775"/>
            <a:ext cx="441325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CC0066"/>
                </a:solidFill>
              </a:rPr>
              <a:t>Делитель напряжения</a:t>
            </a:r>
            <a:r>
              <a:rPr lang="ru-RU">
                <a:solidFill>
                  <a:srgbClr val="0000FF"/>
                </a:solidFill>
              </a:rPr>
              <a:t> </a:t>
            </a:r>
            <a:r>
              <a:rPr lang="ru-RU">
                <a:solidFill>
                  <a:srgbClr val="FF9900"/>
                </a:solidFill>
              </a:rPr>
              <a:t>(Аттенюатор)</a:t>
            </a:r>
            <a:r>
              <a:rPr lang="ru-RU">
                <a:solidFill>
                  <a:srgbClr val="0000FF"/>
                </a:solidFill>
              </a:rPr>
              <a:t> – Служит для расширения пределов измерения, что позволяет уменьшить погрешность измерения.</a:t>
            </a:r>
          </a:p>
        </p:txBody>
      </p:sp>
      <p:grpSp>
        <p:nvGrpSpPr>
          <p:cNvPr id="4116" name="Group 44"/>
          <p:cNvGrpSpPr>
            <a:grpSpLocks/>
          </p:cNvGrpSpPr>
          <p:nvPr/>
        </p:nvGrpSpPr>
        <p:grpSpPr bwMode="auto">
          <a:xfrm>
            <a:off x="3995738" y="3429000"/>
            <a:ext cx="2089150" cy="1296988"/>
            <a:chOff x="2222" y="2432"/>
            <a:chExt cx="1316" cy="817"/>
          </a:xfrm>
        </p:grpSpPr>
        <p:grpSp>
          <p:nvGrpSpPr>
            <p:cNvPr id="4150" name="Group 30"/>
            <p:cNvGrpSpPr>
              <a:grpSpLocks/>
            </p:cNvGrpSpPr>
            <p:nvPr/>
          </p:nvGrpSpPr>
          <p:grpSpPr bwMode="auto">
            <a:xfrm>
              <a:off x="2222" y="2432"/>
              <a:ext cx="1316" cy="817"/>
              <a:chOff x="3185" y="1207"/>
              <a:chExt cx="1237" cy="953"/>
            </a:xfrm>
          </p:grpSpPr>
          <p:sp>
            <p:nvSpPr>
              <p:cNvPr id="4154" name="Rectangle 17"/>
              <p:cNvSpPr>
                <a:spLocks noChangeArrowheads="1"/>
              </p:cNvSpPr>
              <p:nvPr/>
            </p:nvSpPr>
            <p:spPr bwMode="auto">
              <a:xfrm>
                <a:off x="3606" y="1298"/>
                <a:ext cx="90" cy="272"/>
              </a:xfrm>
              <a:prstGeom prst="rect">
                <a:avLst/>
              </a:prstGeom>
              <a:solidFill>
                <a:srgbClr val="FFFF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55" name="Rectangle 18"/>
              <p:cNvSpPr>
                <a:spLocks noChangeArrowheads="1"/>
              </p:cNvSpPr>
              <p:nvPr/>
            </p:nvSpPr>
            <p:spPr bwMode="auto">
              <a:xfrm>
                <a:off x="3606" y="1752"/>
                <a:ext cx="90" cy="272"/>
              </a:xfrm>
              <a:prstGeom prst="rect">
                <a:avLst/>
              </a:prstGeom>
              <a:solidFill>
                <a:srgbClr val="FFFF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56" name="Line 20"/>
              <p:cNvSpPr>
                <a:spLocks noChangeShapeType="1"/>
              </p:cNvSpPr>
              <p:nvPr/>
            </p:nvSpPr>
            <p:spPr bwMode="auto">
              <a:xfrm>
                <a:off x="3334" y="1207"/>
                <a:ext cx="31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57" name="Line 21"/>
              <p:cNvSpPr>
                <a:spLocks noChangeShapeType="1"/>
              </p:cNvSpPr>
              <p:nvPr/>
            </p:nvSpPr>
            <p:spPr bwMode="auto">
              <a:xfrm>
                <a:off x="3651" y="1207"/>
                <a:ext cx="0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58" name="Line 22"/>
              <p:cNvSpPr>
                <a:spLocks noChangeShapeType="1"/>
              </p:cNvSpPr>
              <p:nvPr/>
            </p:nvSpPr>
            <p:spPr bwMode="auto">
              <a:xfrm>
                <a:off x="3651" y="1570"/>
                <a:ext cx="0" cy="18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59" name="Line 24"/>
              <p:cNvSpPr>
                <a:spLocks noChangeShapeType="1"/>
              </p:cNvSpPr>
              <p:nvPr/>
            </p:nvSpPr>
            <p:spPr bwMode="auto">
              <a:xfrm flipH="1">
                <a:off x="3651" y="2024"/>
                <a:ext cx="0" cy="1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60" name="Line 25"/>
              <p:cNvSpPr>
                <a:spLocks noChangeShapeType="1"/>
              </p:cNvSpPr>
              <p:nvPr/>
            </p:nvSpPr>
            <p:spPr bwMode="auto">
              <a:xfrm>
                <a:off x="3334" y="2160"/>
                <a:ext cx="31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61" name="Line 26"/>
              <p:cNvSpPr>
                <a:spLocks noChangeShapeType="1"/>
              </p:cNvSpPr>
              <p:nvPr/>
            </p:nvSpPr>
            <p:spPr bwMode="auto">
              <a:xfrm>
                <a:off x="3651" y="1661"/>
                <a:ext cx="5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62" name="Line 27"/>
              <p:cNvSpPr>
                <a:spLocks noChangeShapeType="1"/>
              </p:cNvSpPr>
              <p:nvPr/>
            </p:nvSpPr>
            <p:spPr bwMode="auto">
              <a:xfrm>
                <a:off x="3651" y="2160"/>
                <a:ext cx="5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63" name="Text Box 28"/>
              <p:cNvSpPr txBox="1">
                <a:spLocks noChangeArrowheads="1"/>
              </p:cNvSpPr>
              <p:nvPr/>
            </p:nvSpPr>
            <p:spPr bwMode="auto">
              <a:xfrm>
                <a:off x="3185" y="1521"/>
                <a:ext cx="332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/>
                  <a:t>U</a:t>
                </a:r>
                <a:r>
                  <a:rPr lang="ru-RU" baseline="-25000"/>
                  <a:t>Вх</a:t>
                </a:r>
                <a:endParaRPr lang="ru-RU"/>
              </a:p>
            </p:txBody>
          </p:sp>
          <p:sp>
            <p:nvSpPr>
              <p:cNvPr id="4164" name="Text Box 29"/>
              <p:cNvSpPr txBox="1">
                <a:spLocks noChangeArrowheads="1"/>
              </p:cNvSpPr>
              <p:nvPr/>
            </p:nvSpPr>
            <p:spPr bwMode="auto">
              <a:xfrm>
                <a:off x="4001" y="1765"/>
                <a:ext cx="421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/>
                  <a:t>U</a:t>
                </a:r>
                <a:r>
                  <a:rPr lang="ru-RU" baseline="-25000"/>
                  <a:t>Вых</a:t>
                </a:r>
                <a:endParaRPr lang="ru-RU"/>
              </a:p>
            </p:txBody>
          </p:sp>
        </p:grpSp>
        <p:grpSp>
          <p:nvGrpSpPr>
            <p:cNvPr id="4151" name="Group 43"/>
            <p:cNvGrpSpPr>
              <a:grpSpLocks/>
            </p:cNvGrpSpPr>
            <p:nvPr/>
          </p:nvGrpSpPr>
          <p:grpSpPr bwMode="auto">
            <a:xfrm>
              <a:off x="2735" y="2478"/>
              <a:ext cx="290" cy="658"/>
              <a:chOff x="2735" y="2478"/>
              <a:chExt cx="290" cy="658"/>
            </a:xfrm>
          </p:grpSpPr>
          <p:sp>
            <p:nvSpPr>
              <p:cNvPr id="4152" name="Text Box 39"/>
              <p:cNvSpPr txBox="1">
                <a:spLocks noChangeArrowheads="1"/>
              </p:cNvSpPr>
              <p:nvPr/>
            </p:nvSpPr>
            <p:spPr bwMode="auto">
              <a:xfrm>
                <a:off x="2735" y="2478"/>
                <a:ext cx="290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/>
                  <a:t>R</a:t>
                </a:r>
                <a:r>
                  <a:rPr lang="en-US" baseline="-25000"/>
                  <a:t>1</a:t>
                </a:r>
                <a:endParaRPr lang="ru-RU"/>
              </a:p>
            </p:txBody>
          </p:sp>
          <p:sp>
            <p:nvSpPr>
              <p:cNvPr id="4153" name="Text Box 40"/>
              <p:cNvSpPr txBox="1">
                <a:spLocks noChangeArrowheads="1"/>
              </p:cNvSpPr>
              <p:nvPr/>
            </p:nvSpPr>
            <p:spPr bwMode="auto">
              <a:xfrm>
                <a:off x="2735" y="2886"/>
                <a:ext cx="290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/>
                  <a:t>R</a:t>
                </a:r>
                <a:r>
                  <a:rPr lang="en-US" baseline="-25000"/>
                  <a:t>2</a:t>
                </a:r>
                <a:endParaRPr lang="ru-RU"/>
              </a:p>
            </p:txBody>
          </p:sp>
        </p:grpSp>
      </p:grpSp>
      <p:graphicFrame>
        <p:nvGraphicFramePr>
          <p:cNvPr id="4098" name="Object 41"/>
          <p:cNvGraphicFramePr>
            <a:graphicFrameLocks noGrp="1" noChangeAspect="1"/>
          </p:cNvGraphicFramePr>
          <p:nvPr>
            <p:ph sz="half" idx="2"/>
          </p:nvPr>
        </p:nvGraphicFramePr>
        <p:xfrm>
          <a:off x="3995738" y="5157788"/>
          <a:ext cx="1728787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1" name="Формула" r:id="rId3" imgW="825480" imgH="444240" progId="Equation.3">
                  <p:embed/>
                </p:oleObj>
              </mc:Choice>
              <mc:Fallback>
                <p:oleObj name="Формула" r:id="rId3" imgW="825480" imgH="444240" progId="Equation.3">
                  <p:embed/>
                  <p:pic>
                    <p:nvPicPr>
                      <p:cNvPr id="0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5738" y="5157788"/>
                        <a:ext cx="1728787" cy="792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17" name="AutoShape 45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284663" y="6237288"/>
            <a:ext cx="1042987" cy="466725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18" name="Line 46"/>
          <p:cNvSpPr>
            <a:spLocks noChangeShapeType="1"/>
          </p:cNvSpPr>
          <p:nvPr/>
        </p:nvSpPr>
        <p:spPr bwMode="auto">
          <a:xfrm>
            <a:off x="6300788" y="6597650"/>
            <a:ext cx="25193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19" name="Rectangle 47"/>
          <p:cNvSpPr>
            <a:spLocks noChangeArrowheads="1"/>
          </p:cNvSpPr>
          <p:nvPr/>
        </p:nvSpPr>
        <p:spPr bwMode="auto">
          <a:xfrm>
            <a:off x="6732588" y="3429000"/>
            <a:ext cx="144462" cy="504825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120" name="Rectangle 48"/>
          <p:cNvSpPr>
            <a:spLocks noChangeArrowheads="1"/>
          </p:cNvSpPr>
          <p:nvPr/>
        </p:nvSpPr>
        <p:spPr bwMode="auto">
          <a:xfrm>
            <a:off x="6732588" y="4149725"/>
            <a:ext cx="144462" cy="503238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1800">
              <a:solidFill>
                <a:srgbClr val="FF9900"/>
              </a:solidFill>
            </a:endParaRPr>
          </a:p>
        </p:txBody>
      </p:sp>
      <p:sp>
        <p:nvSpPr>
          <p:cNvPr id="4121" name="Rectangle 49"/>
          <p:cNvSpPr>
            <a:spLocks noChangeArrowheads="1"/>
          </p:cNvSpPr>
          <p:nvPr/>
        </p:nvSpPr>
        <p:spPr bwMode="auto">
          <a:xfrm>
            <a:off x="6732588" y="4868863"/>
            <a:ext cx="144462" cy="504825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22" name="Rectangle 50"/>
          <p:cNvSpPr>
            <a:spLocks noChangeArrowheads="1"/>
          </p:cNvSpPr>
          <p:nvPr/>
        </p:nvSpPr>
        <p:spPr bwMode="auto">
          <a:xfrm>
            <a:off x="6732588" y="5805488"/>
            <a:ext cx="144462" cy="503237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23" name="Line 51"/>
          <p:cNvSpPr>
            <a:spLocks noChangeShapeType="1"/>
          </p:cNvSpPr>
          <p:nvPr/>
        </p:nvSpPr>
        <p:spPr bwMode="auto">
          <a:xfrm>
            <a:off x="6300788" y="3284538"/>
            <a:ext cx="1008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24" name="Line 52"/>
          <p:cNvSpPr>
            <a:spLocks noChangeShapeType="1"/>
          </p:cNvSpPr>
          <p:nvPr/>
        </p:nvSpPr>
        <p:spPr bwMode="auto">
          <a:xfrm>
            <a:off x="6804025" y="34290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25" name="Line 53"/>
          <p:cNvSpPr>
            <a:spLocks noChangeShapeType="1"/>
          </p:cNvSpPr>
          <p:nvPr/>
        </p:nvSpPr>
        <p:spPr bwMode="auto">
          <a:xfrm>
            <a:off x="6804025" y="3284538"/>
            <a:ext cx="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26" name="Line 54"/>
          <p:cNvSpPr>
            <a:spLocks noChangeShapeType="1"/>
          </p:cNvSpPr>
          <p:nvPr/>
        </p:nvSpPr>
        <p:spPr bwMode="auto">
          <a:xfrm>
            <a:off x="6804025" y="3933825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27" name="Line 55"/>
          <p:cNvSpPr>
            <a:spLocks noChangeShapeType="1"/>
          </p:cNvSpPr>
          <p:nvPr/>
        </p:nvSpPr>
        <p:spPr bwMode="auto">
          <a:xfrm>
            <a:off x="6804025" y="4652963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28" name="Line 56"/>
          <p:cNvSpPr>
            <a:spLocks noChangeShapeType="1"/>
          </p:cNvSpPr>
          <p:nvPr/>
        </p:nvSpPr>
        <p:spPr bwMode="auto">
          <a:xfrm>
            <a:off x="6804025" y="5373688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29" name="Line 58"/>
          <p:cNvSpPr>
            <a:spLocks noChangeShapeType="1"/>
          </p:cNvSpPr>
          <p:nvPr/>
        </p:nvSpPr>
        <p:spPr bwMode="auto">
          <a:xfrm>
            <a:off x="6804025" y="4724400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30" name="Line 59"/>
          <p:cNvSpPr>
            <a:spLocks noChangeShapeType="1"/>
          </p:cNvSpPr>
          <p:nvPr/>
        </p:nvSpPr>
        <p:spPr bwMode="auto">
          <a:xfrm>
            <a:off x="6804025" y="4005263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31" name="Line 60"/>
          <p:cNvSpPr>
            <a:spLocks noChangeShapeType="1"/>
          </p:cNvSpPr>
          <p:nvPr/>
        </p:nvSpPr>
        <p:spPr bwMode="auto">
          <a:xfrm>
            <a:off x="6804025" y="5445125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32" name="Line 61"/>
          <p:cNvSpPr>
            <a:spLocks noChangeShapeType="1"/>
          </p:cNvSpPr>
          <p:nvPr/>
        </p:nvSpPr>
        <p:spPr bwMode="auto">
          <a:xfrm>
            <a:off x="6804025" y="5734050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33" name="Line 62"/>
          <p:cNvSpPr>
            <a:spLocks noChangeShapeType="1"/>
          </p:cNvSpPr>
          <p:nvPr/>
        </p:nvSpPr>
        <p:spPr bwMode="auto">
          <a:xfrm>
            <a:off x="6804025" y="6308725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34" name="Line 63"/>
          <p:cNvSpPr>
            <a:spLocks noChangeShapeType="1"/>
          </p:cNvSpPr>
          <p:nvPr/>
        </p:nvSpPr>
        <p:spPr bwMode="auto">
          <a:xfrm>
            <a:off x="7667625" y="3716338"/>
            <a:ext cx="0" cy="23764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35" name="Line 64"/>
          <p:cNvSpPr>
            <a:spLocks noChangeShapeType="1"/>
          </p:cNvSpPr>
          <p:nvPr/>
        </p:nvSpPr>
        <p:spPr bwMode="auto">
          <a:xfrm>
            <a:off x="7667625" y="3716338"/>
            <a:ext cx="3603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36" name="Line 65"/>
          <p:cNvSpPr>
            <a:spLocks noChangeShapeType="1"/>
          </p:cNvSpPr>
          <p:nvPr/>
        </p:nvSpPr>
        <p:spPr bwMode="auto">
          <a:xfrm>
            <a:off x="8027988" y="3716338"/>
            <a:ext cx="0" cy="2089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37" name="Rectangle 66"/>
          <p:cNvSpPr>
            <a:spLocks noChangeArrowheads="1"/>
          </p:cNvSpPr>
          <p:nvPr/>
        </p:nvSpPr>
        <p:spPr bwMode="auto">
          <a:xfrm>
            <a:off x="7956550" y="5805488"/>
            <a:ext cx="144463" cy="503237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38" name="Line 67"/>
          <p:cNvSpPr>
            <a:spLocks noChangeShapeType="1"/>
          </p:cNvSpPr>
          <p:nvPr/>
        </p:nvSpPr>
        <p:spPr bwMode="auto">
          <a:xfrm>
            <a:off x="8027988" y="6308725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39" name="Line 68"/>
          <p:cNvSpPr>
            <a:spLocks noChangeShapeType="1"/>
          </p:cNvSpPr>
          <p:nvPr/>
        </p:nvSpPr>
        <p:spPr bwMode="auto">
          <a:xfrm>
            <a:off x="7596188" y="4724400"/>
            <a:ext cx="144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40" name="Line 69"/>
          <p:cNvSpPr>
            <a:spLocks noChangeShapeType="1"/>
          </p:cNvSpPr>
          <p:nvPr/>
        </p:nvSpPr>
        <p:spPr bwMode="auto">
          <a:xfrm>
            <a:off x="8027988" y="5589588"/>
            <a:ext cx="7921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41" name="Text Box 71"/>
          <p:cNvSpPr txBox="1">
            <a:spLocks noChangeArrowheads="1"/>
          </p:cNvSpPr>
          <p:nvPr/>
        </p:nvSpPr>
        <p:spPr bwMode="auto">
          <a:xfrm>
            <a:off x="6927850" y="3305175"/>
            <a:ext cx="4333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/>
              <a:t>R</a:t>
            </a:r>
            <a:r>
              <a:rPr lang="en-US" sz="1800" baseline="-25000"/>
              <a:t>1</a:t>
            </a:r>
            <a:endParaRPr lang="ru-RU" sz="1800"/>
          </a:p>
        </p:txBody>
      </p:sp>
      <p:sp>
        <p:nvSpPr>
          <p:cNvPr id="4142" name="Text Box 72"/>
          <p:cNvSpPr txBox="1">
            <a:spLocks noChangeArrowheads="1"/>
          </p:cNvSpPr>
          <p:nvPr/>
        </p:nvSpPr>
        <p:spPr bwMode="auto">
          <a:xfrm>
            <a:off x="6927850" y="4071938"/>
            <a:ext cx="4603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/>
              <a:t>R</a:t>
            </a:r>
            <a:r>
              <a:rPr lang="en-US" sz="1800" baseline="-25000"/>
              <a:t>2</a:t>
            </a:r>
            <a:endParaRPr lang="ru-RU" sz="1800"/>
          </a:p>
        </p:txBody>
      </p:sp>
      <p:sp>
        <p:nvSpPr>
          <p:cNvPr id="4143" name="Text Box 73"/>
          <p:cNvSpPr txBox="1">
            <a:spLocks noChangeArrowheads="1"/>
          </p:cNvSpPr>
          <p:nvPr/>
        </p:nvSpPr>
        <p:spPr bwMode="auto">
          <a:xfrm>
            <a:off x="6877050" y="4749800"/>
            <a:ext cx="4333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/>
              <a:t>R</a:t>
            </a:r>
            <a:r>
              <a:rPr lang="en-US" sz="1800" baseline="-25000"/>
              <a:t>3</a:t>
            </a:r>
            <a:endParaRPr lang="ru-RU" sz="1800"/>
          </a:p>
        </p:txBody>
      </p:sp>
      <p:sp>
        <p:nvSpPr>
          <p:cNvPr id="4144" name="Text Box 74"/>
          <p:cNvSpPr txBox="1">
            <a:spLocks noChangeArrowheads="1"/>
          </p:cNvSpPr>
          <p:nvPr/>
        </p:nvSpPr>
        <p:spPr bwMode="auto">
          <a:xfrm>
            <a:off x="6948488" y="5805488"/>
            <a:ext cx="4333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/>
              <a:t>R</a:t>
            </a:r>
            <a:r>
              <a:rPr lang="en-US" sz="1800" baseline="-25000"/>
              <a:t>n</a:t>
            </a:r>
            <a:endParaRPr lang="ru-RU" sz="1800"/>
          </a:p>
        </p:txBody>
      </p:sp>
      <p:sp>
        <p:nvSpPr>
          <p:cNvPr id="4145" name="Text Box 75"/>
          <p:cNvSpPr txBox="1">
            <a:spLocks noChangeArrowheads="1"/>
          </p:cNvSpPr>
          <p:nvPr/>
        </p:nvSpPr>
        <p:spPr bwMode="auto">
          <a:xfrm>
            <a:off x="8151813" y="5753100"/>
            <a:ext cx="349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/>
              <a:t>R</a:t>
            </a:r>
            <a:endParaRPr lang="ru-RU" sz="1800"/>
          </a:p>
        </p:txBody>
      </p:sp>
      <p:sp>
        <p:nvSpPr>
          <p:cNvPr id="4146" name="Line 76"/>
          <p:cNvSpPr>
            <a:spLocks noChangeShapeType="1"/>
          </p:cNvSpPr>
          <p:nvPr/>
        </p:nvSpPr>
        <p:spPr bwMode="auto">
          <a:xfrm flipV="1">
            <a:off x="6372225" y="3284538"/>
            <a:ext cx="0" cy="14398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47" name="Line 77"/>
          <p:cNvSpPr>
            <a:spLocks noChangeShapeType="1"/>
          </p:cNvSpPr>
          <p:nvPr/>
        </p:nvSpPr>
        <p:spPr bwMode="auto">
          <a:xfrm>
            <a:off x="6372225" y="5300663"/>
            <a:ext cx="0" cy="12969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48" name="Text Box 78"/>
          <p:cNvSpPr txBox="1">
            <a:spLocks noChangeArrowheads="1"/>
          </p:cNvSpPr>
          <p:nvPr/>
        </p:nvSpPr>
        <p:spPr bwMode="auto">
          <a:xfrm>
            <a:off x="6064250" y="4816475"/>
            <a:ext cx="527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/>
              <a:t>U</a:t>
            </a:r>
            <a:r>
              <a:rPr lang="ru-RU" sz="1800" baseline="-25000"/>
              <a:t>Вх</a:t>
            </a:r>
            <a:endParaRPr lang="ru-RU" sz="1800"/>
          </a:p>
        </p:txBody>
      </p:sp>
      <p:sp>
        <p:nvSpPr>
          <p:cNvPr id="4149" name="Text Box 79"/>
          <p:cNvSpPr txBox="1">
            <a:spLocks noChangeArrowheads="1"/>
          </p:cNvSpPr>
          <p:nvPr/>
        </p:nvSpPr>
        <p:spPr bwMode="auto">
          <a:xfrm>
            <a:off x="8512175" y="5824538"/>
            <a:ext cx="6365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/>
              <a:t>U</a:t>
            </a:r>
            <a:r>
              <a:rPr lang="ru-RU" sz="1800" baseline="-25000"/>
              <a:t>Вых</a:t>
            </a:r>
            <a:endParaRPr lang="ru-RU" sz="1800"/>
          </a:p>
        </p:txBody>
      </p:sp>
      <p:pic>
        <p:nvPicPr>
          <p:cNvPr id="74" name="Рисунок 7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57" b="3433"/>
          <a:stretch/>
        </p:blipFill>
        <p:spPr>
          <a:xfrm>
            <a:off x="301079" y="2413357"/>
            <a:ext cx="2860274" cy="3792537"/>
          </a:xfrm>
          <a:prstGeom prst="rect">
            <a:avLst/>
          </a:prstGeom>
        </p:spPr>
      </p:pic>
      <p:grpSp>
        <p:nvGrpSpPr>
          <p:cNvPr id="4113" name="Group 38"/>
          <p:cNvGrpSpPr>
            <a:grpSpLocks/>
          </p:cNvGrpSpPr>
          <p:nvPr/>
        </p:nvGrpSpPr>
        <p:grpSpPr bwMode="auto">
          <a:xfrm>
            <a:off x="3059113" y="1916113"/>
            <a:ext cx="939800" cy="936625"/>
            <a:chOff x="1882" y="1207"/>
            <a:chExt cx="592" cy="590"/>
          </a:xfrm>
        </p:grpSpPr>
        <p:sp>
          <p:nvSpPr>
            <p:cNvPr id="4165" name="Rectangle 31"/>
            <p:cNvSpPr>
              <a:spLocks noChangeArrowheads="1"/>
            </p:cNvSpPr>
            <p:nvPr/>
          </p:nvSpPr>
          <p:spPr bwMode="auto">
            <a:xfrm>
              <a:off x="1882" y="1207"/>
              <a:ext cx="576" cy="576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CC006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1800">
                <a:solidFill>
                  <a:srgbClr val="009900"/>
                </a:solidFill>
              </a:endParaRPr>
            </a:p>
          </p:txBody>
        </p:sp>
        <p:sp>
          <p:nvSpPr>
            <p:cNvPr id="4166" name="Line 32"/>
            <p:cNvSpPr>
              <a:spLocks noChangeShapeType="1"/>
            </p:cNvSpPr>
            <p:nvPr/>
          </p:nvSpPr>
          <p:spPr bwMode="auto">
            <a:xfrm flipV="1">
              <a:off x="1882" y="1207"/>
              <a:ext cx="589" cy="590"/>
            </a:xfrm>
            <a:prstGeom prst="line">
              <a:avLst/>
            </a:prstGeom>
            <a:noFill/>
            <a:ln w="952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67" name="Text Box 34"/>
            <p:cNvSpPr txBox="1">
              <a:spLocks noChangeArrowheads="1"/>
            </p:cNvSpPr>
            <p:nvPr/>
          </p:nvSpPr>
          <p:spPr bwMode="auto">
            <a:xfrm>
              <a:off x="1882" y="1253"/>
              <a:ext cx="20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rgbClr val="009900"/>
                  </a:solidFill>
                </a:rPr>
                <a:t>u</a:t>
              </a:r>
              <a:endParaRPr lang="ru-RU">
                <a:solidFill>
                  <a:srgbClr val="009900"/>
                </a:solidFill>
              </a:endParaRPr>
            </a:p>
          </p:txBody>
        </p:sp>
        <p:sp>
          <p:nvSpPr>
            <p:cNvPr id="4168" name="Text Box 35"/>
            <p:cNvSpPr txBox="1">
              <a:spLocks noChangeArrowheads="1"/>
            </p:cNvSpPr>
            <p:nvPr/>
          </p:nvSpPr>
          <p:spPr bwMode="auto">
            <a:xfrm>
              <a:off x="2109" y="1509"/>
              <a:ext cx="36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rgbClr val="009900"/>
                  </a:solidFill>
                </a:rPr>
                <a:t>U/n</a:t>
              </a:r>
              <a:endParaRPr lang="ru-RU">
                <a:solidFill>
                  <a:srgbClr val="009900"/>
                </a:solidFill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sz="2400" dirty="0">
                <a:solidFill>
                  <a:srgbClr val="FF0000"/>
                </a:solidFill>
              </a:rPr>
              <a:t>Схемы делителей напряжения</a:t>
            </a:r>
          </a:p>
        </p:txBody>
      </p:sp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785794"/>
            <a:ext cx="2428892" cy="1843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04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785794"/>
            <a:ext cx="2235121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214282" y="2786058"/>
            <a:ext cx="23574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CC6600"/>
                </a:solidFill>
              </a:rPr>
              <a:t>а) Резистивный делитель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00364" y="2721114"/>
            <a:ext cx="18573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CC6600"/>
                </a:solidFill>
              </a:rPr>
              <a:t>б) Емкостной делитель</a:t>
            </a:r>
          </a:p>
        </p:txBody>
      </p:sp>
      <p:pic>
        <p:nvPicPr>
          <p:cNvPr id="61441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714752"/>
            <a:ext cx="474345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285720" y="5929330"/>
            <a:ext cx="56436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в) Делитель с корректирующими элементами</a:t>
            </a:r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43570" y="928670"/>
            <a:ext cx="3099756" cy="4338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6000760" y="5286388"/>
            <a:ext cx="27860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г) Делитель ступенчатого типа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sz="2400" dirty="0">
                <a:solidFill>
                  <a:srgbClr val="FF0000"/>
                </a:solidFill>
              </a:rPr>
              <a:t>Структурная схема вольтметра В3-38 </a:t>
            </a:r>
          </a:p>
        </p:txBody>
      </p:sp>
      <p:pic>
        <p:nvPicPr>
          <p:cNvPr id="29699" name="Рисунок 5" descr="Вольтметр .jpg"/>
          <p:cNvPicPr>
            <a:picLocks noChangeAspect="1"/>
          </p:cNvPicPr>
          <p:nvPr/>
        </p:nvPicPr>
        <p:blipFill>
          <a:blip r:embed="rId2"/>
          <a:srcRect l="3201" t="10336" r="6625" b="6731"/>
          <a:stretch>
            <a:fillRect/>
          </a:stretch>
        </p:blipFill>
        <p:spPr bwMode="auto">
          <a:xfrm>
            <a:off x="357188" y="1428750"/>
            <a:ext cx="8408987" cy="489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9"/>
            <a:ext cx="8229600" cy="490066"/>
          </a:xfrm>
        </p:spPr>
        <p:txBody>
          <a:bodyPr/>
          <a:lstStyle/>
          <a:p>
            <a:pPr eaLnBrk="1" hangingPunct="1"/>
            <a:r>
              <a:rPr lang="ru-RU" sz="2400" dirty="0">
                <a:solidFill>
                  <a:srgbClr val="FF0000"/>
                </a:solidFill>
              </a:rPr>
              <a:t>Измерение напряжения и силы тока</a:t>
            </a:r>
          </a:p>
        </p:txBody>
      </p:sp>
      <p:sp>
        <p:nvSpPr>
          <p:cNvPr id="14339" name="Text Box 5"/>
          <p:cNvSpPr txBox="1">
            <a:spLocks noChangeArrowheads="1"/>
          </p:cNvSpPr>
          <p:nvPr/>
        </p:nvSpPr>
        <p:spPr bwMode="auto">
          <a:xfrm>
            <a:off x="4548107" y="933993"/>
            <a:ext cx="446449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dirty="0">
                <a:solidFill>
                  <a:srgbClr val="0000FF"/>
                </a:solidFill>
              </a:rPr>
              <a:t>Приборы для измерения тока и напряжения;</a:t>
            </a:r>
          </a:p>
          <a:p>
            <a:pPr marL="342900" indent="-342900">
              <a:buFontTx/>
              <a:buAutoNum type="arabicPeriod"/>
            </a:pPr>
            <a:r>
              <a:rPr lang="ru-RU" dirty="0">
                <a:solidFill>
                  <a:srgbClr val="0000FF"/>
                </a:solidFill>
              </a:rPr>
              <a:t>Параметры напряжения переменного тока;</a:t>
            </a:r>
          </a:p>
          <a:p>
            <a:pPr marL="342900" indent="-342900">
              <a:buFontTx/>
              <a:buAutoNum type="arabicPeriod"/>
            </a:pPr>
            <a:r>
              <a:rPr lang="ru-RU" dirty="0">
                <a:solidFill>
                  <a:srgbClr val="0000FF"/>
                </a:solidFill>
              </a:rPr>
              <a:t>Классификация вольтметров и требования к ним;</a:t>
            </a:r>
          </a:p>
          <a:p>
            <a:pPr marL="342900" indent="-342900">
              <a:buFontTx/>
              <a:buAutoNum type="arabicPeriod"/>
            </a:pPr>
            <a:r>
              <a:rPr lang="ru-RU" dirty="0">
                <a:solidFill>
                  <a:srgbClr val="0000FF"/>
                </a:solidFill>
              </a:rPr>
              <a:t>Вольтметры постоянного тока;</a:t>
            </a:r>
          </a:p>
          <a:p>
            <a:pPr marL="342900" indent="-342900">
              <a:buFontTx/>
              <a:buAutoNum type="arabicPeriod"/>
            </a:pPr>
            <a:r>
              <a:rPr lang="ru-RU" dirty="0">
                <a:solidFill>
                  <a:srgbClr val="0000FF"/>
                </a:solidFill>
              </a:rPr>
              <a:t>Вольтметры переменного тока;</a:t>
            </a:r>
          </a:p>
          <a:p>
            <a:pPr marL="342900" indent="-342900">
              <a:buFontTx/>
              <a:buAutoNum type="arabicPeriod"/>
            </a:pPr>
            <a:r>
              <a:rPr lang="ru-RU" dirty="0">
                <a:solidFill>
                  <a:srgbClr val="0000FF"/>
                </a:solidFill>
              </a:rPr>
              <a:t>Зависимость показаний вольтметра от типа детектора</a:t>
            </a:r>
          </a:p>
        </p:txBody>
      </p:sp>
      <p:pic>
        <p:nvPicPr>
          <p:cNvPr id="5" name="Рисунок 4" descr="Вольтметр gdm-8246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5698" y="1196750"/>
            <a:ext cx="4369633" cy="2792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pPr eaLnBrk="1" hangingPunct="1"/>
            <a:r>
              <a:rPr lang="ru-RU" sz="2400">
                <a:solidFill>
                  <a:srgbClr val="FF0000"/>
                </a:solidFill>
              </a:rPr>
              <a:t>Изменение пределов измерения</a:t>
            </a:r>
          </a:p>
        </p:txBody>
      </p:sp>
      <p:grpSp>
        <p:nvGrpSpPr>
          <p:cNvPr id="30723" name="Group 32"/>
          <p:cNvGrpSpPr>
            <a:grpSpLocks/>
          </p:cNvGrpSpPr>
          <p:nvPr/>
        </p:nvGrpSpPr>
        <p:grpSpPr bwMode="auto">
          <a:xfrm>
            <a:off x="179388" y="981075"/>
            <a:ext cx="3937000" cy="811213"/>
            <a:chOff x="113" y="618"/>
            <a:chExt cx="2480" cy="511"/>
          </a:xfrm>
        </p:grpSpPr>
        <p:grpSp>
          <p:nvGrpSpPr>
            <p:cNvPr id="30756" name="Group 31"/>
            <p:cNvGrpSpPr>
              <a:grpSpLocks/>
            </p:cNvGrpSpPr>
            <p:nvPr/>
          </p:nvGrpSpPr>
          <p:grpSpPr bwMode="auto">
            <a:xfrm>
              <a:off x="204" y="618"/>
              <a:ext cx="2389" cy="511"/>
              <a:chOff x="620" y="754"/>
              <a:chExt cx="2389" cy="511"/>
            </a:xfrm>
          </p:grpSpPr>
          <p:sp>
            <p:nvSpPr>
              <p:cNvPr id="30758" name="Freeform 6"/>
              <p:cNvSpPr>
                <a:spLocks/>
              </p:cNvSpPr>
              <p:nvPr/>
            </p:nvSpPr>
            <p:spPr bwMode="auto">
              <a:xfrm>
                <a:off x="620" y="1015"/>
                <a:ext cx="2266" cy="250"/>
              </a:xfrm>
              <a:custGeom>
                <a:avLst/>
                <a:gdLst>
                  <a:gd name="T0" fmla="*/ 0 w 2266"/>
                  <a:gd name="T1" fmla="*/ 250 h 250"/>
                  <a:gd name="T2" fmla="*/ 442 w 2266"/>
                  <a:gd name="T3" fmla="*/ 95 h 250"/>
                  <a:gd name="T4" fmla="*/ 904 w 2266"/>
                  <a:gd name="T5" fmla="*/ 11 h 250"/>
                  <a:gd name="T6" fmla="*/ 1354 w 2266"/>
                  <a:gd name="T7" fmla="*/ 29 h 250"/>
                  <a:gd name="T8" fmla="*/ 1810 w 2266"/>
                  <a:gd name="T9" fmla="*/ 125 h 250"/>
                  <a:gd name="T10" fmla="*/ 2266 w 2266"/>
                  <a:gd name="T11" fmla="*/ 245 h 25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266"/>
                  <a:gd name="T19" fmla="*/ 0 h 250"/>
                  <a:gd name="T20" fmla="*/ 2266 w 2266"/>
                  <a:gd name="T21" fmla="*/ 250 h 25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266" h="250">
                    <a:moveTo>
                      <a:pt x="0" y="250"/>
                    </a:moveTo>
                    <a:cubicBezTo>
                      <a:pt x="74" y="224"/>
                      <a:pt x="291" y="135"/>
                      <a:pt x="442" y="95"/>
                    </a:cubicBezTo>
                    <a:cubicBezTo>
                      <a:pt x="593" y="55"/>
                      <a:pt x="752" y="22"/>
                      <a:pt x="904" y="11"/>
                    </a:cubicBezTo>
                    <a:cubicBezTo>
                      <a:pt x="1056" y="0"/>
                      <a:pt x="1203" y="10"/>
                      <a:pt x="1354" y="29"/>
                    </a:cubicBezTo>
                    <a:cubicBezTo>
                      <a:pt x="1505" y="48"/>
                      <a:pt x="1658" y="89"/>
                      <a:pt x="1810" y="125"/>
                    </a:cubicBezTo>
                    <a:cubicBezTo>
                      <a:pt x="1962" y="161"/>
                      <a:pt x="2171" y="220"/>
                      <a:pt x="2266" y="245"/>
                    </a:cubicBez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59" name="Line 8"/>
              <p:cNvSpPr>
                <a:spLocks noChangeShapeType="1"/>
              </p:cNvSpPr>
              <p:nvPr/>
            </p:nvSpPr>
            <p:spPr bwMode="auto">
              <a:xfrm flipH="1" flipV="1">
                <a:off x="1519" y="935"/>
                <a:ext cx="0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60" name="Line 9"/>
              <p:cNvSpPr>
                <a:spLocks noChangeShapeType="1"/>
              </p:cNvSpPr>
              <p:nvPr/>
            </p:nvSpPr>
            <p:spPr bwMode="auto">
              <a:xfrm flipV="1">
                <a:off x="2426" y="1026"/>
                <a:ext cx="0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61" name="Line 10"/>
              <p:cNvSpPr>
                <a:spLocks noChangeShapeType="1"/>
              </p:cNvSpPr>
              <p:nvPr/>
            </p:nvSpPr>
            <p:spPr bwMode="auto">
              <a:xfrm flipH="1" flipV="1">
                <a:off x="1973" y="935"/>
                <a:ext cx="0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62" name="Line 11"/>
              <p:cNvSpPr>
                <a:spLocks noChangeShapeType="1"/>
              </p:cNvSpPr>
              <p:nvPr/>
            </p:nvSpPr>
            <p:spPr bwMode="auto">
              <a:xfrm flipH="1" flipV="1">
                <a:off x="1066" y="1026"/>
                <a:ext cx="0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63" name="Line 12"/>
              <p:cNvSpPr>
                <a:spLocks noChangeShapeType="1"/>
              </p:cNvSpPr>
              <p:nvPr/>
            </p:nvSpPr>
            <p:spPr bwMode="auto">
              <a:xfrm flipH="1" flipV="1">
                <a:off x="2653" y="1117"/>
                <a:ext cx="0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64" name="Line 14"/>
              <p:cNvSpPr>
                <a:spLocks noChangeShapeType="1"/>
              </p:cNvSpPr>
              <p:nvPr/>
            </p:nvSpPr>
            <p:spPr bwMode="auto">
              <a:xfrm flipH="1" flipV="1">
                <a:off x="839" y="1117"/>
                <a:ext cx="0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65" name="Line 15"/>
              <p:cNvSpPr>
                <a:spLocks noChangeShapeType="1"/>
              </p:cNvSpPr>
              <p:nvPr/>
            </p:nvSpPr>
            <p:spPr bwMode="auto">
              <a:xfrm flipH="1" flipV="1">
                <a:off x="1292" y="981"/>
                <a:ext cx="0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66" name="Line 16"/>
              <p:cNvSpPr>
                <a:spLocks noChangeShapeType="1"/>
              </p:cNvSpPr>
              <p:nvPr/>
            </p:nvSpPr>
            <p:spPr bwMode="auto">
              <a:xfrm flipH="1" flipV="1">
                <a:off x="1746" y="935"/>
                <a:ext cx="0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67" name="Text Box 17"/>
              <p:cNvSpPr txBox="1">
                <a:spLocks noChangeArrowheads="1"/>
              </p:cNvSpPr>
              <p:nvPr/>
            </p:nvSpPr>
            <p:spPr bwMode="auto">
              <a:xfrm>
                <a:off x="748" y="935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1</a:t>
                </a:r>
                <a:endParaRPr lang="ru-RU" sz="1600"/>
              </a:p>
            </p:txBody>
          </p:sp>
          <p:sp>
            <p:nvSpPr>
              <p:cNvPr id="30768" name="Text Box 18"/>
              <p:cNvSpPr txBox="1">
                <a:spLocks noChangeArrowheads="1"/>
              </p:cNvSpPr>
              <p:nvPr/>
            </p:nvSpPr>
            <p:spPr bwMode="auto">
              <a:xfrm>
                <a:off x="975" y="845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2</a:t>
                </a:r>
                <a:endParaRPr lang="ru-RU" sz="1600"/>
              </a:p>
            </p:txBody>
          </p:sp>
          <p:sp>
            <p:nvSpPr>
              <p:cNvPr id="30769" name="Text Box 19"/>
              <p:cNvSpPr txBox="1">
                <a:spLocks noChangeArrowheads="1"/>
              </p:cNvSpPr>
              <p:nvPr/>
            </p:nvSpPr>
            <p:spPr bwMode="auto">
              <a:xfrm>
                <a:off x="1202" y="799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3</a:t>
                </a:r>
                <a:endParaRPr lang="ru-RU" sz="1600"/>
              </a:p>
            </p:txBody>
          </p:sp>
          <p:sp>
            <p:nvSpPr>
              <p:cNvPr id="30770" name="Line 20"/>
              <p:cNvSpPr>
                <a:spLocks noChangeShapeType="1"/>
              </p:cNvSpPr>
              <p:nvPr/>
            </p:nvSpPr>
            <p:spPr bwMode="auto">
              <a:xfrm flipH="1" flipV="1">
                <a:off x="2200" y="981"/>
                <a:ext cx="0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71" name="Line 21"/>
              <p:cNvSpPr>
                <a:spLocks noChangeShapeType="1"/>
              </p:cNvSpPr>
              <p:nvPr/>
            </p:nvSpPr>
            <p:spPr bwMode="auto">
              <a:xfrm flipH="1" flipV="1">
                <a:off x="2880" y="1162"/>
                <a:ext cx="0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72" name="Text Box 22"/>
              <p:cNvSpPr txBox="1">
                <a:spLocks noChangeArrowheads="1"/>
              </p:cNvSpPr>
              <p:nvPr/>
            </p:nvSpPr>
            <p:spPr bwMode="auto">
              <a:xfrm>
                <a:off x="1429" y="754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4</a:t>
                </a:r>
                <a:endParaRPr lang="ru-RU" sz="1600"/>
              </a:p>
            </p:txBody>
          </p:sp>
          <p:sp>
            <p:nvSpPr>
              <p:cNvPr id="30773" name="Text Box 23"/>
              <p:cNvSpPr txBox="1">
                <a:spLocks noChangeArrowheads="1"/>
              </p:cNvSpPr>
              <p:nvPr/>
            </p:nvSpPr>
            <p:spPr bwMode="auto">
              <a:xfrm>
                <a:off x="1655" y="754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5</a:t>
                </a:r>
                <a:endParaRPr lang="ru-RU" sz="1600"/>
              </a:p>
            </p:txBody>
          </p:sp>
          <p:sp>
            <p:nvSpPr>
              <p:cNvPr id="30774" name="Text Box 24"/>
              <p:cNvSpPr txBox="1">
                <a:spLocks noChangeArrowheads="1"/>
              </p:cNvSpPr>
              <p:nvPr/>
            </p:nvSpPr>
            <p:spPr bwMode="auto">
              <a:xfrm>
                <a:off x="1882" y="754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6</a:t>
                </a:r>
                <a:endParaRPr lang="ru-RU" sz="1600"/>
              </a:p>
            </p:txBody>
          </p:sp>
          <p:sp>
            <p:nvSpPr>
              <p:cNvPr id="30775" name="Text Box 25"/>
              <p:cNvSpPr txBox="1">
                <a:spLocks noChangeArrowheads="1"/>
              </p:cNvSpPr>
              <p:nvPr/>
            </p:nvSpPr>
            <p:spPr bwMode="auto">
              <a:xfrm>
                <a:off x="2109" y="799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7</a:t>
                </a:r>
                <a:endParaRPr lang="ru-RU" sz="1600"/>
              </a:p>
            </p:txBody>
          </p:sp>
          <p:sp>
            <p:nvSpPr>
              <p:cNvPr id="30776" name="Text Box 26"/>
              <p:cNvSpPr txBox="1">
                <a:spLocks noChangeArrowheads="1"/>
              </p:cNvSpPr>
              <p:nvPr/>
            </p:nvSpPr>
            <p:spPr bwMode="auto">
              <a:xfrm>
                <a:off x="2336" y="845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8</a:t>
                </a:r>
                <a:endParaRPr lang="ru-RU" sz="1600"/>
              </a:p>
            </p:txBody>
          </p:sp>
          <p:sp>
            <p:nvSpPr>
              <p:cNvPr id="30777" name="Text Box 27"/>
              <p:cNvSpPr txBox="1">
                <a:spLocks noChangeArrowheads="1"/>
              </p:cNvSpPr>
              <p:nvPr/>
            </p:nvSpPr>
            <p:spPr bwMode="auto">
              <a:xfrm>
                <a:off x="2562" y="935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9</a:t>
                </a:r>
                <a:endParaRPr lang="ru-RU" sz="1600"/>
              </a:p>
            </p:txBody>
          </p:sp>
          <p:sp>
            <p:nvSpPr>
              <p:cNvPr id="30778" name="Text Box 28"/>
              <p:cNvSpPr txBox="1">
                <a:spLocks noChangeArrowheads="1"/>
              </p:cNvSpPr>
              <p:nvPr/>
            </p:nvSpPr>
            <p:spPr bwMode="auto">
              <a:xfrm>
                <a:off x="2751" y="981"/>
                <a:ext cx="258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10</a:t>
                </a:r>
                <a:endParaRPr lang="ru-RU" sz="1600"/>
              </a:p>
            </p:txBody>
          </p:sp>
        </p:grpSp>
        <p:sp>
          <p:nvSpPr>
            <p:cNvPr id="30757" name="Text Box 29"/>
            <p:cNvSpPr txBox="1">
              <a:spLocks noChangeArrowheads="1"/>
            </p:cNvSpPr>
            <p:nvPr/>
          </p:nvSpPr>
          <p:spPr bwMode="auto">
            <a:xfrm>
              <a:off x="113" y="890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/>
                <a:t>0</a:t>
              </a:r>
              <a:endParaRPr lang="ru-RU" sz="1600"/>
            </a:p>
          </p:txBody>
        </p:sp>
      </p:grpSp>
      <p:sp>
        <p:nvSpPr>
          <p:cNvPr id="30724" name="Line 30"/>
          <p:cNvSpPr>
            <a:spLocks noChangeShapeType="1"/>
          </p:cNvSpPr>
          <p:nvPr/>
        </p:nvSpPr>
        <p:spPr bwMode="auto">
          <a:xfrm flipV="1">
            <a:off x="2124075" y="1628775"/>
            <a:ext cx="1008063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30725" name="Group 34"/>
          <p:cNvGrpSpPr>
            <a:grpSpLocks/>
          </p:cNvGrpSpPr>
          <p:nvPr/>
        </p:nvGrpSpPr>
        <p:grpSpPr bwMode="auto">
          <a:xfrm>
            <a:off x="4859338" y="981075"/>
            <a:ext cx="3937000" cy="811213"/>
            <a:chOff x="113" y="618"/>
            <a:chExt cx="2480" cy="511"/>
          </a:xfrm>
        </p:grpSpPr>
        <p:grpSp>
          <p:nvGrpSpPr>
            <p:cNvPr id="30733" name="Group 35"/>
            <p:cNvGrpSpPr>
              <a:grpSpLocks/>
            </p:cNvGrpSpPr>
            <p:nvPr/>
          </p:nvGrpSpPr>
          <p:grpSpPr bwMode="auto">
            <a:xfrm>
              <a:off x="204" y="618"/>
              <a:ext cx="2389" cy="511"/>
              <a:chOff x="620" y="754"/>
              <a:chExt cx="2389" cy="511"/>
            </a:xfrm>
          </p:grpSpPr>
          <p:sp>
            <p:nvSpPr>
              <p:cNvPr id="30735" name="Freeform 36"/>
              <p:cNvSpPr>
                <a:spLocks/>
              </p:cNvSpPr>
              <p:nvPr/>
            </p:nvSpPr>
            <p:spPr bwMode="auto">
              <a:xfrm>
                <a:off x="620" y="1015"/>
                <a:ext cx="2266" cy="250"/>
              </a:xfrm>
              <a:custGeom>
                <a:avLst/>
                <a:gdLst>
                  <a:gd name="T0" fmla="*/ 0 w 2266"/>
                  <a:gd name="T1" fmla="*/ 250 h 250"/>
                  <a:gd name="T2" fmla="*/ 442 w 2266"/>
                  <a:gd name="T3" fmla="*/ 95 h 250"/>
                  <a:gd name="T4" fmla="*/ 904 w 2266"/>
                  <a:gd name="T5" fmla="*/ 11 h 250"/>
                  <a:gd name="T6" fmla="*/ 1354 w 2266"/>
                  <a:gd name="T7" fmla="*/ 29 h 250"/>
                  <a:gd name="T8" fmla="*/ 1810 w 2266"/>
                  <a:gd name="T9" fmla="*/ 125 h 250"/>
                  <a:gd name="T10" fmla="*/ 2266 w 2266"/>
                  <a:gd name="T11" fmla="*/ 245 h 25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266"/>
                  <a:gd name="T19" fmla="*/ 0 h 250"/>
                  <a:gd name="T20" fmla="*/ 2266 w 2266"/>
                  <a:gd name="T21" fmla="*/ 250 h 25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266" h="250">
                    <a:moveTo>
                      <a:pt x="0" y="250"/>
                    </a:moveTo>
                    <a:cubicBezTo>
                      <a:pt x="74" y="224"/>
                      <a:pt x="291" y="135"/>
                      <a:pt x="442" y="95"/>
                    </a:cubicBezTo>
                    <a:cubicBezTo>
                      <a:pt x="593" y="55"/>
                      <a:pt x="752" y="22"/>
                      <a:pt x="904" y="11"/>
                    </a:cubicBezTo>
                    <a:cubicBezTo>
                      <a:pt x="1056" y="0"/>
                      <a:pt x="1203" y="10"/>
                      <a:pt x="1354" y="29"/>
                    </a:cubicBezTo>
                    <a:cubicBezTo>
                      <a:pt x="1505" y="48"/>
                      <a:pt x="1658" y="89"/>
                      <a:pt x="1810" y="125"/>
                    </a:cubicBezTo>
                    <a:cubicBezTo>
                      <a:pt x="1962" y="161"/>
                      <a:pt x="2171" y="220"/>
                      <a:pt x="2266" y="245"/>
                    </a:cubicBez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36" name="Line 37"/>
              <p:cNvSpPr>
                <a:spLocks noChangeShapeType="1"/>
              </p:cNvSpPr>
              <p:nvPr/>
            </p:nvSpPr>
            <p:spPr bwMode="auto">
              <a:xfrm flipH="1" flipV="1">
                <a:off x="1519" y="935"/>
                <a:ext cx="0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37" name="Line 38"/>
              <p:cNvSpPr>
                <a:spLocks noChangeShapeType="1"/>
              </p:cNvSpPr>
              <p:nvPr/>
            </p:nvSpPr>
            <p:spPr bwMode="auto">
              <a:xfrm flipV="1">
                <a:off x="2426" y="1026"/>
                <a:ext cx="0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38" name="Line 39"/>
              <p:cNvSpPr>
                <a:spLocks noChangeShapeType="1"/>
              </p:cNvSpPr>
              <p:nvPr/>
            </p:nvSpPr>
            <p:spPr bwMode="auto">
              <a:xfrm flipH="1" flipV="1">
                <a:off x="1973" y="935"/>
                <a:ext cx="0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39" name="Line 40"/>
              <p:cNvSpPr>
                <a:spLocks noChangeShapeType="1"/>
              </p:cNvSpPr>
              <p:nvPr/>
            </p:nvSpPr>
            <p:spPr bwMode="auto">
              <a:xfrm flipH="1" flipV="1">
                <a:off x="1066" y="1026"/>
                <a:ext cx="0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40" name="Line 41"/>
              <p:cNvSpPr>
                <a:spLocks noChangeShapeType="1"/>
              </p:cNvSpPr>
              <p:nvPr/>
            </p:nvSpPr>
            <p:spPr bwMode="auto">
              <a:xfrm flipH="1" flipV="1">
                <a:off x="2653" y="1117"/>
                <a:ext cx="0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41" name="Line 42"/>
              <p:cNvSpPr>
                <a:spLocks noChangeShapeType="1"/>
              </p:cNvSpPr>
              <p:nvPr/>
            </p:nvSpPr>
            <p:spPr bwMode="auto">
              <a:xfrm flipH="1" flipV="1">
                <a:off x="839" y="1117"/>
                <a:ext cx="0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42" name="Line 43"/>
              <p:cNvSpPr>
                <a:spLocks noChangeShapeType="1"/>
              </p:cNvSpPr>
              <p:nvPr/>
            </p:nvSpPr>
            <p:spPr bwMode="auto">
              <a:xfrm flipH="1" flipV="1">
                <a:off x="1292" y="981"/>
                <a:ext cx="0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43" name="Line 44"/>
              <p:cNvSpPr>
                <a:spLocks noChangeShapeType="1"/>
              </p:cNvSpPr>
              <p:nvPr/>
            </p:nvSpPr>
            <p:spPr bwMode="auto">
              <a:xfrm flipH="1" flipV="1">
                <a:off x="1746" y="935"/>
                <a:ext cx="0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44" name="Text Box 45"/>
              <p:cNvSpPr txBox="1">
                <a:spLocks noChangeArrowheads="1"/>
              </p:cNvSpPr>
              <p:nvPr/>
            </p:nvSpPr>
            <p:spPr bwMode="auto">
              <a:xfrm>
                <a:off x="748" y="935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1</a:t>
                </a:r>
                <a:endParaRPr lang="ru-RU" sz="1600"/>
              </a:p>
            </p:txBody>
          </p:sp>
          <p:sp>
            <p:nvSpPr>
              <p:cNvPr id="30745" name="Text Box 46"/>
              <p:cNvSpPr txBox="1">
                <a:spLocks noChangeArrowheads="1"/>
              </p:cNvSpPr>
              <p:nvPr/>
            </p:nvSpPr>
            <p:spPr bwMode="auto">
              <a:xfrm>
                <a:off x="975" y="845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2</a:t>
                </a:r>
                <a:endParaRPr lang="ru-RU" sz="1600"/>
              </a:p>
            </p:txBody>
          </p:sp>
          <p:sp>
            <p:nvSpPr>
              <p:cNvPr id="30746" name="Text Box 47"/>
              <p:cNvSpPr txBox="1">
                <a:spLocks noChangeArrowheads="1"/>
              </p:cNvSpPr>
              <p:nvPr/>
            </p:nvSpPr>
            <p:spPr bwMode="auto">
              <a:xfrm>
                <a:off x="1202" y="799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3</a:t>
                </a:r>
                <a:endParaRPr lang="ru-RU" sz="1600"/>
              </a:p>
            </p:txBody>
          </p:sp>
          <p:sp>
            <p:nvSpPr>
              <p:cNvPr id="30747" name="Line 48"/>
              <p:cNvSpPr>
                <a:spLocks noChangeShapeType="1"/>
              </p:cNvSpPr>
              <p:nvPr/>
            </p:nvSpPr>
            <p:spPr bwMode="auto">
              <a:xfrm flipH="1" flipV="1">
                <a:off x="2200" y="981"/>
                <a:ext cx="0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48" name="Line 49"/>
              <p:cNvSpPr>
                <a:spLocks noChangeShapeType="1"/>
              </p:cNvSpPr>
              <p:nvPr/>
            </p:nvSpPr>
            <p:spPr bwMode="auto">
              <a:xfrm flipH="1" flipV="1">
                <a:off x="2880" y="1162"/>
                <a:ext cx="0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49" name="Text Box 50"/>
              <p:cNvSpPr txBox="1">
                <a:spLocks noChangeArrowheads="1"/>
              </p:cNvSpPr>
              <p:nvPr/>
            </p:nvSpPr>
            <p:spPr bwMode="auto">
              <a:xfrm>
                <a:off x="1429" y="754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4</a:t>
                </a:r>
                <a:endParaRPr lang="ru-RU" sz="1600"/>
              </a:p>
            </p:txBody>
          </p:sp>
          <p:sp>
            <p:nvSpPr>
              <p:cNvPr id="30750" name="Text Box 51"/>
              <p:cNvSpPr txBox="1">
                <a:spLocks noChangeArrowheads="1"/>
              </p:cNvSpPr>
              <p:nvPr/>
            </p:nvSpPr>
            <p:spPr bwMode="auto">
              <a:xfrm>
                <a:off x="1655" y="754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5</a:t>
                </a:r>
                <a:endParaRPr lang="ru-RU" sz="1600"/>
              </a:p>
            </p:txBody>
          </p:sp>
          <p:sp>
            <p:nvSpPr>
              <p:cNvPr id="30751" name="Text Box 52"/>
              <p:cNvSpPr txBox="1">
                <a:spLocks noChangeArrowheads="1"/>
              </p:cNvSpPr>
              <p:nvPr/>
            </p:nvSpPr>
            <p:spPr bwMode="auto">
              <a:xfrm>
                <a:off x="1882" y="754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6</a:t>
                </a:r>
                <a:endParaRPr lang="ru-RU" sz="1600"/>
              </a:p>
            </p:txBody>
          </p:sp>
          <p:sp>
            <p:nvSpPr>
              <p:cNvPr id="30752" name="Text Box 53"/>
              <p:cNvSpPr txBox="1">
                <a:spLocks noChangeArrowheads="1"/>
              </p:cNvSpPr>
              <p:nvPr/>
            </p:nvSpPr>
            <p:spPr bwMode="auto">
              <a:xfrm>
                <a:off x="2109" y="799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7</a:t>
                </a:r>
                <a:endParaRPr lang="ru-RU" sz="1600"/>
              </a:p>
            </p:txBody>
          </p:sp>
          <p:sp>
            <p:nvSpPr>
              <p:cNvPr id="30753" name="Text Box 54"/>
              <p:cNvSpPr txBox="1">
                <a:spLocks noChangeArrowheads="1"/>
              </p:cNvSpPr>
              <p:nvPr/>
            </p:nvSpPr>
            <p:spPr bwMode="auto">
              <a:xfrm>
                <a:off x="2336" y="845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8</a:t>
                </a:r>
                <a:endParaRPr lang="ru-RU" sz="1600"/>
              </a:p>
            </p:txBody>
          </p:sp>
          <p:sp>
            <p:nvSpPr>
              <p:cNvPr id="30754" name="Text Box 55"/>
              <p:cNvSpPr txBox="1">
                <a:spLocks noChangeArrowheads="1"/>
              </p:cNvSpPr>
              <p:nvPr/>
            </p:nvSpPr>
            <p:spPr bwMode="auto">
              <a:xfrm>
                <a:off x="2562" y="935"/>
                <a:ext cx="18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9</a:t>
                </a:r>
                <a:endParaRPr lang="ru-RU" sz="1600"/>
              </a:p>
            </p:txBody>
          </p:sp>
          <p:sp>
            <p:nvSpPr>
              <p:cNvPr id="30755" name="Text Box 56"/>
              <p:cNvSpPr txBox="1">
                <a:spLocks noChangeArrowheads="1"/>
              </p:cNvSpPr>
              <p:nvPr/>
            </p:nvSpPr>
            <p:spPr bwMode="auto">
              <a:xfrm>
                <a:off x="2751" y="981"/>
                <a:ext cx="258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10</a:t>
                </a:r>
                <a:endParaRPr lang="ru-RU" sz="1600"/>
              </a:p>
            </p:txBody>
          </p:sp>
        </p:grpSp>
        <p:sp>
          <p:nvSpPr>
            <p:cNvPr id="30734" name="Text Box 57"/>
            <p:cNvSpPr txBox="1">
              <a:spLocks noChangeArrowheads="1"/>
            </p:cNvSpPr>
            <p:nvPr/>
          </p:nvSpPr>
          <p:spPr bwMode="auto">
            <a:xfrm>
              <a:off x="113" y="890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/>
                <a:t>0</a:t>
              </a:r>
              <a:endParaRPr lang="ru-RU" sz="1600"/>
            </a:p>
          </p:txBody>
        </p:sp>
      </p:grpSp>
      <p:sp>
        <p:nvSpPr>
          <p:cNvPr id="30726" name="Line 59"/>
          <p:cNvSpPr>
            <a:spLocks noChangeShapeType="1"/>
          </p:cNvSpPr>
          <p:nvPr/>
        </p:nvSpPr>
        <p:spPr bwMode="auto">
          <a:xfrm flipH="1" flipV="1">
            <a:off x="5292725" y="1700213"/>
            <a:ext cx="1511300" cy="649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0727" name="AutoShape 60"/>
          <p:cNvSpPr>
            <a:spLocks noChangeArrowheads="1"/>
          </p:cNvSpPr>
          <p:nvPr/>
        </p:nvSpPr>
        <p:spPr bwMode="auto">
          <a:xfrm rot="2412625">
            <a:off x="2051050" y="2329097"/>
            <a:ext cx="215900" cy="757237"/>
          </a:xfrm>
          <a:prstGeom prst="triangle">
            <a:avLst>
              <a:gd name="adj" fmla="val 46546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28" name="Text Box 61"/>
          <p:cNvSpPr txBox="1">
            <a:spLocks noChangeArrowheads="1"/>
          </p:cNvSpPr>
          <p:nvPr/>
        </p:nvSpPr>
        <p:spPr bwMode="auto">
          <a:xfrm>
            <a:off x="2463800" y="2132856"/>
            <a:ext cx="565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1 </a:t>
            </a:r>
            <a:r>
              <a:rPr lang="ru-RU" dirty="0"/>
              <a:t>В</a:t>
            </a:r>
          </a:p>
        </p:txBody>
      </p:sp>
      <p:sp>
        <p:nvSpPr>
          <p:cNvPr id="30729" name="AutoShape 62"/>
          <p:cNvSpPr>
            <a:spLocks noChangeArrowheads="1"/>
          </p:cNvSpPr>
          <p:nvPr/>
        </p:nvSpPr>
        <p:spPr bwMode="auto">
          <a:xfrm rot="5072710">
            <a:off x="6730206" y="2187445"/>
            <a:ext cx="246063" cy="1104900"/>
          </a:xfrm>
          <a:prstGeom prst="triangle">
            <a:avLst>
              <a:gd name="adj" fmla="val 46546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30" name="Text Box 63"/>
          <p:cNvSpPr txBox="1">
            <a:spLocks noChangeArrowheads="1"/>
          </p:cNvSpPr>
          <p:nvPr/>
        </p:nvSpPr>
        <p:spPr bwMode="auto">
          <a:xfrm>
            <a:off x="7524750" y="2492896"/>
            <a:ext cx="7762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10</a:t>
            </a:r>
            <a:r>
              <a:rPr lang="en-US" dirty="0"/>
              <a:t> </a:t>
            </a:r>
            <a:r>
              <a:rPr lang="ru-RU" dirty="0"/>
              <a:t>В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41"/>
          <a:stretch/>
        </p:blipFill>
        <p:spPr>
          <a:xfrm>
            <a:off x="5660760" y="3212976"/>
            <a:ext cx="2596926" cy="360768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23"/>
          <a:stretch/>
        </p:blipFill>
        <p:spPr>
          <a:xfrm>
            <a:off x="755576" y="3212976"/>
            <a:ext cx="2583103" cy="354407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476250"/>
          </a:xfrm>
        </p:spPr>
        <p:txBody>
          <a:bodyPr/>
          <a:lstStyle/>
          <a:p>
            <a:pPr eaLnBrk="1" hangingPunct="1"/>
            <a:r>
              <a:rPr lang="ru-RU" sz="2400" i="1">
                <a:solidFill>
                  <a:srgbClr val="CC3300"/>
                </a:solidFill>
              </a:rPr>
              <a:t>Усилитель переменного тока</a:t>
            </a:r>
          </a:p>
        </p:txBody>
      </p:sp>
      <p:sp>
        <p:nvSpPr>
          <p:cNvPr id="31747" name="Rectangle 4"/>
          <p:cNvSpPr>
            <a:spLocks noChangeArrowheads="1"/>
          </p:cNvSpPr>
          <p:nvPr/>
        </p:nvSpPr>
        <p:spPr bwMode="auto">
          <a:xfrm>
            <a:off x="1042988" y="2922588"/>
            <a:ext cx="15843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42900" algn="ctr"/>
            <a:endParaRPr lang="ru-RU" sz="1800"/>
          </a:p>
        </p:txBody>
      </p:sp>
      <p:sp>
        <p:nvSpPr>
          <p:cNvPr id="31749" name="Rectangle 6"/>
          <p:cNvSpPr>
            <a:spLocks noChangeArrowheads="1"/>
          </p:cNvSpPr>
          <p:nvPr/>
        </p:nvSpPr>
        <p:spPr bwMode="auto">
          <a:xfrm>
            <a:off x="395288" y="692150"/>
            <a:ext cx="1368425" cy="720725"/>
          </a:xfrm>
          <a:prstGeom prst="rect">
            <a:avLst/>
          </a:prstGeom>
          <a:solidFill>
            <a:srgbClr val="FFFFCC"/>
          </a:solidFill>
          <a:ln w="9525">
            <a:solidFill>
              <a:srgbClr val="CC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>
                <a:solidFill>
                  <a:srgbClr val="009900"/>
                </a:solidFill>
              </a:rPr>
              <a:t>Входное </a:t>
            </a:r>
          </a:p>
          <a:p>
            <a:pPr algn="ctr"/>
            <a:r>
              <a:rPr lang="ru-RU" sz="1800">
                <a:solidFill>
                  <a:srgbClr val="009900"/>
                </a:solidFill>
              </a:rPr>
              <a:t>устройство</a:t>
            </a:r>
          </a:p>
        </p:txBody>
      </p:sp>
      <p:sp>
        <p:nvSpPr>
          <p:cNvPr id="31750" name="Rectangle 7"/>
          <p:cNvSpPr>
            <a:spLocks noChangeArrowheads="1"/>
          </p:cNvSpPr>
          <p:nvPr/>
        </p:nvSpPr>
        <p:spPr bwMode="auto">
          <a:xfrm>
            <a:off x="2051050" y="692150"/>
            <a:ext cx="1368425" cy="720725"/>
          </a:xfrm>
          <a:prstGeom prst="rect">
            <a:avLst/>
          </a:prstGeom>
          <a:solidFill>
            <a:srgbClr val="FFFFCC"/>
          </a:solidFill>
          <a:ln w="9525">
            <a:solidFill>
              <a:srgbClr val="CC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>
                <a:solidFill>
                  <a:srgbClr val="009900"/>
                </a:solidFill>
              </a:rPr>
              <a:t>Делитель</a:t>
            </a:r>
          </a:p>
          <a:p>
            <a:pPr algn="ctr"/>
            <a:r>
              <a:rPr lang="ru-RU" sz="1800">
                <a:solidFill>
                  <a:srgbClr val="009900"/>
                </a:solidFill>
              </a:rPr>
              <a:t>напряжения</a:t>
            </a:r>
          </a:p>
        </p:txBody>
      </p:sp>
      <p:sp>
        <p:nvSpPr>
          <p:cNvPr id="31751" name="Rectangle 8"/>
          <p:cNvSpPr>
            <a:spLocks noChangeArrowheads="1"/>
          </p:cNvSpPr>
          <p:nvPr/>
        </p:nvSpPr>
        <p:spPr bwMode="auto">
          <a:xfrm>
            <a:off x="3708400" y="692150"/>
            <a:ext cx="1368425" cy="720725"/>
          </a:xfrm>
          <a:prstGeom prst="rect">
            <a:avLst/>
          </a:prstGeom>
          <a:solidFill>
            <a:srgbClr val="FFFFCC"/>
          </a:solidFill>
          <a:ln w="9525">
            <a:solidFill>
              <a:srgbClr val="CC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>
                <a:solidFill>
                  <a:srgbClr val="009900"/>
                </a:solidFill>
              </a:rPr>
              <a:t>Усилитель</a:t>
            </a:r>
          </a:p>
        </p:txBody>
      </p:sp>
      <p:sp>
        <p:nvSpPr>
          <p:cNvPr id="31752" name="Rectangle 9"/>
          <p:cNvSpPr>
            <a:spLocks noChangeArrowheads="1"/>
          </p:cNvSpPr>
          <p:nvPr/>
        </p:nvSpPr>
        <p:spPr bwMode="auto">
          <a:xfrm>
            <a:off x="5364163" y="692150"/>
            <a:ext cx="1368425" cy="720725"/>
          </a:xfrm>
          <a:prstGeom prst="rect">
            <a:avLst/>
          </a:prstGeom>
          <a:solidFill>
            <a:srgbClr val="FFFFCC"/>
          </a:solidFill>
          <a:ln w="9525">
            <a:solidFill>
              <a:srgbClr val="CC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>
                <a:solidFill>
                  <a:srgbClr val="009900"/>
                </a:solidFill>
              </a:rPr>
              <a:t>детектор</a:t>
            </a:r>
          </a:p>
        </p:txBody>
      </p:sp>
      <p:sp>
        <p:nvSpPr>
          <p:cNvPr id="31753" name="Rectangle 10"/>
          <p:cNvSpPr>
            <a:spLocks noChangeArrowheads="1"/>
          </p:cNvSpPr>
          <p:nvPr/>
        </p:nvSpPr>
        <p:spPr bwMode="auto">
          <a:xfrm>
            <a:off x="7019925" y="692150"/>
            <a:ext cx="1763713" cy="720725"/>
          </a:xfrm>
          <a:prstGeom prst="rect">
            <a:avLst/>
          </a:prstGeom>
          <a:solidFill>
            <a:srgbClr val="FFFFCC"/>
          </a:solidFill>
          <a:ln w="9525">
            <a:solidFill>
              <a:srgbClr val="CC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>
                <a:solidFill>
                  <a:srgbClr val="009900"/>
                </a:solidFill>
              </a:rPr>
              <a:t>Измерительный</a:t>
            </a:r>
          </a:p>
          <a:p>
            <a:pPr algn="ctr"/>
            <a:r>
              <a:rPr lang="ru-RU" sz="1800">
                <a:solidFill>
                  <a:srgbClr val="009900"/>
                </a:solidFill>
              </a:rPr>
              <a:t> механизм</a:t>
            </a:r>
          </a:p>
        </p:txBody>
      </p:sp>
      <p:sp>
        <p:nvSpPr>
          <p:cNvPr id="31754" name="Line 11"/>
          <p:cNvSpPr>
            <a:spLocks noChangeShapeType="1"/>
          </p:cNvSpPr>
          <p:nvPr/>
        </p:nvSpPr>
        <p:spPr bwMode="auto">
          <a:xfrm>
            <a:off x="179388" y="1052513"/>
            <a:ext cx="215900" cy="0"/>
          </a:xfrm>
          <a:prstGeom prst="line">
            <a:avLst/>
          </a:prstGeom>
          <a:noFill/>
          <a:ln w="12700">
            <a:solidFill>
              <a:srgbClr val="CC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1755" name="Line 12"/>
          <p:cNvSpPr>
            <a:spLocks noChangeShapeType="1"/>
          </p:cNvSpPr>
          <p:nvPr/>
        </p:nvSpPr>
        <p:spPr bwMode="auto">
          <a:xfrm>
            <a:off x="1763713" y="1052513"/>
            <a:ext cx="287337" cy="0"/>
          </a:xfrm>
          <a:prstGeom prst="line">
            <a:avLst/>
          </a:prstGeom>
          <a:noFill/>
          <a:ln w="12700">
            <a:solidFill>
              <a:srgbClr val="CC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1756" name="Line 13"/>
          <p:cNvSpPr>
            <a:spLocks noChangeShapeType="1"/>
          </p:cNvSpPr>
          <p:nvPr/>
        </p:nvSpPr>
        <p:spPr bwMode="auto">
          <a:xfrm>
            <a:off x="3419475" y="1052513"/>
            <a:ext cx="288925" cy="0"/>
          </a:xfrm>
          <a:prstGeom prst="line">
            <a:avLst/>
          </a:prstGeom>
          <a:noFill/>
          <a:ln w="12700">
            <a:solidFill>
              <a:srgbClr val="CC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1757" name="Line 14"/>
          <p:cNvSpPr>
            <a:spLocks noChangeShapeType="1"/>
          </p:cNvSpPr>
          <p:nvPr/>
        </p:nvSpPr>
        <p:spPr bwMode="auto">
          <a:xfrm>
            <a:off x="5076825" y="1052513"/>
            <a:ext cx="287338" cy="0"/>
          </a:xfrm>
          <a:prstGeom prst="line">
            <a:avLst/>
          </a:prstGeom>
          <a:noFill/>
          <a:ln w="9525">
            <a:solidFill>
              <a:srgbClr val="CC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1758" name="Line 15"/>
          <p:cNvSpPr>
            <a:spLocks noChangeShapeType="1"/>
          </p:cNvSpPr>
          <p:nvPr/>
        </p:nvSpPr>
        <p:spPr bwMode="auto">
          <a:xfrm>
            <a:off x="6732588" y="1052513"/>
            <a:ext cx="287337" cy="0"/>
          </a:xfrm>
          <a:prstGeom prst="line">
            <a:avLst/>
          </a:prstGeom>
          <a:noFill/>
          <a:ln w="9525">
            <a:solidFill>
              <a:srgbClr val="CC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1759" name="Text Box 16"/>
          <p:cNvSpPr txBox="1">
            <a:spLocks noChangeArrowheads="1"/>
          </p:cNvSpPr>
          <p:nvPr/>
        </p:nvSpPr>
        <p:spPr bwMode="auto">
          <a:xfrm>
            <a:off x="3184525" y="1720850"/>
            <a:ext cx="57086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>
                <a:solidFill>
                  <a:srgbClr val="CC3300"/>
                </a:solidFill>
              </a:rPr>
              <a:t>Усилитель переменного тока</a:t>
            </a:r>
            <a:r>
              <a:rPr lang="ru-RU"/>
              <a:t> </a:t>
            </a:r>
            <a:r>
              <a:rPr lang="ru-RU">
                <a:solidFill>
                  <a:srgbClr val="0000FF"/>
                </a:solidFill>
              </a:rPr>
              <a:t>– Служит для увеличения чувствительности прибора.</a:t>
            </a:r>
          </a:p>
        </p:txBody>
      </p:sp>
      <p:pic>
        <p:nvPicPr>
          <p:cNvPr id="31760" name="Picture 17" descr="Схема широкополосного усилител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8038" y="2492375"/>
            <a:ext cx="5113337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62" name="Line 23"/>
          <p:cNvSpPr>
            <a:spLocks noChangeShapeType="1"/>
          </p:cNvSpPr>
          <p:nvPr/>
        </p:nvSpPr>
        <p:spPr bwMode="auto">
          <a:xfrm flipV="1">
            <a:off x="2411413" y="1268413"/>
            <a:ext cx="16557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763" name="AutoShape 2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885113" y="6165850"/>
            <a:ext cx="1042987" cy="47625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57" b="3433"/>
          <a:stretch/>
        </p:blipFill>
        <p:spPr>
          <a:xfrm>
            <a:off x="179388" y="2849563"/>
            <a:ext cx="2860274" cy="3792537"/>
          </a:xfrm>
          <a:prstGeom prst="rect">
            <a:avLst/>
          </a:prstGeom>
        </p:spPr>
      </p:pic>
      <p:grpSp>
        <p:nvGrpSpPr>
          <p:cNvPr id="31761" name="Group 22"/>
          <p:cNvGrpSpPr>
            <a:grpSpLocks/>
          </p:cNvGrpSpPr>
          <p:nvPr/>
        </p:nvGrpSpPr>
        <p:grpSpPr bwMode="auto">
          <a:xfrm>
            <a:off x="1403350" y="1628775"/>
            <a:ext cx="1296988" cy="1130300"/>
            <a:chOff x="748" y="1026"/>
            <a:chExt cx="817" cy="712"/>
          </a:xfrm>
        </p:grpSpPr>
        <p:sp>
          <p:nvSpPr>
            <p:cNvPr id="31764" name="Rectangle 18"/>
            <p:cNvSpPr>
              <a:spLocks noChangeArrowheads="1"/>
            </p:cNvSpPr>
            <p:nvPr/>
          </p:nvSpPr>
          <p:spPr bwMode="auto">
            <a:xfrm>
              <a:off x="748" y="1026"/>
              <a:ext cx="817" cy="712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CC006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765" name="Line 19"/>
            <p:cNvSpPr>
              <a:spLocks noChangeShapeType="1"/>
            </p:cNvSpPr>
            <p:nvPr/>
          </p:nvSpPr>
          <p:spPr bwMode="auto">
            <a:xfrm>
              <a:off x="930" y="1162"/>
              <a:ext cx="0" cy="454"/>
            </a:xfrm>
            <a:prstGeom prst="line">
              <a:avLst/>
            </a:prstGeom>
            <a:noFill/>
            <a:ln w="952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766" name="Line 20"/>
            <p:cNvSpPr>
              <a:spLocks noChangeShapeType="1"/>
            </p:cNvSpPr>
            <p:nvPr/>
          </p:nvSpPr>
          <p:spPr bwMode="auto">
            <a:xfrm>
              <a:off x="930" y="1162"/>
              <a:ext cx="408" cy="227"/>
            </a:xfrm>
            <a:prstGeom prst="line">
              <a:avLst/>
            </a:prstGeom>
            <a:noFill/>
            <a:ln w="952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767" name="Line 21"/>
            <p:cNvSpPr>
              <a:spLocks noChangeShapeType="1"/>
            </p:cNvSpPr>
            <p:nvPr/>
          </p:nvSpPr>
          <p:spPr bwMode="auto">
            <a:xfrm flipV="1">
              <a:off x="930" y="1389"/>
              <a:ext cx="408" cy="227"/>
            </a:xfrm>
            <a:prstGeom prst="line">
              <a:avLst/>
            </a:prstGeom>
            <a:noFill/>
            <a:ln w="952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913"/>
            <a:ext cx="8229600" cy="404812"/>
          </a:xfrm>
        </p:spPr>
        <p:txBody>
          <a:bodyPr/>
          <a:lstStyle/>
          <a:p>
            <a:pPr eaLnBrk="1" hangingPunct="1"/>
            <a:r>
              <a:rPr lang="ru-RU" sz="2400">
                <a:solidFill>
                  <a:srgbClr val="FF0000"/>
                </a:solidFill>
              </a:rPr>
              <a:t>Детектор</a:t>
            </a:r>
          </a:p>
        </p:txBody>
      </p:sp>
      <p:sp>
        <p:nvSpPr>
          <p:cNvPr id="32771" name="Rectangle 4"/>
          <p:cNvSpPr>
            <a:spLocks noChangeArrowheads="1"/>
          </p:cNvSpPr>
          <p:nvPr/>
        </p:nvSpPr>
        <p:spPr bwMode="auto">
          <a:xfrm>
            <a:off x="1042988" y="2922588"/>
            <a:ext cx="15843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42900" algn="ctr"/>
            <a:endParaRPr lang="ru-RU" sz="1800"/>
          </a:p>
        </p:txBody>
      </p:sp>
      <p:sp>
        <p:nvSpPr>
          <p:cNvPr id="32773" name="Rectangle 6"/>
          <p:cNvSpPr>
            <a:spLocks noChangeArrowheads="1"/>
          </p:cNvSpPr>
          <p:nvPr/>
        </p:nvSpPr>
        <p:spPr bwMode="auto">
          <a:xfrm>
            <a:off x="395288" y="692150"/>
            <a:ext cx="1368425" cy="720725"/>
          </a:xfrm>
          <a:prstGeom prst="rect">
            <a:avLst/>
          </a:prstGeom>
          <a:solidFill>
            <a:srgbClr val="FFFFCC"/>
          </a:solidFill>
          <a:ln w="9525">
            <a:solidFill>
              <a:srgbClr val="CC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>
                <a:solidFill>
                  <a:srgbClr val="009900"/>
                </a:solidFill>
              </a:rPr>
              <a:t>Входное </a:t>
            </a:r>
          </a:p>
          <a:p>
            <a:pPr algn="ctr"/>
            <a:r>
              <a:rPr lang="ru-RU" sz="1800">
                <a:solidFill>
                  <a:srgbClr val="009900"/>
                </a:solidFill>
              </a:rPr>
              <a:t>устройство</a:t>
            </a:r>
          </a:p>
        </p:txBody>
      </p:sp>
      <p:sp>
        <p:nvSpPr>
          <p:cNvPr id="32774" name="Rectangle 7"/>
          <p:cNvSpPr>
            <a:spLocks noChangeArrowheads="1"/>
          </p:cNvSpPr>
          <p:nvPr/>
        </p:nvSpPr>
        <p:spPr bwMode="auto">
          <a:xfrm>
            <a:off x="2051050" y="692150"/>
            <a:ext cx="1368425" cy="720725"/>
          </a:xfrm>
          <a:prstGeom prst="rect">
            <a:avLst/>
          </a:prstGeom>
          <a:solidFill>
            <a:srgbClr val="FFFFCC"/>
          </a:solidFill>
          <a:ln w="9525">
            <a:solidFill>
              <a:srgbClr val="CC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>
                <a:solidFill>
                  <a:srgbClr val="009900"/>
                </a:solidFill>
              </a:rPr>
              <a:t>Делитель</a:t>
            </a:r>
          </a:p>
          <a:p>
            <a:pPr algn="ctr"/>
            <a:r>
              <a:rPr lang="ru-RU" sz="1800">
                <a:solidFill>
                  <a:srgbClr val="009900"/>
                </a:solidFill>
              </a:rPr>
              <a:t>напряжения</a:t>
            </a:r>
          </a:p>
        </p:txBody>
      </p:sp>
      <p:sp>
        <p:nvSpPr>
          <p:cNvPr id="32775" name="Rectangle 8"/>
          <p:cNvSpPr>
            <a:spLocks noChangeArrowheads="1"/>
          </p:cNvSpPr>
          <p:nvPr/>
        </p:nvSpPr>
        <p:spPr bwMode="auto">
          <a:xfrm>
            <a:off x="3708400" y="692150"/>
            <a:ext cx="1368425" cy="720725"/>
          </a:xfrm>
          <a:prstGeom prst="rect">
            <a:avLst/>
          </a:prstGeom>
          <a:solidFill>
            <a:srgbClr val="FFFFCC"/>
          </a:solidFill>
          <a:ln w="9525">
            <a:solidFill>
              <a:srgbClr val="CC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>
                <a:solidFill>
                  <a:srgbClr val="009900"/>
                </a:solidFill>
              </a:rPr>
              <a:t>Усилитель</a:t>
            </a:r>
          </a:p>
        </p:txBody>
      </p:sp>
      <p:sp>
        <p:nvSpPr>
          <p:cNvPr id="32776" name="Rectangle 9"/>
          <p:cNvSpPr>
            <a:spLocks noChangeArrowheads="1"/>
          </p:cNvSpPr>
          <p:nvPr/>
        </p:nvSpPr>
        <p:spPr bwMode="auto">
          <a:xfrm>
            <a:off x="5364163" y="692150"/>
            <a:ext cx="1368425" cy="720725"/>
          </a:xfrm>
          <a:prstGeom prst="rect">
            <a:avLst/>
          </a:prstGeom>
          <a:solidFill>
            <a:srgbClr val="FFFFCC"/>
          </a:solidFill>
          <a:ln w="9525">
            <a:solidFill>
              <a:srgbClr val="CC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>
                <a:solidFill>
                  <a:srgbClr val="009900"/>
                </a:solidFill>
              </a:rPr>
              <a:t>детектор</a:t>
            </a:r>
          </a:p>
        </p:txBody>
      </p:sp>
      <p:sp>
        <p:nvSpPr>
          <p:cNvPr id="32777" name="Rectangle 10"/>
          <p:cNvSpPr>
            <a:spLocks noChangeArrowheads="1"/>
          </p:cNvSpPr>
          <p:nvPr/>
        </p:nvSpPr>
        <p:spPr bwMode="auto">
          <a:xfrm>
            <a:off x="7019925" y="692150"/>
            <a:ext cx="1763713" cy="720725"/>
          </a:xfrm>
          <a:prstGeom prst="rect">
            <a:avLst/>
          </a:prstGeom>
          <a:solidFill>
            <a:srgbClr val="FFFFCC"/>
          </a:solidFill>
          <a:ln w="9525">
            <a:solidFill>
              <a:srgbClr val="CC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>
                <a:solidFill>
                  <a:srgbClr val="009900"/>
                </a:solidFill>
              </a:rPr>
              <a:t>Измерительный</a:t>
            </a:r>
          </a:p>
          <a:p>
            <a:pPr algn="ctr"/>
            <a:r>
              <a:rPr lang="ru-RU" sz="1800">
                <a:solidFill>
                  <a:srgbClr val="009900"/>
                </a:solidFill>
              </a:rPr>
              <a:t> механизм</a:t>
            </a:r>
          </a:p>
        </p:txBody>
      </p:sp>
      <p:sp>
        <p:nvSpPr>
          <p:cNvPr id="32778" name="Line 11"/>
          <p:cNvSpPr>
            <a:spLocks noChangeShapeType="1"/>
          </p:cNvSpPr>
          <p:nvPr/>
        </p:nvSpPr>
        <p:spPr bwMode="auto">
          <a:xfrm>
            <a:off x="179388" y="1052513"/>
            <a:ext cx="215900" cy="0"/>
          </a:xfrm>
          <a:prstGeom prst="line">
            <a:avLst/>
          </a:prstGeom>
          <a:noFill/>
          <a:ln w="12700">
            <a:solidFill>
              <a:srgbClr val="CC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2779" name="Line 12"/>
          <p:cNvSpPr>
            <a:spLocks noChangeShapeType="1"/>
          </p:cNvSpPr>
          <p:nvPr/>
        </p:nvSpPr>
        <p:spPr bwMode="auto">
          <a:xfrm>
            <a:off x="1763713" y="1052513"/>
            <a:ext cx="287337" cy="0"/>
          </a:xfrm>
          <a:prstGeom prst="line">
            <a:avLst/>
          </a:prstGeom>
          <a:noFill/>
          <a:ln w="12700">
            <a:solidFill>
              <a:srgbClr val="CC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2780" name="Line 13"/>
          <p:cNvSpPr>
            <a:spLocks noChangeShapeType="1"/>
          </p:cNvSpPr>
          <p:nvPr/>
        </p:nvSpPr>
        <p:spPr bwMode="auto">
          <a:xfrm>
            <a:off x="3419475" y="1052513"/>
            <a:ext cx="288925" cy="0"/>
          </a:xfrm>
          <a:prstGeom prst="line">
            <a:avLst/>
          </a:prstGeom>
          <a:noFill/>
          <a:ln w="12700">
            <a:solidFill>
              <a:srgbClr val="CC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2781" name="Line 14"/>
          <p:cNvSpPr>
            <a:spLocks noChangeShapeType="1"/>
          </p:cNvSpPr>
          <p:nvPr/>
        </p:nvSpPr>
        <p:spPr bwMode="auto">
          <a:xfrm>
            <a:off x="5076825" y="1052513"/>
            <a:ext cx="287338" cy="0"/>
          </a:xfrm>
          <a:prstGeom prst="line">
            <a:avLst/>
          </a:prstGeom>
          <a:noFill/>
          <a:ln w="9525">
            <a:solidFill>
              <a:srgbClr val="CC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2782" name="Line 15"/>
          <p:cNvSpPr>
            <a:spLocks noChangeShapeType="1"/>
          </p:cNvSpPr>
          <p:nvPr/>
        </p:nvSpPr>
        <p:spPr bwMode="auto">
          <a:xfrm>
            <a:off x="6732588" y="1052513"/>
            <a:ext cx="287337" cy="0"/>
          </a:xfrm>
          <a:prstGeom prst="line">
            <a:avLst/>
          </a:prstGeom>
          <a:noFill/>
          <a:ln w="9525">
            <a:solidFill>
              <a:srgbClr val="CC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2783" name="Text Box 16"/>
          <p:cNvSpPr txBox="1">
            <a:spLocks noChangeArrowheads="1"/>
          </p:cNvSpPr>
          <p:nvPr/>
        </p:nvSpPr>
        <p:spPr bwMode="auto">
          <a:xfrm>
            <a:off x="3219450" y="1700213"/>
            <a:ext cx="592455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ru-RU" i="1">
                <a:solidFill>
                  <a:srgbClr val="CC3300"/>
                </a:solidFill>
              </a:rPr>
              <a:t>Детектор</a:t>
            </a:r>
            <a:r>
              <a:rPr lang="ru-RU" i="1"/>
              <a:t> </a:t>
            </a:r>
            <a:r>
              <a:rPr lang="ru-RU">
                <a:solidFill>
                  <a:srgbClr val="0000FF"/>
                </a:solidFill>
              </a:rPr>
              <a:t>– Преобразует переменное напряжение в постоянное.  Название вольтметра определяется типом используемого преобразователя.</a:t>
            </a:r>
            <a:endParaRPr lang="ru-RU"/>
          </a:p>
        </p:txBody>
      </p:sp>
      <p:pic>
        <p:nvPicPr>
          <p:cNvPr id="32784" name="Picture 18" descr="Вольтметр В3-3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8038" y="2997200"/>
            <a:ext cx="532765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85" name="Rectangle 19"/>
          <p:cNvSpPr>
            <a:spLocks noChangeArrowheads="1"/>
          </p:cNvSpPr>
          <p:nvPr/>
        </p:nvSpPr>
        <p:spPr bwMode="auto">
          <a:xfrm>
            <a:off x="971550" y="1700213"/>
            <a:ext cx="1152525" cy="936625"/>
          </a:xfrm>
          <a:prstGeom prst="rect">
            <a:avLst/>
          </a:prstGeom>
          <a:solidFill>
            <a:srgbClr val="FFFFCC"/>
          </a:solidFill>
          <a:ln w="9525">
            <a:solidFill>
              <a:srgbClr val="CC00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86" name="Line 20"/>
          <p:cNvSpPr>
            <a:spLocks noChangeShapeType="1"/>
          </p:cNvSpPr>
          <p:nvPr/>
        </p:nvSpPr>
        <p:spPr bwMode="auto">
          <a:xfrm>
            <a:off x="1187450" y="1844675"/>
            <a:ext cx="0" cy="649288"/>
          </a:xfrm>
          <a:prstGeom prst="line">
            <a:avLst/>
          </a:prstGeom>
          <a:noFill/>
          <a:ln w="12700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787" name="Line 21"/>
          <p:cNvSpPr>
            <a:spLocks noChangeShapeType="1"/>
          </p:cNvSpPr>
          <p:nvPr/>
        </p:nvSpPr>
        <p:spPr bwMode="auto">
          <a:xfrm>
            <a:off x="1187450" y="1844675"/>
            <a:ext cx="504825" cy="360363"/>
          </a:xfrm>
          <a:prstGeom prst="line">
            <a:avLst/>
          </a:prstGeom>
          <a:noFill/>
          <a:ln w="12700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788" name="Line 22"/>
          <p:cNvSpPr>
            <a:spLocks noChangeShapeType="1"/>
          </p:cNvSpPr>
          <p:nvPr/>
        </p:nvSpPr>
        <p:spPr bwMode="auto">
          <a:xfrm flipV="1">
            <a:off x="1187450" y="2205038"/>
            <a:ext cx="504825" cy="287337"/>
          </a:xfrm>
          <a:prstGeom prst="line">
            <a:avLst/>
          </a:prstGeom>
          <a:noFill/>
          <a:ln w="12700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789" name="Line 23"/>
          <p:cNvSpPr>
            <a:spLocks noChangeShapeType="1"/>
          </p:cNvSpPr>
          <p:nvPr/>
        </p:nvSpPr>
        <p:spPr bwMode="auto">
          <a:xfrm>
            <a:off x="1692275" y="1916113"/>
            <a:ext cx="0" cy="576262"/>
          </a:xfrm>
          <a:prstGeom prst="line">
            <a:avLst/>
          </a:prstGeom>
          <a:noFill/>
          <a:ln w="12700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790" name="Line 24"/>
          <p:cNvSpPr>
            <a:spLocks noChangeShapeType="1"/>
          </p:cNvSpPr>
          <p:nvPr/>
        </p:nvSpPr>
        <p:spPr bwMode="auto">
          <a:xfrm>
            <a:off x="1116013" y="2205038"/>
            <a:ext cx="792162" cy="0"/>
          </a:xfrm>
          <a:prstGeom prst="line">
            <a:avLst/>
          </a:prstGeom>
          <a:noFill/>
          <a:ln w="12700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791" name="Line 25"/>
          <p:cNvSpPr>
            <a:spLocks noChangeShapeType="1"/>
          </p:cNvSpPr>
          <p:nvPr/>
        </p:nvSpPr>
        <p:spPr bwMode="auto">
          <a:xfrm flipH="1">
            <a:off x="1835150" y="1268413"/>
            <a:ext cx="4105275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2792" name="AutoShape 2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885113" y="6237288"/>
            <a:ext cx="1042987" cy="47625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57" b="3433"/>
          <a:stretch/>
        </p:blipFill>
        <p:spPr>
          <a:xfrm>
            <a:off x="179388" y="2770188"/>
            <a:ext cx="2860274" cy="379253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00925" cy="1011237"/>
          </a:xfrm>
        </p:spPr>
        <p:txBody>
          <a:bodyPr/>
          <a:lstStyle/>
          <a:p>
            <a:pPr eaLnBrk="1" hangingPunct="1"/>
            <a:r>
              <a:rPr lang="ru-RU" sz="2400" dirty="0">
                <a:solidFill>
                  <a:srgbClr val="FF0000"/>
                </a:solidFill>
              </a:rPr>
              <a:t>Структурная схема вольтметра с условными обозначениями</a:t>
            </a:r>
          </a:p>
        </p:txBody>
      </p:sp>
      <p:pic>
        <p:nvPicPr>
          <p:cNvPr id="33795" name="Picture 5" descr="В3-40"/>
          <p:cNvPicPr>
            <a:picLocks noChangeAspect="1" noChangeArrowheads="1"/>
          </p:cNvPicPr>
          <p:nvPr/>
        </p:nvPicPr>
        <p:blipFill>
          <a:blip r:embed="rId2"/>
          <a:srcRect l="2089" r="2089" b="7295"/>
          <a:stretch>
            <a:fillRect/>
          </a:stretch>
        </p:blipFill>
        <p:spPr bwMode="auto">
          <a:xfrm>
            <a:off x="214313" y="1143000"/>
            <a:ext cx="5072062" cy="318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Управляющая кнопка: возврат 3">
            <a:hlinkClick r:id="rId3" action="ppaction://hlinksldjump" highlightClick="1"/>
          </p:cNvPr>
          <p:cNvSpPr/>
          <p:nvPr/>
        </p:nvSpPr>
        <p:spPr>
          <a:xfrm>
            <a:off x="8143875" y="214313"/>
            <a:ext cx="714375" cy="642937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33797" name="Рисунок 4" descr="В3-38A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38" y="1643063"/>
            <a:ext cx="3643312" cy="352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8" name="TextBox 5"/>
          <p:cNvSpPr txBox="1">
            <a:spLocks noChangeArrowheads="1"/>
          </p:cNvSpPr>
          <p:nvPr/>
        </p:nvSpPr>
        <p:spPr bwMode="auto">
          <a:xfrm>
            <a:off x="785813" y="4572000"/>
            <a:ext cx="2286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FF"/>
                </a:solidFill>
              </a:rPr>
              <a:t>Вольтметр В3-40</a:t>
            </a:r>
          </a:p>
        </p:txBody>
      </p:sp>
      <p:sp>
        <p:nvSpPr>
          <p:cNvPr id="33799" name="TextBox 6"/>
          <p:cNvSpPr txBox="1">
            <a:spLocks noChangeArrowheads="1"/>
          </p:cNvSpPr>
          <p:nvPr/>
        </p:nvSpPr>
        <p:spPr bwMode="auto">
          <a:xfrm>
            <a:off x="5857875" y="1214438"/>
            <a:ext cx="24288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FF"/>
                </a:solidFill>
              </a:rPr>
              <a:t>Вольтметр В3-38</a:t>
            </a:r>
          </a:p>
        </p:txBody>
      </p:sp>
      <p:sp>
        <p:nvSpPr>
          <p:cNvPr id="33800" name="TextBox 7"/>
          <p:cNvSpPr txBox="1">
            <a:spLocks noChangeArrowheads="1"/>
          </p:cNvSpPr>
          <p:nvPr/>
        </p:nvSpPr>
        <p:spPr bwMode="auto">
          <a:xfrm>
            <a:off x="214313" y="5214938"/>
            <a:ext cx="835818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993300"/>
                </a:solidFill>
              </a:rPr>
              <a:t>Вольтметры В3-38 и В3-40 имеют разные типы детекторов.</a:t>
            </a:r>
          </a:p>
          <a:p>
            <a:r>
              <a:rPr lang="ru-RU">
                <a:solidFill>
                  <a:srgbClr val="006600"/>
                </a:solidFill>
              </a:rPr>
              <a:t>Вольтметр В3-38 имеет детектор средневыпрямленных значений;</a:t>
            </a:r>
          </a:p>
          <a:p>
            <a:r>
              <a:rPr lang="ru-RU">
                <a:solidFill>
                  <a:srgbClr val="0000FF"/>
                </a:solidFill>
              </a:rPr>
              <a:t>Вольтметр В3-40 имеет детектор среднеквадратичных значений.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476250"/>
          </a:xfrm>
        </p:spPr>
        <p:txBody>
          <a:bodyPr/>
          <a:lstStyle/>
          <a:p>
            <a:pPr eaLnBrk="1" hangingPunct="1"/>
            <a:r>
              <a:rPr lang="ru-RU" sz="2400">
                <a:solidFill>
                  <a:srgbClr val="FF0000"/>
                </a:solidFill>
              </a:rPr>
              <a:t>Измерительный механизм</a:t>
            </a:r>
          </a:p>
        </p:txBody>
      </p:sp>
      <p:sp>
        <p:nvSpPr>
          <p:cNvPr id="34819" name="Rectangle 4"/>
          <p:cNvSpPr>
            <a:spLocks noChangeArrowheads="1"/>
          </p:cNvSpPr>
          <p:nvPr/>
        </p:nvSpPr>
        <p:spPr bwMode="auto">
          <a:xfrm>
            <a:off x="1042988" y="2922588"/>
            <a:ext cx="15843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42900" algn="ctr"/>
            <a:endParaRPr lang="ru-RU" sz="1800"/>
          </a:p>
        </p:txBody>
      </p:sp>
      <p:sp>
        <p:nvSpPr>
          <p:cNvPr id="34821" name="Rectangle 6"/>
          <p:cNvSpPr>
            <a:spLocks noChangeArrowheads="1"/>
          </p:cNvSpPr>
          <p:nvPr/>
        </p:nvSpPr>
        <p:spPr bwMode="auto">
          <a:xfrm>
            <a:off x="395288" y="692150"/>
            <a:ext cx="1368425" cy="720725"/>
          </a:xfrm>
          <a:prstGeom prst="rect">
            <a:avLst/>
          </a:prstGeom>
          <a:solidFill>
            <a:srgbClr val="FFFFCC"/>
          </a:solidFill>
          <a:ln w="9525">
            <a:solidFill>
              <a:srgbClr val="CC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>
                <a:solidFill>
                  <a:srgbClr val="009900"/>
                </a:solidFill>
              </a:rPr>
              <a:t>Входное </a:t>
            </a:r>
          </a:p>
          <a:p>
            <a:pPr algn="ctr"/>
            <a:r>
              <a:rPr lang="ru-RU" sz="1800">
                <a:solidFill>
                  <a:srgbClr val="009900"/>
                </a:solidFill>
              </a:rPr>
              <a:t>устройство</a:t>
            </a:r>
          </a:p>
        </p:txBody>
      </p:sp>
      <p:sp>
        <p:nvSpPr>
          <p:cNvPr id="34822" name="Rectangle 7"/>
          <p:cNvSpPr>
            <a:spLocks noChangeArrowheads="1"/>
          </p:cNvSpPr>
          <p:nvPr/>
        </p:nvSpPr>
        <p:spPr bwMode="auto">
          <a:xfrm>
            <a:off x="2051050" y="692150"/>
            <a:ext cx="1368425" cy="720725"/>
          </a:xfrm>
          <a:prstGeom prst="rect">
            <a:avLst/>
          </a:prstGeom>
          <a:solidFill>
            <a:srgbClr val="FFFFCC"/>
          </a:solidFill>
          <a:ln w="9525">
            <a:solidFill>
              <a:srgbClr val="CC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>
                <a:solidFill>
                  <a:srgbClr val="009900"/>
                </a:solidFill>
              </a:rPr>
              <a:t>Делитель</a:t>
            </a:r>
          </a:p>
          <a:p>
            <a:pPr algn="ctr"/>
            <a:r>
              <a:rPr lang="ru-RU" sz="1800">
                <a:solidFill>
                  <a:srgbClr val="009900"/>
                </a:solidFill>
              </a:rPr>
              <a:t>напряжения</a:t>
            </a:r>
          </a:p>
        </p:txBody>
      </p:sp>
      <p:sp>
        <p:nvSpPr>
          <p:cNvPr id="34823" name="Rectangle 8"/>
          <p:cNvSpPr>
            <a:spLocks noChangeArrowheads="1"/>
          </p:cNvSpPr>
          <p:nvPr/>
        </p:nvSpPr>
        <p:spPr bwMode="auto">
          <a:xfrm>
            <a:off x="3708400" y="692150"/>
            <a:ext cx="1368425" cy="720725"/>
          </a:xfrm>
          <a:prstGeom prst="rect">
            <a:avLst/>
          </a:prstGeom>
          <a:solidFill>
            <a:srgbClr val="FFFFCC"/>
          </a:solidFill>
          <a:ln w="9525">
            <a:solidFill>
              <a:srgbClr val="CC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>
                <a:solidFill>
                  <a:srgbClr val="009900"/>
                </a:solidFill>
              </a:rPr>
              <a:t>Усилитель</a:t>
            </a:r>
          </a:p>
        </p:txBody>
      </p:sp>
      <p:sp>
        <p:nvSpPr>
          <p:cNvPr id="34824" name="Rectangle 9"/>
          <p:cNvSpPr>
            <a:spLocks noChangeArrowheads="1"/>
          </p:cNvSpPr>
          <p:nvPr/>
        </p:nvSpPr>
        <p:spPr bwMode="auto">
          <a:xfrm>
            <a:off x="5364163" y="692150"/>
            <a:ext cx="1368425" cy="720725"/>
          </a:xfrm>
          <a:prstGeom prst="rect">
            <a:avLst/>
          </a:prstGeom>
          <a:solidFill>
            <a:srgbClr val="FFFFCC"/>
          </a:solidFill>
          <a:ln w="9525">
            <a:solidFill>
              <a:srgbClr val="CC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>
                <a:solidFill>
                  <a:srgbClr val="009900"/>
                </a:solidFill>
              </a:rPr>
              <a:t>детектор</a:t>
            </a:r>
          </a:p>
        </p:txBody>
      </p:sp>
      <p:sp>
        <p:nvSpPr>
          <p:cNvPr id="34825" name="Rectangle 10"/>
          <p:cNvSpPr>
            <a:spLocks noChangeArrowheads="1"/>
          </p:cNvSpPr>
          <p:nvPr/>
        </p:nvSpPr>
        <p:spPr bwMode="auto">
          <a:xfrm>
            <a:off x="7019925" y="692150"/>
            <a:ext cx="1763713" cy="720725"/>
          </a:xfrm>
          <a:prstGeom prst="rect">
            <a:avLst/>
          </a:prstGeom>
          <a:solidFill>
            <a:srgbClr val="FFFFCC"/>
          </a:solidFill>
          <a:ln w="9525">
            <a:solidFill>
              <a:srgbClr val="CC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>
                <a:solidFill>
                  <a:srgbClr val="009900"/>
                </a:solidFill>
              </a:rPr>
              <a:t>Измерительный</a:t>
            </a:r>
          </a:p>
          <a:p>
            <a:pPr algn="ctr"/>
            <a:r>
              <a:rPr lang="ru-RU" sz="1800">
                <a:solidFill>
                  <a:srgbClr val="009900"/>
                </a:solidFill>
              </a:rPr>
              <a:t> механизм</a:t>
            </a:r>
          </a:p>
        </p:txBody>
      </p:sp>
      <p:sp>
        <p:nvSpPr>
          <p:cNvPr id="34826" name="Line 11"/>
          <p:cNvSpPr>
            <a:spLocks noChangeShapeType="1"/>
          </p:cNvSpPr>
          <p:nvPr/>
        </p:nvSpPr>
        <p:spPr bwMode="auto">
          <a:xfrm>
            <a:off x="179388" y="1052513"/>
            <a:ext cx="215900" cy="0"/>
          </a:xfrm>
          <a:prstGeom prst="line">
            <a:avLst/>
          </a:prstGeom>
          <a:noFill/>
          <a:ln w="12700">
            <a:solidFill>
              <a:srgbClr val="CC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4827" name="Line 12"/>
          <p:cNvSpPr>
            <a:spLocks noChangeShapeType="1"/>
          </p:cNvSpPr>
          <p:nvPr/>
        </p:nvSpPr>
        <p:spPr bwMode="auto">
          <a:xfrm>
            <a:off x="1763713" y="1052513"/>
            <a:ext cx="287337" cy="0"/>
          </a:xfrm>
          <a:prstGeom prst="line">
            <a:avLst/>
          </a:prstGeom>
          <a:noFill/>
          <a:ln w="12700">
            <a:solidFill>
              <a:srgbClr val="CC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4828" name="Line 13"/>
          <p:cNvSpPr>
            <a:spLocks noChangeShapeType="1"/>
          </p:cNvSpPr>
          <p:nvPr/>
        </p:nvSpPr>
        <p:spPr bwMode="auto">
          <a:xfrm>
            <a:off x="3419475" y="1052513"/>
            <a:ext cx="288925" cy="0"/>
          </a:xfrm>
          <a:prstGeom prst="line">
            <a:avLst/>
          </a:prstGeom>
          <a:noFill/>
          <a:ln w="12700">
            <a:solidFill>
              <a:srgbClr val="CC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4829" name="Line 14"/>
          <p:cNvSpPr>
            <a:spLocks noChangeShapeType="1"/>
          </p:cNvSpPr>
          <p:nvPr/>
        </p:nvSpPr>
        <p:spPr bwMode="auto">
          <a:xfrm>
            <a:off x="5076825" y="1052513"/>
            <a:ext cx="287338" cy="0"/>
          </a:xfrm>
          <a:prstGeom prst="line">
            <a:avLst/>
          </a:prstGeom>
          <a:noFill/>
          <a:ln w="9525">
            <a:solidFill>
              <a:srgbClr val="CC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4830" name="Line 15"/>
          <p:cNvSpPr>
            <a:spLocks noChangeShapeType="1"/>
          </p:cNvSpPr>
          <p:nvPr/>
        </p:nvSpPr>
        <p:spPr bwMode="auto">
          <a:xfrm>
            <a:off x="6732588" y="1052513"/>
            <a:ext cx="287337" cy="0"/>
          </a:xfrm>
          <a:prstGeom prst="line">
            <a:avLst/>
          </a:prstGeom>
          <a:noFill/>
          <a:ln w="9525">
            <a:solidFill>
              <a:srgbClr val="CC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4831" name="Text Box 16"/>
          <p:cNvSpPr txBox="1">
            <a:spLocks noChangeArrowheads="1"/>
          </p:cNvSpPr>
          <p:nvPr/>
        </p:nvSpPr>
        <p:spPr bwMode="auto">
          <a:xfrm>
            <a:off x="376238" y="1479550"/>
            <a:ext cx="84439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>
                <a:solidFill>
                  <a:srgbClr val="CC3300"/>
                </a:solidFill>
              </a:rPr>
              <a:t>Измеритель</a:t>
            </a:r>
            <a:r>
              <a:rPr lang="ru-RU" i="1"/>
              <a:t> </a:t>
            </a:r>
            <a:r>
              <a:rPr lang="ru-RU">
                <a:solidFill>
                  <a:srgbClr val="0000FF"/>
                </a:solidFill>
              </a:rPr>
              <a:t>– Измерительный механизм магнитоэлектрической системы.</a:t>
            </a:r>
          </a:p>
        </p:txBody>
      </p:sp>
      <p:pic>
        <p:nvPicPr>
          <p:cNvPr id="34832" name="Picture 18" descr="Измерительный механизм магнитоэлектрической систем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78588" y="1844675"/>
            <a:ext cx="2665412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33" name="Picture 19" descr="Конструкция прибора магнитоэлектрической систем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8163" y="2492375"/>
            <a:ext cx="298767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34" name="Text Box 20"/>
          <p:cNvSpPr txBox="1">
            <a:spLocks noChangeArrowheads="1"/>
          </p:cNvSpPr>
          <p:nvPr/>
        </p:nvSpPr>
        <p:spPr bwMode="auto">
          <a:xfrm>
            <a:off x="2916238" y="4935538"/>
            <a:ext cx="6227762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9900"/>
                </a:solidFill>
              </a:rPr>
              <a:t>Измерительный механизм магнитоэлектрической системы</a:t>
            </a:r>
            <a:r>
              <a:rPr lang="ru-RU">
                <a:solidFill>
                  <a:srgbClr val="0000FF"/>
                </a:solidFill>
              </a:rPr>
              <a:t> обеспечивает более высокую точность измерений, </a:t>
            </a:r>
            <a:r>
              <a:rPr lang="ru-RU">
                <a:solidFill>
                  <a:srgbClr val="009900"/>
                </a:solidFill>
              </a:rPr>
              <a:t>но позволяет измерять только напряжение постоянного тока.</a:t>
            </a:r>
            <a:r>
              <a:rPr lang="ru-RU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34835" name="Oval 21"/>
          <p:cNvSpPr>
            <a:spLocks noChangeArrowheads="1"/>
          </p:cNvSpPr>
          <p:nvPr/>
        </p:nvSpPr>
        <p:spPr bwMode="auto">
          <a:xfrm>
            <a:off x="8027988" y="1700213"/>
            <a:ext cx="914400" cy="914400"/>
          </a:xfrm>
          <a:prstGeom prst="ellipse">
            <a:avLst/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4836" name="Line 22"/>
          <p:cNvSpPr>
            <a:spLocks noChangeShapeType="1"/>
          </p:cNvSpPr>
          <p:nvPr/>
        </p:nvSpPr>
        <p:spPr bwMode="auto">
          <a:xfrm flipV="1">
            <a:off x="8316913" y="1989138"/>
            <a:ext cx="360362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4837" name="Line 23"/>
          <p:cNvSpPr>
            <a:spLocks noChangeShapeType="1"/>
          </p:cNvSpPr>
          <p:nvPr/>
        </p:nvSpPr>
        <p:spPr bwMode="auto">
          <a:xfrm>
            <a:off x="7380288" y="1268413"/>
            <a:ext cx="10080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4838" name="AutoShape 24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885113" y="6092825"/>
            <a:ext cx="1042987" cy="493713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57" b="3433"/>
          <a:stretch/>
        </p:blipFill>
        <p:spPr>
          <a:xfrm>
            <a:off x="179388" y="2523797"/>
            <a:ext cx="2860274" cy="3792537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pPr eaLnBrk="1" hangingPunct="1"/>
            <a:r>
              <a:rPr lang="ru-RU" sz="2400">
                <a:solidFill>
                  <a:srgbClr val="FF0000"/>
                </a:solidFill>
              </a:rPr>
              <a:t>Условные обозначения на шкалах приборов</a:t>
            </a:r>
          </a:p>
        </p:txBody>
      </p:sp>
      <p:pic>
        <p:nvPicPr>
          <p:cNvPr id="35843" name="Picture 5" descr="img010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 l="6073" t="6944" r="8655" b="44226"/>
          <a:stretch>
            <a:fillRect/>
          </a:stretch>
        </p:blipFill>
        <p:spPr>
          <a:xfrm>
            <a:off x="125413" y="981075"/>
            <a:ext cx="8893175" cy="5616575"/>
          </a:xfr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74860"/>
          </a:xfrm>
        </p:spPr>
        <p:txBody>
          <a:bodyPr/>
          <a:lstStyle/>
          <a:p>
            <a:r>
              <a:rPr lang="ru-RU" sz="2400" dirty="0">
                <a:solidFill>
                  <a:srgbClr val="FF0000"/>
                </a:solidFill>
              </a:rPr>
              <a:t>Измерительные механизмы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3877022"/>
            <a:ext cx="2181225" cy="21431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1126359"/>
            <a:ext cx="1386923" cy="2386798"/>
          </a:xfrm>
          <a:prstGeom prst="rect">
            <a:avLst/>
          </a:prstGeom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9754" y="1124744"/>
            <a:ext cx="1433264" cy="1888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949498"/>
            <a:ext cx="913507" cy="2740521"/>
          </a:xfrm>
          <a:prstGeom prst="rect">
            <a:avLst/>
          </a:prstGeom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3572" y="3690019"/>
            <a:ext cx="2722968" cy="2481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78767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417512"/>
          </a:xfrm>
        </p:spPr>
        <p:txBody>
          <a:bodyPr/>
          <a:lstStyle/>
          <a:p>
            <a:pPr eaLnBrk="1" hangingPunct="1"/>
            <a:r>
              <a:rPr lang="ru-RU" sz="2000">
                <a:solidFill>
                  <a:srgbClr val="FF0000"/>
                </a:solidFill>
              </a:rPr>
              <a:t>5.2. Измерительный механизм магнитоэлектрической системы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sz="half" idx="3"/>
          </p:nvPr>
        </p:nvSpPr>
        <p:spPr>
          <a:xfrm>
            <a:off x="457200" y="3500438"/>
            <a:ext cx="8229600" cy="31686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000">
                <a:solidFill>
                  <a:srgbClr val="0000FF"/>
                </a:solidFill>
              </a:rPr>
              <a:t>Измерительный механизм магнитоэлектрической системы имеет:</a:t>
            </a:r>
          </a:p>
          <a:p>
            <a:pPr eaLnBrk="1" hangingPunct="1">
              <a:lnSpc>
                <a:spcPct val="80000"/>
              </a:lnSpc>
            </a:pPr>
            <a:r>
              <a:rPr lang="ru-RU" sz="2000">
                <a:solidFill>
                  <a:srgbClr val="CC3300"/>
                </a:solidFill>
              </a:rPr>
              <a:t>Постоянный магнит (1)</a:t>
            </a:r>
            <a:r>
              <a:rPr lang="ru-RU" sz="2000"/>
              <a:t> </a:t>
            </a:r>
            <a:r>
              <a:rPr lang="ru-RU" sz="2000">
                <a:solidFill>
                  <a:srgbClr val="008000"/>
                </a:solidFill>
              </a:rPr>
              <a:t>для создания магнитного поля;</a:t>
            </a:r>
          </a:p>
          <a:p>
            <a:pPr eaLnBrk="1" hangingPunct="1">
              <a:lnSpc>
                <a:spcPct val="80000"/>
              </a:lnSpc>
            </a:pPr>
            <a:r>
              <a:rPr lang="ru-RU" sz="2000">
                <a:solidFill>
                  <a:srgbClr val="CC3300"/>
                </a:solidFill>
              </a:rPr>
              <a:t>Полюсные наконечники (2),</a:t>
            </a:r>
            <a:r>
              <a:rPr lang="ru-RU" sz="2000"/>
              <a:t> </a:t>
            </a:r>
            <a:r>
              <a:rPr lang="ru-RU" sz="2000">
                <a:solidFill>
                  <a:srgbClr val="008000"/>
                </a:solidFill>
              </a:rPr>
              <a:t>позволяющие получить постоянное магнитное поле;</a:t>
            </a:r>
          </a:p>
          <a:p>
            <a:pPr eaLnBrk="1" hangingPunct="1">
              <a:lnSpc>
                <a:spcPct val="80000"/>
              </a:lnSpc>
            </a:pPr>
            <a:r>
              <a:rPr lang="ru-RU" sz="2000">
                <a:solidFill>
                  <a:srgbClr val="CC3300"/>
                </a:solidFill>
              </a:rPr>
              <a:t>Сердечник цилиндрической формы (3)</a:t>
            </a:r>
            <a:r>
              <a:rPr lang="ru-RU" sz="2000"/>
              <a:t> </a:t>
            </a:r>
            <a:r>
              <a:rPr lang="ru-RU" sz="2000">
                <a:solidFill>
                  <a:srgbClr val="008000"/>
                </a:solidFill>
              </a:rPr>
              <a:t>из магнитомягкого материала на который замыкается магнитное поле;</a:t>
            </a:r>
          </a:p>
          <a:p>
            <a:pPr eaLnBrk="1" hangingPunct="1">
              <a:lnSpc>
                <a:spcPct val="80000"/>
              </a:lnSpc>
            </a:pPr>
            <a:r>
              <a:rPr lang="ru-RU" sz="2000">
                <a:solidFill>
                  <a:srgbClr val="CC3300"/>
                </a:solidFill>
              </a:rPr>
              <a:t>Подвижную катушку (рамку) (4),</a:t>
            </a:r>
            <a:r>
              <a:rPr lang="ru-RU" sz="2000"/>
              <a:t> </a:t>
            </a:r>
            <a:r>
              <a:rPr lang="ru-RU" sz="2000">
                <a:solidFill>
                  <a:srgbClr val="008000"/>
                </a:solidFill>
              </a:rPr>
              <a:t>выполненную из изолированной проволоки;</a:t>
            </a:r>
          </a:p>
          <a:p>
            <a:pPr eaLnBrk="1" hangingPunct="1">
              <a:lnSpc>
                <a:spcPct val="80000"/>
              </a:lnSpc>
            </a:pPr>
            <a:r>
              <a:rPr lang="ru-RU" sz="2000">
                <a:solidFill>
                  <a:srgbClr val="CC3300"/>
                </a:solidFill>
              </a:rPr>
              <a:t>Стрелку (6).</a:t>
            </a:r>
            <a:endParaRPr lang="ru-RU" sz="2000"/>
          </a:p>
        </p:txBody>
      </p:sp>
      <p:pic>
        <p:nvPicPr>
          <p:cNvPr id="36868" name="Picture 4" descr="Конструкция прибора магнитоэлектрической системы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549275"/>
            <a:ext cx="3744912" cy="3003550"/>
          </a:xfrm>
          <a:noFill/>
        </p:spPr>
      </p:pic>
      <p:pic>
        <p:nvPicPr>
          <p:cNvPr id="36869" name="Picture 5" descr="Измерительный механизм магнитоэлектрической системы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932363" y="620713"/>
            <a:ext cx="3600450" cy="2830512"/>
          </a:xfrm>
          <a:noFill/>
        </p:spPr>
      </p:pic>
    </p:spTree>
    <p:extLst>
      <p:ext uri="{BB962C8B-B14F-4D97-AF65-F5344CB8AC3E}">
        <p14:creationId xmlns:p14="http://schemas.microsoft.com/office/powerpoint/2010/main" val="42681681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346075"/>
          </a:xfrm>
        </p:spPr>
        <p:txBody>
          <a:bodyPr/>
          <a:lstStyle/>
          <a:p>
            <a:pPr eaLnBrk="1" hangingPunct="1"/>
            <a:r>
              <a:rPr lang="ru-RU" sz="2400">
                <a:solidFill>
                  <a:srgbClr val="CC3300"/>
                </a:solidFill>
              </a:rPr>
              <a:t>Электромагнитная система</a:t>
            </a:r>
          </a:p>
        </p:txBody>
      </p:sp>
      <p:pic>
        <p:nvPicPr>
          <p:cNvPr id="37891" name="Picture 5" descr="Измерительный механизм электромагнитной системы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765175"/>
            <a:ext cx="3960812" cy="4878388"/>
          </a:xfrm>
          <a:noFill/>
        </p:spPr>
      </p:pic>
      <p:sp>
        <p:nvSpPr>
          <p:cNvPr id="37892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4356100" y="836613"/>
            <a:ext cx="4608513" cy="5616575"/>
          </a:xfrm>
        </p:spPr>
        <p:txBody>
          <a:bodyPr/>
          <a:lstStyle/>
          <a:p>
            <a:pPr eaLnBrk="1" hangingPunct="1"/>
            <a:r>
              <a:rPr lang="ru-RU" sz="2000">
                <a:solidFill>
                  <a:srgbClr val="0000FF"/>
                </a:solidFill>
              </a:rPr>
              <a:t>Принцип действия этой системы основан на взаимодействии катушки с ферромагнитным сердечником. Ферромагнитный сердечник втягивается в катушку при любой полярности тока. </a:t>
            </a:r>
            <a:r>
              <a:rPr lang="ru-RU" sz="2000">
                <a:solidFill>
                  <a:srgbClr val="CC3300"/>
                </a:solidFill>
              </a:rPr>
              <a:t>Следовательно приборы электромагнитной системы можно использовать для измерения переменного тока.</a:t>
            </a:r>
            <a:r>
              <a:rPr lang="ru-RU" sz="2000">
                <a:solidFill>
                  <a:srgbClr val="0000FF"/>
                </a:solidFill>
              </a:rPr>
              <a:t> </a:t>
            </a:r>
            <a:r>
              <a:rPr lang="ru-RU" sz="2000">
                <a:solidFill>
                  <a:srgbClr val="009900"/>
                </a:solidFill>
              </a:rPr>
              <a:t>Однако эти приборы являются низкочастотными, так как с ростом частоты сильно возрастает индуктивное сопротивление катушки.</a:t>
            </a:r>
            <a:r>
              <a:rPr lang="ru-RU" sz="2000">
                <a:solidFill>
                  <a:srgbClr val="0000FF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345025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>
            <a:spLocks noGrp="1" noChangeArrowheads="1"/>
          </p:cNvSpPr>
          <p:nvPr>
            <p:ph type="title" sz="quarter"/>
          </p:nvPr>
        </p:nvSpPr>
        <p:spPr>
          <a:xfrm>
            <a:off x="2268538" y="188913"/>
            <a:ext cx="5183187" cy="431800"/>
          </a:xfrm>
        </p:spPr>
        <p:txBody>
          <a:bodyPr>
            <a:normAutofit fontScale="90000"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Методическая погрешность</a:t>
            </a:r>
          </a:p>
        </p:txBody>
      </p:sp>
      <p:graphicFrame>
        <p:nvGraphicFramePr>
          <p:cNvPr id="12298" name="Object 10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6011863" y="2997200"/>
          <a:ext cx="17272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8" name="Формула" r:id="rId3" imgW="863225" imgH="431613" progId="Equation.3">
                  <p:embed/>
                </p:oleObj>
              </mc:Choice>
              <mc:Fallback>
                <p:oleObj name="Формула" r:id="rId3" imgW="863225" imgH="431613" progId="Equation.3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1863" y="2997200"/>
                        <a:ext cx="1727200" cy="863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1" name="Object 1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3022600" y="4076700"/>
          <a:ext cx="3097213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9" name="Формула" r:id="rId5" imgW="1562100" imgH="431800" progId="Equation.3">
                  <p:embed/>
                </p:oleObj>
              </mc:Choice>
              <mc:Fallback>
                <p:oleObj name="Формула" r:id="rId5" imgW="1562100" imgH="431800" progId="Equation.3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22600" y="4076700"/>
                        <a:ext cx="3097213" cy="857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4" name="Object 16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2843213" y="4941888"/>
          <a:ext cx="863600" cy="811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0" name="Формула" r:id="rId7" imgW="418918" imgH="393529" progId="Equation.3">
                  <p:embed/>
                </p:oleObj>
              </mc:Choice>
              <mc:Fallback>
                <p:oleObj name="Формула" r:id="rId7" imgW="418918" imgH="393529" progId="Equation.3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213" y="4941888"/>
                        <a:ext cx="863600" cy="8112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1763713" y="620713"/>
            <a:ext cx="71755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FF"/>
                </a:solidFill>
              </a:rPr>
              <a:t>Для измерения напряжения вольтметр с сопротивлением </a:t>
            </a:r>
            <a:r>
              <a:rPr lang="en-US" dirty="0">
                <a:solidFill>
                  <a:srgbClr val="CC6600"/>
                </a:solidFill>
              </a:rPr>
              <a:t>R</a:t>
            </a:r>
            <a:r>
              <a:rPr lang="en-US" baseline="-25000" dirty="0">
                <a:solidFill>
                  <a:srgbClr val="CC6600"/>
                </a:solidFill>
              </a:rPr>
              <a:t>V </a:t>
            </a:r>
            <a:r>
              <a:rPr lang="en-US" dirty="0">
                <a:solidFill>
                  <a:srgbClr val="CC6600"/>
                </a:solidFill>
              </a:rPr>
              <a:t> = </a:t>
            </a:r>
            <a:r>
              <a:rPr lang="ru-RU" dirty="0">
                <a:solidFill>
                  <a:srgbClr val="CC6600"/>
                </a:solidFill>
              </a:rPr>
              <a:t>10 кОм</a:t>
            </a:r>
            <a:r>
              <a:rPr lang="ru-RU" dirty="0">
                <a:solidFill>
                  <a:srgbClr val="0000FF"/>
                </a:solidFill>
              </a:rPr>
              <a:t> был подключен к резистору сопротивлением </a:t>
            </a:r>
            <a:r>
              <a:rPr lang="en-US" dirty="0">
                <a:solidFill>
                  <a:srgbClr val="CC6600"/>
                </a:solidFill>
              </a:rPr>
              <a:t>R =</a:t>
            </a:r>
            <a:r>
              <a:rPr lang="ru-RU" dirty="0">
                <a:solidFill>
                  <a:srgbClr val="CC6600"/>
                </a:solidFill>
              </a:rPr>
              <a:t> </a:t>
            </a:r>
            <a:r>
              <a:rPr lang="en-US" dirty="0">
                <a:solidFill>
                  <a:srgbClr val="CC6600"/>
                </a:solidFill>
              </a:rPr>
              <a:t>600 </a:t>
            </a:r>
            <a:r>
              <a:rPr lang="ru-RU" dirty="0">
                <a:solidFill>
                  <a:srgbClr val="CC6600"/>
                </a:solidFill>
              </a:rPr>
              <a:t>Ом</a:t>
            </a:r>
            <a:r>
              <a:rPr lang="ru-RU" dirty="0">
                <a:solidFill>
                  <a:srgbClr val="0000FF"/>
                </a:solidFill>
              </a:rPr>
              <a:t>. Определить методическую погрешность при измерении напряжения.</a:t>
            </a: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2051050" y="1916113"/>
            <a:ext cx="67437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dirty="0">
                <a:solidFill>
                  <a:srgbClr val="800000"/>
                </a:solidFill>
              </a:rPr>
              <a:t>Дано:</a:t>
            </a:r>
            <a:r>
              <a:rPr lang="ru-RU" dirty="0">
                <a:solidFill>
                  <a:srgbClr val="CC6600"/>
                </a:solidFill>
              </a:rPr>
              <a:t> </a:t>
            </a:r>
            <a:r>
              <a:rPr lang="en-US" dirty="0">
                <a:solidFill>
                  <a:srgbClr val="CC6600"/>
                </a:solidFill>
              </a:rPr>
              <a:t>R</a:t>
            </a:r>
            <a:r>
              <a:rPr lang="en-US" baseline="-25000" dirty="0">
                <a:solidFill>
                  <a:srgbClr val="CC6600"/>
                </a:solidFill>
              </a:rPr>
              <a:t>V</a:t>
            </a:r>
            <a:r>
              <a:rPr lang="en-US" dirty="0">
                <a:solidFill>
                  <a:srgbClr val="CC6600"/>
                </a:solidFill>
              </a:rPr>
              <a:t>  = </a:t>
            </a:r>
            <a:r>
              <a:rPr lang="ru-RU" dirty="0">
                <a:solidFill>
                  <a:srgbClr val="CC6600"/>
                </a:solidFill>
              </a:rPr>
              <a:t>10 кОм; </a:t>
            </a:r>
            <a:r>
              <a:rPr lang="en-US" dirty="0">
                <a:solidFill>
                  <a:srgbClr val="CC6600"/>
                </a:solidFill>
              </a:rPr>
              <a:t>R =</a:t>
            </a:r>
            <a:r>
              <a:rPr lang="ru-RU" dirty="0">
                <a:solidFill>
                  <a:srgbClr val="CC6600"/>
                </a:solidFill>
              </a:rPr>
              <a:t> </a:t>
            </a:r>
            <a:r>
              <a:rPr lang="en-US" dirty="0">
                <a:solidFill>
                  <a:srgbClr val="CC6600"/>
                </a:solidFill>
              </a:rPr>
              <a:t>600 </a:t>
            </a:r>
            <a:r>
              <a:rPr lang="ru-RU" dirty="0">
                <a:solidFill>
                  <a:srgbClr val="CC6600"/>
                </a:solidFill>
              </a:rPr>
              <a:t>Ом</a:t>
            </a:r>
            <a:r>
              <a:rPr lang="ru-RU" dirty="0">
                <a:solidFill>
                  <a:srgbClr val="0000FF"/>
                </a:solidFill>
              </a:rPr>
              <a:t>   </a:t>
            </a:r>
            <a:r>
              <a:rPr lang="ru-RU" dirty="0">
                <a:solidFill>
                  <a:srgbClr val="008000"/>
                </a:solidFill>
              </a:rPr>
              <a:t>Найти: </a:t>
            </a:r>
            <a:r>
              <a:rPr lang="el-GR">
                <a:solidFill>
                  <a:srgbClr val="33CC33"/>
                </a:solidFill>
                <a:cs typeface="Arial" charset="0"/>
              </a:rPr>
              <a:t>δ</a:t>
            </a:r>
            <a:r>
              <a:rPr lang="ru-RU" dirty="0">
                <a:solidFill>
                  <a:srgbClr val="33CC33"/>
                </a:solidFill>
                <a:cs typeface="Arial" charset="0"/>
              </a:rPr>
              <a:t> - </a:t>
            </a:r>
            <a:r>
              <a:rPr lang="en-US" dirty="0">
                <a:solidFill>
                  <a:srgbClr val="33CC33"/>
                </a:solidFill>
                <a:cs typeface="Arial" charset="0"/>
              </a:rPr>
              <a:t>?</a:t>
            </a:r>
            <a:endParaRPr lang="el-GR">
              <a:solidFill>
                <a:srgbClr val="33CC33"/>
              </a:solidFill>
              <a:cs typeface="Arial" charset="0"/>
            </a:endParaRPr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312738" y="2420938"/>
            <a:ext cx="85169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FF"/>
                </a:solidFill>
              </a:rPr>
              <a:t>При подключении вольтметра к (</a:t>
            </a:r>
            <a:r>
              <a:rPr lang="en-US" dirty="0">
                <a:solidFill>
                  <a:srgbClr val="0000FF"/>
                </a:solidFill>
                <a:cs typeface="Arial" charset="0"/>
              </a:rPr>
              <a:t>·</a:t>
            </a:r>
            <a:r>
              <a:rPr lang="ru-RU" dirty="0">
                <a:solidFill>
                  <a:srgbClr val="0000FF"/>
                </a:solidFill>
                <a:cs typeface="Arial" charset="0"/>
              </a:rPr>
              <a:t>) </a:t>
            </a:r>
            <a:r>
              <a:rPr lang="en-US" dirty="0">
                <a:solidFill>
                  <a:srgbClr val="0000FF"/>
                </a:solidFill>
                <a:cs typeface="Arial" charset="0"/>
              </a:rPr>
              <a:t>AB</a:t>
            </a:r>
            <a:r>
              <a:rPr lang="ru-RU" dirty="0">
                <a:solidFill>
                  <a:srgbClr val="0000FF"/>
                </a:solidFill>
                <a:cs typeface="Arial" charset="0"/>
              </a:rPr>
              <a:t> сопротивление участка цепи изменится и станет равным:</a:t>
            </a:r>
            <a:endParaRPr lang="en-US" dirty="0">
              <a:solidFill>
                <a:srgbClr val="0000FF"/>
              </a:solidFill>
              <a:cs typeface="Arial" charset="0"/>
            </a:endParaRPr>
          </a:p>
        </p:txBody>
      </p:sp>
      <p:sp>
        <p:nvSpPr>
          <p:cNvPr id="12297" name="Line 9"/>
          <p:cNvSpPr>
            <a:spLocks noChangeShapeType="1"/>
          </p:cNvSpPr>
          <p:nvPr/>
        </p:nvSpPr>
        <p:spPr bwMode="auto">
          <a:xfrm>
            <a:off x="1979613" y="2276475"/>
            <a:ext cx="5832475" cy="0"/>
          </a:xfrm>
          <a:prstGeom prst="line">
            <a:avLst/>
          </a:prstGeom>
          <a:noFill/>
          <a:ln w="12700">
            <a:solidFill>
              <a:srgbClr val="8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323850" y="3644900"/>
            <a:ext cx="52673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FF"/>
                </a:solidFill>
              </a:rPr>
              <a:t>Падение напряжения </a:t>
            </a:r>
            <a:r>
              <a:rPr lang="en-US" dirty="0">
                <a:solidFill>
                  <a:srgbClr val="0000FF"/>
                </a:solidFill>
              </a:rPr>
              <a:t>U</a:t>
            </a:r>
            <a:r>
              <a:rPr lang="en-US" baseline="-25000" dirty="0">
                <a:solidFill>
                  <a:srgbClr val="0000FF"/>
                </a:solidFill>
              </a:rPr>
              <a:t>AB </a:t>
            </a:r>
            <a:r>
              <a:rPr lang="ru-RU" dirty="0">
                <a:solidFill>
                  <a:srgbClr val="0000FF"/>
                </a:solidFill>
              </a:rPr>
              <a:t>определится как:</a:t>
            </a:r>
          </a:p>
        </p:txBody>
      </p:sp>
      <p:sp>
        <p:nvSpPr>
          <p:cNvPr id="12303" name="Text Box 15"/>
          <p:cNvSpPr txBox="1">
            <a:spLocks noChangeArrowheads="1"/>
          </p:cNvSpPr>
          <p:nvPr/>
        </p:nvSpPr>
        <p:spPr bwMode="auto">
          <a:xfrm>
            <a:off x="303213" y="5151438"/>
            <a:ext cx="21812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FF"/>
                </a:solidFill>
              </a:rPr>
              <a:t>Примем что:</a:t>
            </a:r>
          </a:p>
        </p:txBody>
      </p:sp>
      <p:sp>
        <p:nvSpPr>
          <p:cNvPr id="12306" name="Text Box 18"/>
          <p:cNvSpPr txBox="1">
            <a:spLocks noChangeArrowheads="1"/>
          </p:cNvSpPr>
          <p:nvPr/>
        </p:nvSpPr>
        <p:spPr bwMode="auto">
          <a:xfrm>
            <a:off x="5003800" y="5084763"/>
            <a:ext cx="11731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FF"/>
                </a:solidFill>
              </a:rPr>
              <a:t>тогда</a:t>
            </a:r>
          </a:p>
        </p:txBody>
      </p:sp>
      <p:graphicFrame>
        <p:nvGraphicFramePr>
          <p:cNvPr id="12307" name="Object 19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2484438" y="5805488"/>
          <a:ext cx="3671887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1" name="Формула" r:id="rId9" imgW="1954951" imgH="444307" progId="Equation.3">
                  <p:embed/>
                </p:oleObj>
              </mc:Choice>
              <mc:Fallback>
                <p:oleObj name="Формула" r:id="rId9" imgW="1954951" imgH="444307" progId="Equation.3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4438" y="5805488"/>
                        <a:ext cx="3671887" cy="835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09" name="Rectangle 21"/>
          <p:cNvSpPr>
            <a:spLocks noChangeArrowheads="1"/>
          </p:cNvSpPr>
          <p:nvPr/>
        </p:nvSpPr>
        <p:spPr bwMode="auto">
          <a:xfrm>
            <a:off x="611188" y="692150"/>
            <a:ext cx="574675" cy="2159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2310" name="Line 22"/>
          <p:cNvSpPr>
            <a:spLocks noChangeShapeType="1"/>
          </p:cNvSpPr>
          <p:nvPr/>
        </p:nvSpPr>
        <p:spPr bwMode="auto">
          <a:xfrm>
            <a:off x="250825" y="836613"/>
            <a:ext cx="3603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2311" name="Line 23"/>
          <p:cNvSpPr>
            <a:spLocks noChangeShapeType="1"/>
          </p:cNvSpPr>
          <p:nvPr/>
        </p:nvSpPr>
        <p:spPr bwMode="auto">
          <a:xfrm>
            <a:off x="1187450" y="836613"/>
            <a:ext cx="504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2312" name="Oval 24"/>
          <p:cNvSpPr>
            <a:spLocks noChangeArrowheads="1"/>
          </p:cNvSpPr>
          <p:nvPr/>
        </p:nvSpPr>
        <p:spPr bwMode="auto">
          <a:xfrm>
            <a:off x="684213" y="1341438"/>
            <a:ext cx="431800" cy="431800"/>
          </a:xfrm>
          <a:prstGeom prst="ellipse">
            <a:avLst/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rgbClr val="008000"/>
                </a:solidFill>
              </a:rPr>
              <a:t>V</a:t>
            </a: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12313" name="Line 25"/>
          <p:cNvSpPr>
            <a:spLocks noChangeShapeType="1"/>
          </p:cNvSpPr>
          <p:nvPr/>
        </p:nvSpPr>
        <p:spPr bwMode="auto">
          <a:xfrm>
            <a:off x="395288" y="836613"/>
            <a:ext cx="0" cy="7191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2314" name="Line 26"/>
          <p:cNvSpPr>
            <a:spLocks noChangeShapeType="1"/>
          </p:cNvSpPr>
          <p:nvPr/>
        </p:nvSpPr>
        <p:spPr bwMode="auto">
          <a:xfrm>
            <a:off x="395288" y="1557338"/>
            <a:ext cx="288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2315" name="Line 27"/>
          <p:cNvSpPr>
            <a:spLocks noChangeShapeType="1"/>
          </p:cNvSpPr>
          <p:nvPr/>
        </p:nvSpPr>
        <p:spPr bwMode="auto">
          <a:xfrm>
            <a:off x="1403350" y="836613"/>
            <a:ext cx="0" cy="7191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2316" name="Line 28"/>
          <p:cNvSpPr>
            <a:spLocks noChangeShapeType="1"/>
          </p:cNvSpPr>
          <p:nvPr/>
        </p:nvSpPr>
        <p:spPr bwMode="auto">
          <a:xfrm flipH="1">
            <a:off x="1116013" y="1557338"/>
            <a:ext cx="2873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2317" name="Text Box 29"/>
          <p:cNvSpPr txBox="1">
            <a:spLocks noChangeArrowheads="1"/>
          </p:cNvSpPr>
          <p:nvPr/>
        </p:nvSpPr>
        <p:spPr bwMode="auto">
          <a:xfrm>
            <a:off x="900113" y="333375"/>
            <a:ext cx="3683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8000"/>
                </a:solidFill>
              </a:rPr>
              <a:t>R</a:t>
            </a: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12319" name="Text Box 31"/>
          <p:cNvSpPr txBox="1">
            <a:spLocks noChangeArrowheads="1"/>
          </p:cNvSpPr>
          <p:nvPr/>
        </p:nvSpPr>
        <p:spPr bwMode="auto">
          <a:xfrm>
            <a:off x="971550" y="1700213"/>
            <a:ext cx="4778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8000"/>
                </a:solidFill>
              </a:rPr>
              <a:t>R</a:t>
            </a:r>
            <a:r>
              <a:rPr lang="en-US" baseline="-25000" dirty="0">
                <a:solidFill>
                  <a:srgbClr val="008000"/>
                </a:solidFill>
              </a:rPr>
              <a:t>V</a:t>
            </a: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12320" name="Text Box 32"/>
          <p:cNvSpPr txBox="1">
            <a:spLocks noChangeArrowheads="1"/>
          </p:cNvSpPr>
          <p:nvPr/>
        </p:nvSpPr>
        <p:spPr bwMode="auto">
          <a:xfrm>
            <a:off x="231775" y="398463"/>
            <a:ext cx="3540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800000"/>
                </a:solidFill>
              </a:rPr>
              <a:t>A</a:t>
            </a:r>
            <a:endParaRPr lang="ru-RU" dirty="0">
              <a:solidFill>
                <a:srgbClr val="800000"/>
              </a:solidFill>
            </a:endParaRPr>
          </a:p>
        </p:txBody>
      </p:sp>
      <p:sp>
        <p:nvSpPr>
          <p:cNvPr id="12321" name="Text Box 33"/>
          <p:cNvSpPr txBox="1">
            <a:spLocks noChangeArrowheads="1"/>
          </p:cNvSpPr>
          <p:nvPr/>
        </p:nvSpPr>
        <p:spPr bwMode="auto">
          <a:xfrm>
            <a:off x="1311275" y="398463"/>
            <a:ext cx="3540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800000"/>
                </a:solidFill>
              </a:rPr>
              <a:t>B</a:t>
            </a:r>
            <a:endParaRPr lang="ru-RU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872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6" grpId="0"/>
      <p:bldP spid="12300" grpId="0"/>
      <p:bldP spid="12303" grpId="0"/>
      <p:bldP spid="1230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12430"/>
            <a:ext cx="8229600" cy="634082"/>
          </a:xfrm>
        </p:spPr>
        <p:txBody>
          <a:bodyPr/>
          <a:lstStyle/>
          <a:p>
            <a:r>
              <a:rPr lang="ru-RU" sz="2400" dirty="0">
                <a:solidFill>
                  <a:srgbClr val="FF0000"/>
                </a:solidFill>
              </a:rPr>
              <a:t>1. Приборы для измерения тока и напряжения</a:t>
            </a: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8925" y="4684734"/>
            <a:ext cx="2401995" cy="1914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1783" y="946512"/>
            <a:ext cx="1888330" cy="184979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8150" y="3009350"/>
            <a:ext cx="1605069" cy="1619661"/>
          </a:xfrm>
          <a:prstGeom prst="rect">
            <a:avLst/>
          </a:prstGeom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8" t="3520" r="5311" b="29379"/>
          <a:stretch/>
        </p:blipFill>
        <p:spPr bwMode="auto">
          <a:xfrm>
            <a:off x="3359991" y="1161571"/>
            <a:ext cx="3374316" cy="1835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98"/>
          <a:stretch/>
        </p:blipFill>
        <p:spPr bwMode="auto">
          <a:xfrm>
            <a:off x="321910" y="3291746"/>
            <a:ext cx="2177610" cy="2715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244191" y="3225552"/>
            <a:ext cx="368828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Для измерения напряжения или тока  необходимо выбрать прибор с учетом его диапазона измерений, частотного диапазона, класса точности, потребления мощности из измерительной цепи, влияния формы сигнала на результат измерения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6118" y="1138727"/>
            <a:ext cx="333777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00CC"/>
                </a:solidFill>
              </a:rPr>
              <a:t>Выбор средства измерений определяется: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800" dirty="0">
                <a:solidFill>
                  <a:srgbClr val="0000CC"/>
                </a:solidFill>
              </a:rPr>
              <a:t>Пределом измерений;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800" dirty="0">
                <a:solidFill>
                  <a:srgbClr val="0000CC"/>
                </a:solidFill>
              </a:rPr>
              <a:t>Частотным диапазоном;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800" dirty="0">
                <a:solidFill>
                  <a:srgbClr val="0000CC"/>
                </a:solidFill>
              </a:rPr>
              <a:t>Классом точности;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800" dirty="0">
                <a:solidFill>
                  <a:srgbClr val="0000CC"/>
                </a:solidFill>
              </a:rPr>
              <a:t>Типом прибора</a:t>
            </a:r>
          </a:p>
        </p:txBody>
      </p:sp>
    </p:spTree>
    <p:extLst>
      <p:ext uri="{BB962C8B-B14F-4D97-AF65-F5344CB8AC3E}">
        <p14:creationId xmlns:p14="http://schemas.microsoft.com/office/powerpoint/2010/main" val="33166573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519113" y="471488"/>
            <a:ext cx="4629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FF"/>
                </a:solidFill>
              </a:rPr>
              <a:t>Определим погрешность измерения</a:t>
            </a:r>
          </a:p>
        </p:txBody>
      </p:sp>
      <p:graphicFrame>
        <p:nvGraphicFramePr>
          <p:cNvPr id="20486" name="Object 6"/>
          <p:cNvGraphicFramePr>
            <a:graphicFrameLocks noChangeAspect="1"/>
          </p:cNvGraphicFramePr>
          <p:nvPr/>
        </p:nvGraphicFramePr>
        <p:xfrm>
          <a:off x="611188" y="1125538"/>
          <a:ext cx="4465637" cy="839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62" name="Формула" r:id="rId3" imgW="2094591" imgH="444307" progId="Equation.3">
                  <p:embed/>
                </p:oleObj>
              </mc:Choice>
              <mc:Fallback>
                <p:oleObj name="Формула" r:id="rId3" imgW="2094591" imgH="444307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1125538"/>
                        <a:ext cx="4465637" cy="839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7" name="Object 7"/>
          <p:cNvGraphicFramePr>
            <a:graphicFrameLocks noChangeAspect="1"/>
          </p:cNvGraphicFramePr>
          <p:nvPr/>
        </p:nvGraphicFramePr>
        <p:xfrm>
          <a:off x="539750" y="1989138"/>
          <a:ext cx="5616575" cy="1246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63" name="Формула" r:id="rId5" imgW="2921000" imgH="660400" progId="Equation.3">
                  <p:embed/>
                </p:oleObj>
              </mc:Choice>
              <mc:Fallback>
                <p:oleObj name="Формула" r:id="rId5" imgW="2921000" imgH="660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1989138"/>
                        <a:ext cx="5616575" cy="1246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8" name="Object 8"/>
          <p:cNvGraphicFramePr>
            <a:graphicFrameLocks noChangeAspect="1"/>
          </p:cNvGraphicFramePr>
          <p:nvPr/>
        </p:nvGraphicFramePr>
        <p:xfrm>
          <a:off x="611188" y="3429000"/>
          <a:ext cx="5111750" cy="903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64" name="Формула" r:id="rId7" imgW="2514600" imgH="444500" progId="Equation.3">
                  <p:embed/>
                </p:oleObj>
              </mc:Choice>
              <mc:Fallback>
                <p:oleObj name="Формула" r:id="rId7" imgW="2514600" imgH="4445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3429000"/>
                        <a:ext cx="5111750" cy="903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9" name="Object 9"/>
          <p:cNvGraphicFramePr>
            <a:graphicFrameLocks noChangeAspect="1"/>
          </p:cNvGraphicFramePr>
          <p:nvPr/>
        </p:nvGraphicFramePr>
        <p:xfrm>
          <a:off x="1258888" y="4724400"/>
          <a:ext cx="3097212" cy="1042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65" name="Формула" r:id="rId9" imgW="1282700" imgH="431800" progId="Equation.3">
                  <p:embed/>
                </p:oleObj>
              </mc:Choice>
              <mc:Fallback>
                <p:oleObj name="Формула" r:id="rId9" imgW="1282700" imgH="431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88" y="4724400"/>
                        <a:ext cx="3097212" cy="1042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90" name="Line 10"/>
          <p:cNvSpPr>
            <a:spLocks noChangeShapeType="1"/>
          </p:cNvSpPr>
          <p:nvPr/>
        </p:nvSpPr>
        <p:spPr bwMode="auto">
          <a:xfrm>
            <a:off x="1258888" y="5734050"/>
            <a:ext cx="3313112" cy="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20491" name="Line 11"/>
          <p:cNvSpPr>
            <a:spLocks noChangeShapeType="1"/>
          </p:cNvSpPr>
          <p:nvPr/>
        </p:nvSpPr>
        <p:spPr bwMode="auto">
          <a:xfrm flipV="1">
            <a:off x="4572000" y="4797425"/>
            <a:ext cx="0" cy="936625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20492" name="Line 12"/>
          <p:cNvSpPr>
            <a:spLocks noChangeShapeType="1"/>
          </p:cNvSpPr>
          <p:nvPr/>
        </p:nvSpPr>
        <p:spPr bwMode="auto">
          <a:xfrm flipV="1">
            <a:off x="4716463" y="4797425"/>
            <a:ext cx="0" cy="936625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2" name="Управляющая кнопка: возврат 1">
            <a:hlinkClick r:id="rId11" action="ppaction://hlinksldjump" highlightClick="1"/>
          </p:cNvPr>
          <p:cNvSpPr/>
          <p:nvPr/>
        </p:nvSpPr>
        <p:spPr>
          <a:xfrm>
            <a:off x="7486624" y="5949280"/>
            <a:ext cx="1042416" cy="521208"/>
          </a:xfrm>
          <a:prstGeom prst="actionButtonReturn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8399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  <p:bldP spid="20490" grpId="0" animBg="1"/>
      <p:bldP spid="20491" grpId="0" animBg="1"/>
      <p:bldP spid="2049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8"/>
          <p:cNvSpPr>
            <a:spLocks noGrp="1" noChangeArrowheads="1"/>
          </p:cNvSpPr>
          <p:nvPr>
            <p:ph type="title"/>
          </p:nvPr>
        </p:nvSpPr>
        <p:spPr>
          <a:xfrm>
            <a:off x="482042" y="188640"/>
            <a:ext cx="8229600" cy="4175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2400">
                <a:solidFill>
                  <a:srgbClr val="CC3300"/>
                </a:solidFill>
              </a:rPr>
              <a:t> 6.1 </a:t>
            </a:r>
            <a:r>
              <a:rPr lang="en-US" sz="2400">
                <a:solidFill>
                  <a:srgbClr val="FF0000"/>
                </a:solidFill>
              </a:rPr>
              <a:t> </a:t>
            </a:r>
            <a:r>
              <a:rPr lang="ru-RU" sz="2700" dirty="0">
                <a:solidFill>
                  <a:srgbClr val="FF0000"/>
                </a:solidFill>
              </a:rPr>
              <a:t>Детектор средневыпрямленных значений</a:t>
            </a:r>
          </a:p>
        </p:txBody>
      </p:sp>
      <p:pic>
        <p:nvPicPr>
          <p:cNvPr id="38917" name="Picture 11" descr="Диодный мост парелельного типа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264334" y="3140968"/>
            <a:ext cx="3240087" cy="2922539"/>
          </a:xfrm>
          <a:noFill/>
        </p:spPr>
      </p:pic>
      <p:sp>
        <p:nvSpPr>
          <p:cNvPr id="38918" name="Text Box 12"/>
          <p:cNvSpPr txBox="1">
            <a:spLocks noChangeArrowheads="1"/>
          </p:cNvSpPr>
          <p:nvPr/>
        </p:nvSpPr>
        <p:spPr bwMode="auto">
          <a:xfrm>
            <a:off x="143890" y="2357035"/>
            <a:ext cx="305995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CC3300"/>
                </a:solidFill>
              </a:rPr>
              <a:t>Схема однополупериодного выпрямителя</a:t>
            </a:r>
            <a:r>
              <a:rPr lang="ru-RU" dirty="0"/>
              <a:t> </a:t>
            </a:r>
          </a:p>
        </p:txBody>
      </p:sp>
      <p:sp>
        <p:nvSpPr>
          <p:cNvPr id="38919" name="Text Box 13"/>
          <p:cNvSpPr txBox="1">
            <a:spLocks noChangeArrowheads="1"/>
          </p:cNvSpPr>
          <p:nvPr/>
        </p:nvSpPr>
        <p:spPr bwMode="auto">
          <a:xfrm>
            <a:off x="241152" y="5895232"/>
            <a:ext cx="41529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CC3300"/>
                </a:solidFill>
              </a:rPr>
              <a:t>Схема двухполупериодного выпрямителя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460978" y="5401788"/>
            <a:ext cx="43918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00FF"/>
                </a:solidFill>
              </a:rPr>
              <a:t>В двухполупериодной схеме выпрямителя ток проходит через измерительный механизм в обе половины периода.  </a:t>
            </a:r>
          </a:p>
        </p:txBody>
      </p:sp>
      <p:grpSp>
        <p:nvGrpSpPr>
          <p:cNvPr id="47" name="Группа 46"/>
          <p:cNvGrpSpPr/>
          <p:nvPr/>
        </p:nvGrpSpPr>
        <p:grpSpPr>
          <a:xfrm>
            <a:off x="3923928" y="754096"/>
            <a:ext cx="2613546" cy="1262901"/>
            <a:chOff x="4043377" y="754096"/>
            <a:chExt cx="2613546" cy="1262901"/>
          </a:xfrm>
        </p:grpSpPr>
        <p:grpSp>
          <p:nvGrpSpPr>
            <p:cNvPr id="41" name="Группа 40"/>
            <p:cNvGrpSpPr/>
            <p:nvPr/>
          </p:nvGrpSpPr>
          <p:grpSpPr>
            <a:xfrm>
              <a:off x="4572000" y="822048"/>
              <a:ext cx="2084923" cy="1194949"/>
              <a:chOff x="4572000" y="822048"/>
              <a:chExt cx="2084923" cy="1194949"/>
            </a:xfrm>
          </p:grpSpPr>
          <p:grpSp>
            <p:nvGrpSpPr>
              <p:cNvPr id="29" name="Группа 28"/>
              <p:cNvGrpSpPr/>
              <p:nvPr/>
            </p:nvGrpSpPr>
            <p:grpSpPr>
              <a:xfrm>
                <a:off x="4572000" y="822048"/>
                <a:ext cx="2084923" cy="1194949"/>
                <a:chOff x="4572000" y="822048"/>
                <a:chExt cx="2084923" cy="1194949"/>
              </a:xfrm>
            </p:grpSpPr>
            <p:grpSp>
              <p:nvGrpSpPr>
                <p:cNvPr id="11" name="Группа 10"/>
                <p:cNvGrpSpPr/>
                <p:nvPr/>
              </p:nvGrpSpPr>
              <p:grpSpPr>
                <a:xfrm>
                  <a:off x="4572000" y="822048"/>
                  <a:ext cx="1868899" cy="1194949"/>
                  <a:chOff x="4572000" y="822048"/>
                  <a:chExt cx="1868899" cy="1194949"/>
                </a:xfrm>
              </p:grpSpPr>
              <p:grpSp>
                <p:nvGrpSpPr>
                  <p:cNvPr id="6" name="Группа 5"/>
                  <p:cNvGrpSpPr/>
                  <p:nvPr/>
                </p:nvGrpSpPr>
                <p:grpSpPr>
                  <a:xfrm>
                    <a:off x="4572000" y="822048"/>
                    <a:ext cx="1868899" cy="1194949"/>
                    <a:chOff x="5067560" y="3328988"/>
                    <a:chExt cx="2532001" cy="1643271"/>
                  </a:xfrm>
                </p:grpSpPr>
                <p:pic>
                  <p:nvPicPr>
                    <p:cNvPr id="14" name="Picture 2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3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5067560" y="3328988"/>
                      <a:ext cx="2523505" cy="164327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pic>
                <p:sp>
                  <p:nvSpPr>
                    <p:cNvPr id="10" name="Freeform 34"/>
                    <p:cNvSpPr>
                      <a:spLocks/>
                    </p:cNvSpPr>
                    <p:nvPr/>
                  </p:nvSpPr>
                  <p:spPr bwMode="auto">
                    <a:xfrm>
                      <a:off x="5096727" y="3463206"/>
                      <a:ext cx="2502834" cy="1380756"/>
                    </a:xfrm>
                    <a:custGeom>
                      <a:avLst/>
                      <a:gdLst>
                        <a:gd name="T0" fmla="*/ 0 w 2275"/>
                        <a:gd name="T1" fmla="*/ 1793949569 h 1061"/>
                        <a:gd name="T2" fmla="*/ 554434412 w 2275"/>
                        <a:gd name="T3" fmla="*/ 241881800 h 1061"/>
                        <a:gd name="T4" fmla="*/ 1141630052 w 2275"/>
                        <a:gd name="T5" fmla="*/ 1793949569 h 1061"/>
                        <a:gd name="T6" fmla="*/ 1713706545 w 2275"/>
                        <a:gd name="T7" fmla="*/ 2147483647 h 1061"/>
                        <a:gd name="T8" fmla="*/ 2147483647 w 2275"/>
                        <a:gd name="T9" fmla="*/ 1793949569 h 1061"/>
                        <a:gd name="T10" fmla="*/ 2147483647 w 2275"/>
                        <a:gd name="T11" fmla="*/ 268757339 h 1061"/>
                        <a:gd name="T12" fmla="*/ 2147483647 w 2275"/>
                        <a:gd name="T13" fmla="*/ 1793949569 h 1061"/>
                        <a:gd name="T14" fmla="*/ 2147483647 w 2275"/>
                        <a:gd name="T15" fmla="*/ 2147483647 h 1061"/>
                        <a:gd name="T16" fmla="*/ 2147483647 w 2275"/>
                        <a:gd name="T17" fmla="*/ 241881800 h 1061"/>
                        <a:gd name="T18" fmla="*/ 2147483647 w 2275"/>
                        <a:gd name="T19" fmla="*/ 1854419990 h 1061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w 2275"/>
                        <a:gd name="T31" fmla="*/ 0 h 1061"/>
                        <a:gd name="T32" fmla="*/ 2275 w 2275"/>
                        <a:gd name="T33" fmla="*/ 1061 h 1061"/>
                      </a:gdLst>
                      <a:ahLst/>
                      <a:cxnLst>
                        <a:cxn ang="T20">
                          <a:pos x="T0" y="T1"/>
                        </a:cxn>
                        <a:cxn ang="T21">
                          <a:pos x="T2" y="T3"/>
                        </a:cxn>
                        <a:cxn ang="T22">
                          <a:pos x="T4" y="T5"/>
                        </a:cxn>
                        <a:cxn ang="T23">
                          <a:pos x="T6" y="T7"/>
                        </a:cxn>
                        <a:cxn ang="T24">
                          <a:pos x="T8" y="T9"/>
                        </a:cxn>
                        <a:cxn ang="T25">
                          <a:pos x="T10" y="T11"/>
                        </a:cxn>
                        <a:cxn ang="T26">
                          <a:pos x="T12" y="T13"/>
                        </a:cxn>
                        <a:cxn ang="T27">
                          <a:pos x="T14" y="T15"/>
                        </a:cxn>
                        <a:cxn ang="T28">
                          <a:pos x="T16" y="T17"/>
                        </a:cxn>
                        <a:cxn ang="T29">
                          <a:pos x="T18" y="T19"/>
                        </a:cxn>
                      </a:cxnLst>
                      <a:rect l="T30" t="T31" r="T32" b="T33"/>
                      <a:pathLst>
                        <a:path w="2275" h="1061">
                          <a:moveTo>
                            <a:pt x="0" y="534"/>
                          </a:moveTo>
                          <a:cubicBezTo>
                            <a:pt x="37" y="457"/>
                            <a:pt x="145" y="72"/>
                            <a:pt x="220" y="72"/>
                          </a:cubicBezTo>
                          <a:cubicBezTo>
                            <a:pt x="295" y="72"/>
                            <a:pt x="376" y="381"/>
                            <a:pt x="453" y="534"/>
                          </a:cubicBezTo>
                          <a:cubicBezTo>
                            <a:pt x="530" y="687"/>
                            <a:pt x="604" y="987"/>
                            <a:pt x="680" y="987"/>
                          </a:cubicBezTo>
                          <a:cubicBezTo>
                            <a:pt x="756" y="987"/>
                            <a:pt x="831" y="685"/>
                            <a:pt x="907" y="534"/>
                          </a:cubicBezTo>
                          <a:cubicBezTo>
                            <a:pt x="983" y="383"/>
                            <a:pt x="1059" y="80"/>
                            <a:pt x="1134" y="80"/>
                          </a:cubicBezTo>
                          <a:cubicBezTo>
                            <a:pt x="1209" y="80"/>
                            <a:pt x="1280" y="383"/>
                            <a:pt x="1360" y="534"/>
                          </a:cubicBezTo>
                          <a:cubicBezTo>
                            <a:pt x="1440" y="685"/>
                            <a:pt x="1501" y="1061"/>
                            <a:pt x="1612" y="984"/>
                          </a:cubicBezTo>
                          <a:cubicBezTo>
                            <a:pt x="1723" y="907"/>
                            <a:pt x="1914" y="144"/>
                            <a:pt x="2025" y="72"/>
                          </a:cubicBezTo>
                          <a:cubicBezTo>
                            <a:pt x="2136" y="0"/>
                            <a:pt x="2223" y="452"/>
                            <a:pt x="2275" y="552"/>
                          </a:cubicBezTo>
                        </a:path>
                      </a:pathLst>
                    </a:custGeom>
                    <a:noFill/>
                    <a:ln w="28575">
                      <a:solidFill>
                        <a:srgbClr val="FF33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 dirty="0"/>
                    </a:p>
                  </p:txBody>
                </p:sp>
              </p:grpSp>
              <p:cxnSp>
                <p:nvCxnSpPr>
                  <p:cNvPr id="9" name="Прямая со стрелкой 8"/>
                  <p:cNvCxnSpPr>
                    <a:stCxn id="14" idx="1"/>
                  </p:cNvCxnSpPr>
                  <p:nvPr/>
                </p:nvCxnSpPr>
                <p:spPr>
                  <a:xfrm>
                    <a:off x="4572000" y="1419523"/>
                    <a:ext cx="1856357" cy="2152"/>
                  </a:xfrm>
                  <a:prstGeom prst="straightConnector1">
                    <a:avLst/>
                  </a:prstGeom>
                  <a:ln w="25400">
                    <a:solidFill>
                      <a:srgbClr val="0000CC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8" name="TextBox 27"/>
                <p:cNvSpPr txBox="1"/>
                <p:nvPr/>
              </p:nvSpPr>
              <p:spPr>
                <a:xfrm>
                  <a:off x="6395313" y="1243169"/>
                  <a:ext cx="26161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/>
                    <a:t>t</a:t>
                  </a:r>
                  <a:endParaRPr lang="ru-RU" dirty="0"/>
                </a:p>
              </p:txBody>
            </p:sp>
          </p:grpSp>
          <p:cxnSp>
            <p:nvCxnSpPr>
              <p:cNvPr id="45" name="Прямая со стрелкой 44"/>
              <p:cNvCxnSpPr/>
              <p:nvPr/>
            </p:nvCxnSpPr>
            <p:spPr>
              <a:xfrm flipV="1">
                <a:off x="4572000" y="824200"/>
                <a:ext cx="0" cy="597475"/>
              </a:xfrm>
              <a:prstGeom prst="straightConnector1">
                <a:avLst/>
              </a:prstGeom>
              <a:ln w="25400">
                <a:solidFill>
                  <a:srgbClr val="0000CC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TextBox 45"/>
            <p:cNvSpPr txBox="1"/>
            <p:nvPr/>
          </p:nvSpPr>
          <p:spPr>
            <a:xfrm>
              <a:off x="4043377" y="754096"/>
              <a:ext cx="5501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U(t)</a:t>
              </a:r>
              <a:endParaRPr lang="ru-RU" dirty="0"/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4085896" y="4111521"/>
            <a:ext cx="2623735" cy="1303356"/>
            <a:chOff x="4054783" y="2791381"/>
            <a:chExt cx="2623735" cy="1303356"/>
          </a:xfrm>
        </p:grpSpPr>
        <p:grpSp>
          <p:nvGrpSpPr>
            <p:cNvPr id="43" name="Группа 42"/>
            <p:cNvGrpSpPr/>
            <p:nvPr/>
          </p:nvGrpSpPr>
          <p:grpSpPr>
            <a:xfrm>
              <a:off x="4565729" y="2899788"/>
              <a:ext cx="2112789" cy="1194949"/>
              <a:chOff x="4565729" y="2899788"/>
              <a:chExt cx="2112789" cy="1194949"/>
            </a:xfrm>
          </p:grpSpPr>
          <p:grpSp>
            <p:nvGrpSpPr>
              <p:cNvPr id="33" name="Группа 32"/>
              <p:cNvGrpSpPr/>
              <p:nvPr/>
            </p:nvGrpSpPr>
            <p:grpSpPr>
              <a:xfrm>
                <a:off x="4565729" y="2899788"/>
                <a:ext cx="2112789" cy="1194949"/>
                <a:chOff x="4565729" y="2899788"/>
                <a:chExt cx="2112789" cy="1194949"/>
              </a:xfrm>
            </p:grpSpPr>
            <p:grpSp>
              <p:nvGrpSpPr>
                <p:cNvPr id="16" name="Группа 15"/>
                <p:cNvGrpSpPr/>
                <p:nvPr/>
              </p:nvGrpSpPr>
              <p:grpSpPr>
                <a:xfrm>
                  <a:off x="4565729" y="2899788"/>
                  <a:ext cx="1884156" cy="1194949"/>
                  <a:chOff x="4565729" y="2899788"/>
                  <a:chExt cx="1884156" cy="1194949"/>
                </a:xfrm>
              </p:grpSpPr>
              <p:grpSp>
                <p:nvGrpSpPr>
                  <p:cNvPr id="24" name="Группа 23"/>
                  <p:cNvGrpSpPr/>
                  <p:nvPr/>
                </p:nvGrpSpPr>
                <p:grpSpPr>
                  <a:xfrm>
                    <a:off x="4565729" y="2899788"/>
                    <a:ext cx="1868899" cy="1194949"/>
                    <a:chOff x="5067560" y="3328988"/>
                    <a:chExt cx="2532001" cy="1643271"/>
                  </a:xfrm>
                </p:grpSpPr>
                <p:pic>
                  <p:nvPicPr>
                    <p:cNvPr id="25" name="Picture 2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3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5067560" y="3328988"/>
                      <a:ext cx="2523505" cy="164327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pic>
                <p:sp>
                  <p:nvSpPr>
                    <p:cNvPr id="26" name="Freeform 34"/>
                    <p:cNvSpPr>
                      <a:spLocks/>
                    </p:cNvSpPr>
                    <p:nvPr/>
                  </p:nvSpPr>
                  <p:spPr bwMode="auto">
                    <a:xfrm>
                      <a:off x="5096727" y="3463206"/>
                      <a:ext cx="2502834" cy="1380756"/>
                    </a:xfrm>
                    <a:custGeom>
                      <a:avLst/>
                      <a:gdLst>
                        <a:gd name="T0" fmla="*/ 0 w 2275"/>
                        <a:gd name="T1" fmla="*/ 1793949569 h 1061"/>
                        <a:gd name="T2" fmla="*/ 554434412 w 2275"/>
                        <a:gd name="T3" fmla="*/ 241881800 h 1061"/>
                        <a:gd name="T4" fmla="*/ 1141630052 w 2275"/>
                        <a:gd name="T5" fmla="*/ 1793949569 h 1061"/>
                        <a:gd name="T6" fmla="*/ 1713706545 w 2275"/>
                        <a:gd name="T7" fmla="*/ 2147483647 h 1061"/>
                        <a:gd name="T8" fmla="*/ 2147483647 w 2275"/>
                        <a:gd name="T9" fmla="*/ 1793949569 h 1061"/>
                        <a:gd name="T10" fmla="*/ 2147483647 w 2275"/>
                        <a:gd name="T11" fmla="*/ 268757339 h 1061"/>
                        <a:gd name="T12" fmla="*/ 2147483647 w 2275"/>
                        <a:gd name="T13" fmla="*/ 1793949569 h 1061"/>
                        <a:gd name="T14" fmla="*/ 2147483647 w 2275"/>
                        <a:gd name="T15" fmla="*/ 2147483647 h 1061"/>
                        <a:gd name="T16" fmla="*/ 2147483647 w 2275"/>
                        <a:gd name="T17" fmla="*/ 241881800 h 1061"/>
                        <a:gd name="T18" fmla="*/ 2147483647 w 2275"/>
                        <a:gd name="T19" fmla="*/ 1854419990 h 1061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w 2275"/>
                        <a:gd name="T31" fmla="*/ 0 h 1061"/>
                        <a:gd name="T32" fmla="*/ 2275 w 2275"/>
                        <a:gd name="T33" fmla="*/ 1061 h 1061"/>
                      </a:gdLst>
                      <a:ahLst/>
                      <a:cxnLst>
                        <a:cxn ang="T20">
                          <a:pos x="T0" y="T1"/>
                        </a:cxn>
                        <a:cxn ang="T21">
                          <a:pos x="T2" y="T3"/>
                        </a:cxn>
                        <a:cxn ang="T22">
                          <a:pos x="T4" y="T5"/>
                        </a:cxn>
                        <a:cxn ang="T23">
                          <a:pos x="T6" y="T7"/>
                        </a:cxn>
                        <a:cxn ang="T24">
                          <a:pos x="T8" y="T9"/>
                        </a:cxn>
                        <a:cxn ang="T25">
                          <a:pos x="T10" y="T11"/>
                        </a:cxn>
                        <a:cxn ang="T26">
                          <a:pos x="T12" y="T13"/>
                        </a:cxn>
                        <a:cxn ang="T27">
                          <a:pos x="T14" y="T15"/>
                        </a:cxn>
                        <a:cxn ang="T28">
                          <a:pos x="T16" y="T17"/>
                        </a:cxn>
                        <a:cxn ang="T29">
                          <a:pos x="T18" y="T19"/>
                        </a:cxn>
                      </a:cxnLst>
                      <a:rect l="T30" t="T31" r="T32" b="T33"/>
                      <a:pathLst>
                        <a:path w="2275" h="1061">
                          <a:moveTo>
                            <a:pt x="0" y="534"/>
                          </a:moveTo>
                          <a:cubicBezTo>
                            <a:pt x="37" y="457"/>
                            <a:pt x="145" y="72"/>
                            <a:pt x="220" y="72"/>
                          </a:cubicBezTo>
                          <a:cubicBezTo>
                            <a:pt x="295" y="72"/>
                            <a:pt x="376" y="381"/>
                            <a:pt x="453" y="534"/>
                          </a:cubicBezTo>
                          <a:cubicBezTo>
                            <a:pt x="530" y="687"/>
                            <a:pt x="604" y="987"/>
                            <a:pt x="680" y="987"/>
                          </a:cubicBezTo>
                          <a:cubicBezTo>
                            <a:pt x="756" y="987"/>
                            <a:pt x="831" y="685"/>
                            <a:pt x="907" y="534"/>
                          </a:cubicBezTo>
                          <a:cubicBezTo>
                            <a:pt x="983" y="383"/>
                            <a:pt x="1059" y="80"/>
                            <a:pt x="1134" y="80"/>
                          </a:cubicBezTo>
                          <a:cubicBezTo>
                            <a:pt x="1209" y="80"/>
                            <a:pt x="1280" y="383"/>
                            <a:pt x="1360" y="534"/>
                          </a:cubicBezTo>
                          <a:cubicBezTo>
                            <a:pt x="1440" y="685"/>
                            <a:pt x="1501" y="1061"/>
                            <a:pt x="1612" y="984"/>
                          </a:cubicBezTo>
                          <a:cubicBezTo>
                            <a:pt x="1723" y="907"/>
                            <a:pt x="1914" y="144"/>
                            <a:pt x="2025" y="72"/>
                          </a:cubicBezTo>
                          <a:cubicBezTo>
                            <a:pt x="2136" y="0"/>
                            <a:pt x="2223" y="452"/>
                            <a:pt x="2275" y="552"/>
                          </a:cubicBezTo>
                        </a:path>
                      </a:pathLst>
                    </a:custGeom>
                    <a:noFill/>
                    <a:ln w="28575">
                      <a:solidFill>
                        <a:srgbClr val="FF33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 dirty="0"/>
                    </a:p>
                  </p:txBody>
                </p:sp>
              </p:grpSp>
              <p:cxnSp>
                <p:nvCxnSpPr>
                  <p:cNvPr id="31" name="Прямая со стрелкой 30"/>
                  <p:cNvCxnSpPr/>
                  <p:nvPr/>
                </p:nvCxnSpPr>
                <p:spPr>
                  <a:xfrm>
                    <a:off x="4593528" y="3501643"/>
                    <a:ext cx="1856357" cy="2152"/>
                  </a:xfrm>
                  <a:prstGeom prst="straightConnector1">
                    <a:avLst/>
                  </a:prstGeom>
                  <a:ln w="25400">
                    <a:solidFill>
                      <a:srgbClr val="0000CC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8" name="TextBox 37"/>
                <p:cNvSpPr txBox="1"/>
                <p:nvPr/>
              </p:nvSpPr>
              <p:spPr>
                <a:xfrm>
                  <a:off x="6416908" y="3312596"/>
                  <a:ext cx="26161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/>
                    <a:t>t</a:t>
                  </a:r>
                  <a:endParaRPr lang="ru-RU" dirty="0"/>
                </a:p>
              </p:txBody>
            </p:sp>
          </p:grpSp>
          <p:cxnSp>
            <p:nvCxnSpPr>
              <p:cNvPr id="49" name="Прямая со стрелкой 48"/>
              <p:cNvCxnSpPr/>
              <p:nvPr/>
            </p:nvCxnSpPr>
            <p:spPr>
              <a:xfrm flipV="1">
                <a:off x="4580562" y="2906320"/>
                <a:ext cx="0" cy="597475"/>
              </a:xfrm>
              <a:prstGeom prst="straightConnector1">
                <a:avLst/>
              </a:prstGeom>
              <a:ln w="25400">
                <a:solidFill>
                  <a:srgbClr val="0000CC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6" name="TextBox 55"/>
            <p:cNvSpPr txBox="1"/>
            <p:nvPr/>
          </p:nvSpPr>
          <p:spPr>
            <a:xfrm>
              <a:off x="4054783" y="2791381"/>
              <a:ext cx="5501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U(t)</a:t>
              </a:r>
              <a:endParaRPr lang="ru-RU" dirty="0"/>
            </a:p>
          </p:txBody>
        </p:sp>
      </p:grpSp>
      <p:grpSp>
        <p:nvGrpSpPr>
          <p:cNvPr id="52" name="Группа 51"/>
          <p:cNvGrpSpPr/>
          <p:nvPr/>
        </p:nvGrpSpPr>
        <p:grpSpPr>
          <a:xfrm>
            <a:off x="6446360" y="721830"/>
            <a:ext cx="2652398" cy="1297319"/>
            <a:chOff x="6446360" y="721830"/>
            <a:chExt cx="2652398" cy="1297319"/>
          </a:xfrm>
        </p:grpSpPr>
        <p:grpSp>
          <p:nvGrpSpPr>
            <p:cNvPr id="42" name="Группа 41"/>
            <p:cNvGrpSpPr/>
            <p:nvPr/>
          </p:nvGrpSpPr>
          <p:grpSpPr>
            <a:xfrm>
              <a:off x="6965083" y="822046"/>
              <a:ext cx="2133675" cy="1197103"/>
              <a:chOff x="6965083" y="822046"/>
              <a:chExt cx="2133675" cy="1197103"/>
            </a:xfrm>
          </p:grpSpPr>
          <p:grpSp>
            <p:nvGrpSpPr>
              <p:cNvPr id="35" name="Группа 34"/>
              <p:cNvGrpSpPr/>
              <p:nvPr/>
            </p:nvGrpSpPr>
            <p:grpSpPr>
              <a:xfrm>
                <a:off x="6965083" y="824200"/>
                <a:ext cx="2133675" cy="1194949"/>
                <a:chOff x="6965083" y="824200"/>
                <a:chExt cx="2133675" cy="1194949"/>
              </a:xfrm>
            </p:grpSpPr>
            <p:grpSp>
              <p:nvGrpSpPr>
                <p:cNvPr id="12" name="Группа 11"/>
                <p:cNvGrpSpPr/>
                <p:nvPr/>
              </p:nvGrpSpPr>
              <p:grpSpPr>
                <a:xfrm>
                  <a:off x="6965083" y="824200"/>
                  <a:ext cx="1887785" cy="1194949"/>
                  <a:chOff x="6741820" y="815886"/>
                  <a:chExt cx="1887785" cy="1194949"/>
                </a:xfrm>
              </p:grpSpPr>
              <p:grpSp>
                <p:nvGrpSpPr>
                  <p:cNvPr id="7" name="Группа 6"/>
                  <p:cNvGrpSpPr/>
                  <p:nvPr/>
                </p:nvGrpSpPr>
                <p:grpSpPr>
                  <a:xfrm>
                    <a:off x="6741820" y="815886"/>
                    <a:ext cx="1862628" cy="1194949"/>
                    <a:chOff x="6869985" y="652661"/>
                    <a:chExt cx="1862628" cy="1194949"/>
                  </a:xfrm>
                </p:grpSpPr>
                <p:pic>
                  <p:nvPicPr>
                    <p:cNvPr id="19" name="Picture 2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3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6869985" y="652661"/>
                      <a:ext cx="1862628" cy="119494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pic>
                <p:sp>
                  <p:nvSpPr>
                    <p:cNvPr id="21" name="Полилиния 20"/>
                    <p:cNvSpPr/>
                    <p:nvPr/>
                  </p:nvSpPr>
                  <p:spPr>
                    <a:xfrm>
                      <a:off x="6876256" y="840183"/>
                      <a:ext cx="360040" cy="416113"/>
                    </a:xfrm>
                    <a:custGeom>
                      <a:avLst/>
                      <a:gdLst>
                        <a:gd name="connsiteX0" fmla="*/ 0 w 3557847"/>
                        <a:gd name="connsiteY0" fmla="*/ 881232 h 881253"/>
                        <a:gd name="connsiteX1" fmla="*/ 99753 w 3557847"/>
                        <a:gd name="connsiteY1" fmla="*/ 515472 h 881253"/>
                        <a:gd name="connsiteX2" fmla="*/ 332509 w 3557847"/>
                        <a:gd name="connsiteY2" fmla="*/ 33334 h 881253"/>
                        <a:gd name="connsiteX3" fmla="*/ 598516 w 3557847"/>
                        <a:gd name="connsiteY3" fmla="*/ 515472 h 881253"/>
                        <a:gd name="connsiteX4" fmla="*/ 698269 w 3557847"/>
                        <a:gd name="connsiteY4" fmla="*/ 847981 h 881253"/>
                        <a:gd name="connsiteX5" fmla="*/ 798022 w 3557847"/>
                        <a:gd name="connsiteY5" fmla="*/ 498847 h 881253"/>
                        <a:gd name="connsiteX6" fmla="*/ 964276 w 3557847"/>
                        <a:gd name="connsiteY6" fmla="*/ 66585 h 881253"/>
                        <a:gd name="connsiteX7" fmla="*/ 1080655 w 3557847"/>
                        <a:gd name="connsiteY7" fmla="*/ 16709 h 881253"/>
                        <a:gd name="connsiteX8" fmla="*/ 1197033 w 3557847"/>
                        <a:gd name="connsiteY8" fmla="*/ 166338 h 881253"/>
                        <a:gd name="connsiteX9" fmla="*/ 1246909 w 3557847"/>
                        <a:gd name="connsiteY9" fmla="*/ 498847 h 881253"/>
                        <a:gd name="connsiteX10" fmla="*/ 1379913 w 3557847"/>
                        <a:gd name="connsiteY10" fmla="*/ 881232 h 881253"/>
                        <a:gd name="connsiteX11" fmla="*/ 1579418 w 3557847"/>
                        <a:gd name="connsiteY11" fmla="*/ 482221 h 881253"/>
                        <a:gd name="connsiteX12" fmla="*/ 1695796 w 3557847"/>
                        <a:gd name="connsiteY12" fmla="*/ 149712 h 881253"/>
                        <a:gd name="connsiteX13" fmla="*/ 1795549 w 3557847"/>
                        <a:gd name="connsiteY13" fmla="*/ 49959 h 881253"/>
                        <a:gd name="connsiteX14" fmla="*/ 2028305 w 3557847"/>
                        <a:gd name="connsiteY14" fmla="*/ 498847 h 881253"/>
                        <a:gd name="connsiteX15" fmla="*/ 2144684 w 3557847"/>
                        <a:gd name="connsiteY15" fmla="*/ 831356 h 881253"/>
                        <a:gd name="connsiteX16" fmla="*/ 2261062 w 3557847"/>
                        <a:gd name="connsiteY16" fmla="*/ 482221 h 881253"/>
                        <a:gd name="connsiteX17" fmla="*/ 2360815 w 3557847"/>
                        <a:gd name="connsiteY17" fmla="*/ 149712 h 881253"/>
                        <a:gd name="connsiteX18" fmla="*/ 2477193 w 3557847"/>
                        <a:gd name="connsiteY18" fmla="*/ 33334 h 881253"/>
                        <a:gd name="connsiteX19" fmla="*/ 2593571 w 3557847"/>
                        <a:gd name="connsiteY19" fmla="*/ 133087 h 881253"/>
                        <a:gd name="connsiteX20" fmla="*/ 2693324 w 3557847"/>
                        <a:gd name="connsiteY20" fmla="*/ 498847 h 881253"/>
                        <a:gd name="connsiteX21" fmla="*/ 2859578 w 3557847"/>
                        <a:gd name="connsiteY21" fmla="*/ 847981 h 881253"/>
                        <a:gd name="connsiteX22" fmla="*/ 3009207 w 3557847"/>
                        <a:gd name="connsiteY22" fmla="*/ 515472 h 881253"/>
                        <a:gd name="connsiteX23" fmla="*/ 3125585 w 3557847"/>
                        <a:gd name="connsiteY23" fmla="*/ 149712 h 881253"/>
                        <a:gd name="connsiteX24" fmla="*/ 3241964 w 3557847"/>
                        <a:gd name="connsiteY24" fmla="*/ 83 h 881253"/>
                        <a:gd name="connsiteX25" fmla="*/ 3358342 w 3557847"/>
                        <a:gd name="connsiteY25" fmla="*/ 166338 h 881253"/>
                        <a:gd name="connsiteX26" fmla="*/ 3424844 w 3557847"/>
                        <a:gd name="connsiteY26" fmla="*/ 332592 h 881253"/>
                        <a:gd name="connsiteX27" fmla="*/ 3557847 w 3557847"/>
                        <a:gd name="connsiteY27" fmla="*/ 847981 h 881253"/>
                        <a:gd name="connsiteX0" fmla="*/ 0 w 3557847"/>
                        <a:gd name="connsiteY0" fmla="*/ 881232 h 881253"/>
                        <a:gd name="connsiteX1" fmla="*/ 99753 w 3557847"/>
                        <a:gd name="connsiteY1" fmla="*/ 515472 h 881253"/>
                        <a:gd name="connsiteX2" fmla="*/ 332509 w 3557847"/>
                        <a:gd name="connsiteY2" fmla="*/ 33334 h 881253"/>
                        <a:gd name="connsiteX3" fmla="*/ 598516 w 3557847"/>
                        <a:gd name="connsiteY3" fmla="*/ 515472 h 881253"/>
                        <a:gd name="connsiteX4" fmla="*/ 698269 w 3557847"/>
                        <a:gd name="connsiteY4" fmla="*/ 847981 h 881253"/>
                        <a:gd name="connsiteX5" fmla="*/ 798022 w 3557847"/>
                        <a:gd name="connsiteY5" fmla="*/ 498847 h 881253"/>
                        <a:gd name="connsiteX6" fmla="*/ 914400 w 3557847"/>
                        <a:gd name="connsiteY6" fmla="*/ 133087 h 881253"/>
                        <a:gd name="connsiteX7" fmla="*/ 1080655 w 3557847"/>
                        <a:gd name="connsiteY7" fmla="*/ 16709 h 881253"/>
                        <a:gd name="connsiteX8" fmla="*/ 1197033 w 3557847"/>
                        <a:gd name="connsiteY8" fmla="*/ 166338 h 881253"/>
                        <a:gd name="connsiteX9" fmla="*/ 1246909 w 3557847"/>
                        <a:gd name="connsiteY9" fmla="*/ 498847 h 881253"/>
                        <a:gd name="connsiteX10" fmla="*/ 1379913 w 3557847"/>
                        <a:gd name="connsiteY10" fmla="*/ 881232 h 881253"/>
                        <a:gd name="connsiteX11" fmla="*/ 1579418 w 3557847"/>
                        <a:gd name="connsiteY11" fmla="*/ 482221 h 881253"/>
                        <a:gd name="connsiteX12" fmla="*/ 1695796 w 3557847"/>
                        <a:gd name="connsiteY12" fmla="*/ 149712 h 881253"/>
                        <a:gd name="connsiteX13" fmla="*/ 1795549 w 3557847"/>
                        <a:gd name="connsiteY13" fmla="*/ 49959 h 881253"/>
                        <a:gd name="connsiteX14" fmla="*/ 2028305 w 3557847"/>
                        <a:gd name="connsiteY14" fmla="*/ 498847 h 881253"/>
                        <a:gd name="connsiteX15" fmla="*/ 2144684 w 3557847"/>
                        <a:gd name="connsiteY15" fmla="*/ 831356 h 881253"/>
                        <a:gd name="connsiteX16" fmla="*/ 2261062 w 3557847"/>
                        <a:gd name="connsiteY16" fmla="*/ 482221 h 881253"/>
                        <a:gd name="connsiteX17" fmla="*/ 2360815 w 3557847"/>
                        <a:gd name="connsiteY17" fmla="*/ 149712 h 881253"/>
                        <a:gd name="connsiteX18" fmla="*/ 2477193 w 3557847"/>
                        <a:gd name="connsiteY18" fmla="*/ 33334 h 881253"/>
                        <a:gd name="connsiteX19" fmla="*/ 2593571 w 3557847"/>
                        <a:gd name="connsiteY19" fmla="*/ 133087 h 881253"/>
                        <a:gd name="connsiteX20" fmla="*/ 2693324 w 3557847"/>
                        <a:gd name="connsiteY20" fmla="*/ 498847 h 881253"/>
                        <a:gd name="connsiteX21" fmla="*/ 2859578 w 3557847"/>
                        <a:gd name="connsiteY21" fmla="*/ 847981 h 881253"/>
                        <a:gd name="connsiteX22" fmla="*/ 3009207 w 3557847"/>
                        <a:gd name="connsiteY22" fmla="*/ 515472 h 881253"/>
                        <a:gd name="connsiteX23" fmla="*/ 3125585 w 3557847"/>
                        <a:gd name="connsiteY23" fmla="*/ 149712 h 881253"/>
                        <a:gd name="connsiteX24" fmla="*/ 3241964 w 3557847"/>
                        <a:gd name="connsiteY24" fmla="*/ 83 h 881253"/>
                        <a:gd name="connsiteX25" fmla="*/ 3358342 w 3557847"/>
                        <a:gd name="connsiteY25" fmla="*/ 166338 h 881253"/>
                        <a:gd name="connsiteX26" fmla="*/ 3424844 w 3557847"/>
                        <a:gd name="connsiteY26" fmla="*/ 332592 h 881253"/>
                        <a:gd name="connsiteX27" fmla="*/ 3557847 w 3557847"/>
                        <a:gd name="connsiteY27" fmla="*/ 847981 h 881253"/>
                        <a:gd name="connsiteX0" fmla="*/ 0 w 3557847"/>
                        <a:gd name="connsiteY0" fmla="*/ 881232 h 881253"/>
                        <a:gd name="connsiteX1" fmla="*/ 99753 w 3557847"/>
                        <a:gd name="connsiteY1" fmla="*/ 515472 h 881253"/>
                        <a:gd name="connsiteX2" fmla="*/ 332509 w 3557847"/>
                        <a:gd name="connsiteY2" fmla="*/ 33334 h 881253"/>
                        <a:gd name="connsiteX3" fmla="*/ 598516 w 3557847"/>
                        <a:gd name="connsiteY3" fmla="*/ 515472 h 881253"/>
                        <a:gd name="connsiteX4" fmla="*/ 698269 w 3557847"/>
                        <a:gd name="connsiteY4" fmla="*/ 847981 h 881253"/>
                        <a:gd name="connsiteX5" fmla="*/ 798022 w 3557847"/>
                        <a:gd name="connsiteY5" fmla="*/ 498847 h 881253"/>
                        <a:gd name="connsiteX6" fmla="*/ 935915 w 3557847"/>
                        <a:gd name="connsiteY6" fmla="*/ 133087 h 881253"/>
                        <a:gd name="connsiteX7" fmla="*/ 1080655 w 3557847"/>
                        <a:gd name="connsiteY7" fmla="*/ 16709 h 881253"/>
                        <a:gd name="connsiteX8" fmla="*/ 1197033 w 3557847"/>
                        <a:gd name="connsiteY8" fmla="*/ 166338 h 881253"/>
                        <a:gd name="connsiteX9" fmla="*/ 1246909 w 3557847"/>
                        <a:gd name="connsiteY9" fmla="*/ 498847 h 881253"/>
                        <a:gd name="connsiteX10" fmla="*/ 1379913 w 3557847"/>
                        <a:gd name="connsiteY10" fmla="*/ 881232 h 881253"/>
                        <a:gd name="connsiteX11" fmla="*/ 1579418 w 3557847"/>
                        <a:gd name="connsiteY11" fmla="*/ 482221 h 881253"/>
                        <a:gd name="connsiteX12" fmla="*/ 1695796 w 3557847"/>
                        <a:gd name="connsiteY12" fmla="*/ 149712 h 881253"/>
                        <a:gd name="connsiteX13" fmla="*/ 1795549 w 3557847"/>
                        <a:gd name="connsiteY13" fmla="*/ 49959 h 881253"/>
                        <a:gd name="connsiteX14" fmla="*/ 2028305 w 3557847"/>
                        <a:gd name="connsiteY14" fmla="*/ 498847 h 881253"/>
                        <a:gd name="connsiteX15" fmla="*/ 2144684 w 3557847"/>
                        <a:gd name="connsiteY15" fmla="*/ 831356 h 881253"/>
                        <a:gd name="connsiteX16" fmla="*/ 2261062 w 3557847"/>
                        <a:gd name="connsiteY16" fmla="*/ 482221 h 881253"/>
                        <a:gd name="connsiteX17" fmla="*/ 2360815 w 3557847"/>
                        <a:gd name="connsiteY17" fmla="*/ 149712 h 881253"/>
                        <a:gd name="connsiteX18" fmla="*/ 2477193 w 3557847"/>
                        <a:gd name="connsiteY18" fmla="*/ 33334 h 881253"/>
                        <a:gd name="connsiteX19" fmla="*/ 2593571 w 3557847"/>
                        <a:gd name="connsiteY19" fmla="*/ 133087 h 881253"/>
                        <a:gd name="connsiteX20" fmla="*/ 2693324 w 3557847"/>
                        <a:gd name="connsiteY20" fmla="*/ 498847 h 881253"/>
                        <a:gd name="connsiteX21" fmla="*/ 2859578 w 3557847"/>
                        <a:gd name="connsiteY21" fmla="*/ 847981 h 881253"/>
                        <a:gd name="connsiteX22" fmla="*/ 3009207 w 3557847"/>
                        <a:gd name="connsiteY22" fmla="*/ 515472 h 881253"/>
                        <a:gd name="connsiteX23" fmla="*/ 3125585 w 3557847"/>
                        <a:gd name="connsiteY23" fmla="*/ 149712 h 881253"/>
                        <a:gd name="connsiteX24" fmla="*/ 3241964 w 3557847"/>
                        <a:gd name="connsiteY24" fmla="*/ 83 h 881253"/>
                        <a:gd name="connsiteX25" fmla="*/ 3358342 w 3557847"/>
                        <a:gd name="connsiteY25" fmla="*/ 166338 h 881253"/>
                        <a:gd name="connsiteX26" fmla="*/ 3424844 w 3557847"/>
                        <a:gd name="connsiteY26" fmla="*/ 332592 h 881253"/>
                        <a:gd name="connsiteX27" fmla="*/ 3557847 w 3557847"/>
                        <a:gd name="connsiteY27" fmla="*/ 847981 h 881253"/>
                        <a:gd name="connsiteX0" fmla="*/ 0 w 3557847"/>
                        <a:gd name="connsiteY0" fmla="*/ 881232 h 881234"/>
                        <a:gd name="connsiteX1" fmla="*/ 99753 w 3557847"/>
                        <a:gd name="connsiteY1" fmla="*/ 515472 h 881234"/>
                        <a:gd name="connsiteX2" fmla="*/ 332509 w 3557847"/>
                        <a:gd name="connsiteY2" fmla="*/ 33334 h 881234"/>
                        <a:gd name="connsiteX3" fmla="*/ 598516 w 3557847"/>
                        <a:gd name="connsiteY3" fmla="*/ 515472 h 881234"/>
                        <a:gd name="connsiteX4" fmla="*/ 698269 w 3557847"/>
                        <a:gd name="connsiteY4" fmla="*/ 847981 h 881234"/>
                        <a:gd name="connsiteX5" fmla="*/ 798022 w 3557847"/>
                        <a:gd name="connsiteY5" fmla="*/ 498847 h 881234"/>
                        <a:gd name="connsiteX6" fmla="*/ 935915 w 3557847"/>
                        <a:gd name="connsiteY6" fmla="*/ 133087 h 881234"/>
                        <a:gd name="connsiteX7" fmla="*/ 1080655 w 3557847"/>
                        <a:gd name="connsiteY7" fmla="*/ 16709 h 881234"/>
                        <a:gd name="connsiteX8" fmla="*/ 1197033 w 3557847"/>
                        <a:gd name="connsiteY8" fmla="*/ 166338 h 881234"/>
                        <a:gd name="connsiteX9" fmla="*/ 1279182 w 3557847"/>
                        <a:gd name="connsiteY9" fmla="*/ 488089 h 881234"/>
                        <a:gd name="connsiteX10" fmla="*/ 1379913 w 3557847"/>
                        <a:gd name="connsiteY10" fmla="*/ 881232 h 881234"/>
                        <a:gd name="connsiteX11" fmla="*/ 1579418 w 3557847"/>
                        <a:gd name="connsiteY11" fmla="*/ 482221 h 881234"/>
                        <a:gd name="connsiteX12" fmla="*/ 1695796 w 3557847"/>
                        <a:gd name="connsiteY12" fmla="*/ 149712 h 881234"/>
                        <a:gd name="connsiteX13" fmla="*/ 1795549 w 3557847"/>
                        <a:gd name="connsiteY13" fmla="*/ 49959 h 881234"/>
                        <a:gd name="connsiteX14" fmla="*/ 2028305 w 3557847"/>
                        <a:gd name="connsiteY14" fmla="*/ 498847 h 881234"/>
                        <a:gd name="connsiteX15" fmla="*/ 2144684 w 3557847"/>
                        <a:gd name="connsiteY15" fmla="*/ 831356 h 881234"/>
                        <a:gd name="connsiteX16" fmla="*/ 2261062 w 3557847"/>
                        <a:gd name="connsiteY16" fmla="*/ 482221 h 881234"/>
                        <a:gd name="connsiteX17" fmla="*/ 2360815 w 3557847"/>
                        <a:gd name="connsiteY17" fmla="*/ 149712 h 881234"/>
                        <a:gd name="connsiteX18" fmla="*/ 2477193 w 3557847"/>
                        <a:gd name="connsiteY18" fmla="*/ 33334 h 881234"/>
                        <a:gd name="connsiteX19" fmla="*/ 2593571 w 3557847"/>
                        <a:gd name="connsiteY19" fmla="*/ 133087 h 881234"/>
                        <a:gd name="connsiteX20" fmla="*/ 2693324 w 3557847"/>
                        <a:gd name="connsiteY20" fmla="*/ 498847 h 881234"/>
                        <a:gd name="connsiteX21" fmla="*/ 2859578 w 3557847"/>
                        <a:gd name="connsiteY21" fmla="*/ 847981 h 881234"/>
                        <a:gd name="connsiteX22" fmla="*/ 3009207 w 3557847"/>
                        <a:gd name="connsiteY22" fmla="*/ 515472 h 881234"/>
                        <a:gd name="connsiteX23" fmla="*/ 3125585 w 3557847"/>
                        <a:gd name="connsiteY23" fmla="*/ 149712 h 881234"/>
                        <a:gd name="connsiteX24" fmla="*/ 3241964 w 3557847"/>
                        <a:gd name="connsiteY24" fmla="*/ 83 h 881234"/>
                        <a:gd name="connsiteX25" fmla="*/ 3358342 w 3557847"/>
                        <a:gd name="connsiteY25" fmla="*/ 166338 h 881234"/>
                        <a:gd name="connsiteX26" fmla="*/ 3424844 w 3557847"/>
                        <a:gd name="connsiteY26" fmla="*/ 332592 h 881234"/>
                        <a:gd name="connsiteX27" fmla="*/ 3557847 w 3557847"/>
                        <a:gd name="connsiteY27" fmla="*/ 847981 h 881234"/>
                        <a:gd name="connsiteX0" fmla="*/ 0 w 3557847"/>
                        <a:gd name="connsiteY0" fmla="*/ 881232 h 881234"/>
                        <a:gd name="connsiteX1" fmla="*/ 99753 w 3557847"/>
                        <a:gd name="connsiteY1" fmla="*/ 515472 h 881234"/>
                        <a:gd name="connsiteX2" fmla="*/ 332509 w 3557847"/>
                        <a:gd name="connsiteY2" fmla="*/ 33334 h 881234"/>
                        <a:gd name="connsiteX3" fmla="*/ 598516 w 3557847"/>
                        <a:gd name="connsiteY3" fmla="*/ 515472 h 881234"/>
                        <a:gd name="connsiteX4" fmla="*/ 698269 w 3557847"/>
                        <a:gd name="connsiteY4" fmla="*/ 847981 h 881234"/>
                        <a:gd name="connsiteX5" fmla="*/ 798022 w 3557847"/>
                        <a:gd name="connsiteY5" fmla="*/ 498847 h 881234"/>
                        <a:gd name="connsiteX6" fmla="*/ 935915 w 3557847"/>
                        <a:gd name="connsiteY6" fmla="*/ 133087 h 881234"/>
                        <a:gd name="connsiteX7" fmla="*/ 1080655 w 3557847"/>
                        <a:gd name="connsiteY7" fmla="*/ 16709 h 881234"/>
                        <a:gd name="connsiteX8" fmla="*/ 1197033 w 3557847"/>
                        <a:gd name="connsiteY8" fmla="*/ 166338 h 881234"/>
                        <a:gd name="connsiteX9" fmla="*/ 1279182 w 3557847"/>
                        <a:gd name="connsiteY9" fmla="*/ 488089 h 881234"/>
                        <a:gd name="connsiteX10" fmla="*/ 1412186 w 3557847"/>
                        <a:gd name="connsiteY10" fmla="*/ 881232 h 881234"/>
                        <a:gd name="connsiteX11" fmla="*/ 1579418 w 3557847"/>
                        <a:gd name="connsiteY11" fmla="*/ 482221 h 881234"/>
                        <a:gd name="connsiteX12" fmla="*/ 1695796 w 3557847"/>
                        <a:gd name="connsiteY12" fmla="*/ 149712 h 881234"/>
                        <a:gd name="connsiteX13" fmla="*/ 1795549 w 3557847"/>
                        <a:gd name="connsiteY13" fmla="*/ 49959 h 881234"/>
                        <a:gd name="connsiteX14" fmla="*/ 2028305 w 3557847"/>
                        <a:gd name="connsiteY14" fmla="*/ 498847 h 881234"/>
                        <a:gd name="connsiteX15" fmla="*/ 2144684 w 3557847"/>
                        <a:gd name="connsiteY15" fmla="*/ 831356 h 881234"/>
                        <a:gd name="connsiteX16" fmla="*/ 2261062 w 3557847"/>
                        <a:gd name="connsiteY16" fmla="*/ 482221 h 881234"/>
                        <a:gd name="connsiteX17" fmla="*/ 2360815 w 3557847"/>
                        <a:gd name="connsiteY17" fmla="*/ 149712 h 881234"/>
                        <a:gd name="connsiteX18" fmla="*/ 2477193 w 3557847"/>
                        <a:gd name="connsiteY18" fmla="*/ 33334 h 881234"/>
                        <a:gd name="connsiteX19" fmla="*/ 2593571 w 3557847"/>
                        <a:gd name="connsiteY19" fmla="*/ 133087 h 881234"/>
                        <a:gd name="connsiteX20" fmla="*/ 2693324 w 3557847"/>
                        <a:gd name="connsiteY20" fmla="*/ 498847 h 881234"/>
                        <a:gd name="connsiteX21" fmla="*/ 2859578 w 3557847"/>
                        <a:gd name="connsiteY21" fmla="*/ 847981 h 881234"/>
                        <a:gd name="connsiteX22" fmla="*/ 3009207 w 3557847"/>
                        <a:gd name="connsiteY22" fmla="*/ 515472 h 881234"/>
                        <a:gd name="connsiteX23" fmla="*/ 3125585 w 3557847"/>
                        <a:gd name="connsiteY23" fmla="*/ 149712 h 881234"/>
                        <a:gd name="connsiteX24" fmla="*/ 3241964 w 3557847"/>
                        <a:gd name="connsiteY24" fmla="*/ 83 h 881234"/>
                        <a:gd name="connsiteX25" fmla="*/ 3358342 w 3557847"/>
                        <a:gd name="connsiteY25" fmla="*/ 166338 h 881234"/>
                        <a:gd name="connsiteX26" fmla="*/ 3424844 w 3557847"/>
                        <a:gd name="connsiteY26" fmla="*/ 332592 h 881234"/>
                        <a:gd name="connsiteX27" fmla="*/ 3557847 w 3557847"/>
                        <a:gd name="connsiteY27" fmla="*/ 847981 h 881234"/>
                        <a:gd name="connsiteX0" fmla="*/ 0 w 3557847"/>
                        <a:gd name="connsiteY0" fmla="*/ 881232 h 881234"/>
                        <a:gd name="connsiteX1" fmla="*/ 99753 w 3557847"/>
                        <a:gd name="connsiteY1" fmla="*/ 515472 h 881234"/>
                        <a:gd name="connsiteX2" fmla="*/ 332509 w 3557847"/>
                        <a:gd name="connsiteY2" fmla="*/ 33334 h 881234"/>
                        <a:gd name="connsiteX3" fmla="*/ 598516 w 3557847"/>
                        <a:gd name="connsiteY3" fmla="*/ 515472 h 881234"/>
                        <a:gd name="connsiteX4" fmla="*/ 698269 w 3557847"/>
                        <a:gd name="connsiteY4" fmla="*/ 847981 h 881234"/>
                        <a:gd name="connsiteX5" fmla="*/ 798022 w 3557847"/>
                        <a:gd name="connsiteY5" fmla="*/ 498847 h 881234"/>
                        <a:gd name="connsiteX6" fmla="*/ 935915 w 3557847"/>
                        <a:gd name="connsiteY6" fmla="*/ 133087 h 881234"/>
                        <a:gd name="connsiteX7" fmla="*/ 1080655 w 3557847"/>
                        <a:gd name="connsiteY7" fmla="*/ 16709 h 881234"/>
                        <a:gd name="connsiteX8" fmla="*/ 1197033 w 3557847"/>
                        <a:gd name="connsiteY8" fmla="*/ 166338 h 881234"/>
                        <a:gd name="connsiteX9" fmla="*/ 1279182 w 3557847"/>
                        <a:gd name="connsiteY9" fmla="*/ 488089 h 881234"/>
                        <a:gd name="connsiteX10" fmla="*/ 1412186 w 3557847"/>
                        <a:gd name="connsiteY10" fmla="*/ 881232 h 881234"/>
                        <a:gd name="connsiteX11" fmla="*/ 1579418 w 3557847"/>
                        <a:gd name="connsiteY11" fmla="*/ 482221 h 881234"/>
                        <a:gd name="connsiteX12" fmla="*/ 1695796 w 3557847"/>
                        <a:gd name="connsiteY12" fmla="*/ 149712 h 881234"/>
                        <a:gd name="connsiteX13" fmla="*/ 1795549 w 3557847"/>
                        <a:gd name="connsiteY13" fmla="*/ 49959 h 881234"/>
                        <a:gd name="connsiteX14" fmla="*/ 1893346 w 3557847"/>
                        <a:gd name="connsiteY14" fmla="*/ 248487 h 881234"/>
                        <a:gd name="connsiteX15" fmla="*/ 2028305 w 3557847"/>
                        <a:gd name="connsiteY15" fmla="*/ 498847 h 881234"/>
                        <a:gd name="connsiteX16" fmla="*/ 2144684 w 3557847"/>
                        <a:gd name="connsiteY16" fmla="*/ 831356 h 881234"/>
                        <a:gd name="connsiteX17" fmla="*/ 2261062 w 3557847"/>
                        <a:gd name="connsiteY17" fmla="*/ 482221 h 881234"/>
                        <a:gd name="connsiteX18" fmla="*/ 2360815 w 3557847"/>
                        <a:gd name="connsiteY18" fmla="*/ 149712 h 881234"/>
                        <a:gd name="connsiteX19" fmla="*/ 2477193 w 3557847"/>
                        <a:gd name="connsiteY19" fmla="*/ 33334 h 881234"/>
                        <a:gd name="connsiteX20" fmla="*/ 2593571 w 3557847"/>
                        <a:gd name="connsiteY20" fmla="*/ 133087 h 881234"/>
                        <a:gd name="connsiteX21" fmla="*/ 2693324 w 3557847"/>
                        <a:gd name="connsiteY21" fmla="*/ 498847 h 881234"/>
                        <a:gd name="connsiteX22" fmla="*/ 2859578 w 3557847"/>
                        <a:gd name="connsiteY22" fmla="*/ 847981 h 881234"/>
                        <a:gd name="connsiteX23" fmla="*/ 3009207 w 3557847"/>
                        <a:gd name="connsiteY23" fmla="*/ 515472 h 881234"/>
                        <a:gd name="connsiteX24" fmla="*/ 3125585 w 3557847"/>
                        <a:gd name="connsiteY24" fmla="*/ 149712 h 881234"/>
                        <a:gd name="connsiteX25" fmla="*/ 3241964 w 3557847"/>
                        <a:gd name="connsiteY25" fmla="*/ 83 h 881234"/>
                        <a:gd name="connsiteX26" fmla="*/ 3358342 w 3557847"/>
                        <a:gd name="connsiteY26" fmla="*/ 166338 h 881234"/>
                        <a:gd name="connsiteX27" fmla="*/ 3424844 w 3557847"/>
                        <a:gd name="connsiteY27" fmla="*/ 332592 h 881234"/>
                        <a:gd name="connsiteX28" fmla="*/ 3557847 w 3557847"/>
                        <a:gd name="connsiteY28" fmla="*/ 847981 h 881234"/>
                        <a:gd name="connsiteX0" fmla="*/ 0 w 3557847"/>
                        <a:gd name="connsiteY0" fmla="*/ 881232 h 881234"/>
                        <a:gd name="connsiteX1" fmla="*/ 99753 w 3557847"/>
                        <a:gd name="connsiteY1" fmla="*/ 515472 h 881234"/>
                        <a:gd name="connsiteX2" fmla="*/ 332509 w 3557847"/>
                        <a:gd name="connsiteY2" fmla="*/ 33334 h 881234"/>
                        <a:gd name="connsiteX3" fmla="*/ 598516 w 3557847"/>
                        <a:gd name="connsiteY3" fmla="*/ 515472 h 881234"/>
                        <a:gd name="connsiteX4" fmla="*/ 698269 w 3557847"/>
                        <a:gd name="connsiteY4" fmla="*/ 847981 h 881234"/>
                        <a:gd name="connsiteX5" fmla="*/ 798022 w 3557847"/>
                        <a:gd name="connsiteY5" fmla="*/ 498847 h 881234"/>
                        <a:gd name="connsiteX6" fmla="*/ 935915 w 3557847"/>
                        <a:gd name="connsiteY6" fmla="*/ 133087 h 881234"/>
                        <a:gd name="connsiteX7" fmla="*/ 1080655 w 3557847"/>
                        <a:gd name="connsiteY7" fmla="*/ 16709 h 881234"/>
                        <a:gd name="connsiteX8" fmla="*/ 1197033 w 3557847"/>
                        <a:gd name="connsiteY8" fmla="*/ 166338 h 881234"/>
                        <a:gd name="connsiteX9" fmla="*/ 1279182 w 3557847"/>
                        <a:gd name="connsiteY9" fmla="*/ 488089 h 881234"/>
                        <a:gd name="connsiteX10" fmla="*/ 1412186 w 3557847"/>
                        <a:gd name="connsiteY10" fmla="*/ 881232 h 881234"/>
                        <a:gd name="connsiteX11" fmla="*/ 1579418 w 3557847"/>
                        <a:gd name="connsiteY11" fmla="*/ 482221 h 881234"/>
                        <a:gd name="connsiteX12" fmla="*/ 1695796 w 3557847"/>
                        <a:gd name="connsiteY12" fmla="*/ 149712 h 881234"/>
                        <a:gd name="connsiteX13" fmla="*/ 1795549 w 3557847"/>
                        <a:gd name="connsiteY13" fmla="*/ 49959 h 881234"/>
                        <a:gd name="connsiteX14" fmla="*/ 1925619 w 3557847"/>
                        <a:gd name="connsiteY14" fmla="*/ 237729 h 881234"/>
                        <a:gd name="connsiteX15" fmla="*/ 2028305 w 3557847"/>
                        <a:gd name="connsiteY15" fmla="*/ 498847 h 881234"/>
                        <a:gd name="connsiteX16" fmla="*/ 2144684 w 3557847"/>
                        <a:gd name="connsiteY16" fmla="*/ 831356 h 881234"/>
                        <a:gd name="connsiteX17" fmla="*/ 2261062 w 3557847"/>
                        <a:gd name="connsiteY17" fmla="*/ 482221 h 881234"/>
                        <a:gd name="connsiteX18" fmla="*/ 2360815 w 3557847"/>
                        <a:gd name="connsiteY18" fmla="*/ 149712 h 881234"/>
                        <a:gd name="connsiteX19" fmla="*/ 2477193 w 3557847"/>
                        <a:gd name="connsiteY19" fmla="*/ 33334 h 881234"/>
                        <a:gd name="connsiteX20" fmla="*/ 2593571 w 3557847"/>
                        <a:gd name="connsiteY20" fmla="*/ 133087 h 881234"/>
                        <a:gd name="connsiteX21" fmla="*/ 2693324 w 3557847"/>
                        <a:gd name="connsiteY21" fmla="*/ 498847 h 881234"/>
                        <a:gd name="connsiteX22" fmla="*/ 2859578 w 3557847"/>
                        <a:gd name="connsiteY22" fmla="*/ 847981 h 881234"/>
                        <a:gd name="connsiteX23" fmla="*/ 3009207 w 3557847"/>
                        <a:gd name="connsiteY23" fmla="*/ 515472 h 881234"/>
                        <a:gd name="connsiteX24" fmla="*/ 3125585 w 3557847"/>
                        <a:gd name="connsiteY24" fmla="*/ 149712 h 881234"/>
                        <a:gd name="connsiteX25" fmla="*/ 3241964 w 3557847"/>
                        <a:gd name="connsiteY25" fmla="*/ 83 h 881234"/>
                        <a:gd name="connsiteX26" fmla="*/ 3358342 w 3557847"/>
                        <a:gd name="connsiteY26" fmla="*/ 166338 h 881234"/>
                        <a:gd name="connsiteX27" fmla="*/ 3424844 w 3557847"/>
                        <a:gd name="connsiteY27" fmla="*/ 332592 h 881234"/>
                        <a:gd name="connsiteX28" fmla="*/ 3557847 w 3557847"/>
                        <a:gd name="connsiteY28" fmla="*/ 847981 h 881234"/>
                        <a:gd name="connsiteX0" fmla="*/ 0 w 3557847"/>
                        <a:gd name="connsiteY0" fmla="*/ 881232 h 881234"/>
                        <a:gd name="connsiteX1" fmla="*/ 99753 w 3557847"/>
                        <a:gd name="connsiteY1" fmla="*/ 515472 h 881234"/>
                        <a:gd name="connsiteX2" fmla="*/ 332509 w 3557847"/>
                        <a:gd name="connsiteY2" fmla="*/ 33334 h 881234"/>
                        <a:gd name="connsiteX3" fmla="*/ 598516 w 3557847"/>
                        <a:gd name="connsiteY3" fmla="*/ 515472 h 881234"/>
                        <a:gd name="connsiteX4" fmla="*/ 698269 w 3557847"/>
                        <a:gd name="connsiteY4" fmla="*/ 847981 h 881234"/>
                        <a:gd name="connsiteX5" fmla="*/ 798022 w 3557847"/>
                        <a:gd name="connsiteY5" fmla="*/ 498847 h 881234"/>
                        <a:gd name="connsiteX6" fmla="*/ 935915 w 3557847"/>
                        <a:gd name="connsiteY6" fmla="*/ 133087 h 881234"/>
                        <a:gd name="connsiteX7" fmla="*/ 1080655 w 3557847"/>
                        <a:gd name="connsiteY7" fmla="*/ 16709 h 881234"/>
                        <a:gd name="connsiteX8" fmla="*/ 1197033 w 3557847"/>
                        <a:gd name="connsiteY8" fmla="*/ 166338 h 881234"/>
                        <a:gd name="connsiteX9" fmla="*/ 1279182 w 3557847"/>
                        <a:gd name="connsiteY9" fmla="*/ 488089 h 881234"/>
                        <a:gd name="connsiteX10" fmla="*/ 1412186 w 3557847"/>
                        <a:gd name="connsiteY10" fmla="*/ 881232 h 881234"/>
                        <a:gd name="connsiteX11" fmla="*/ 1579418 w 3557847"/>
                        <a:gd name="connsiteY11" fmla="*/ 482221 h 881234"/>
                        <a:gd name="connsiteX12" fmla="*/ 1695796 w 3557847"/>
                        <a:gd name="connsiteY12" fmla="*/ 149712 h 881234"/>
                        <a:gd name="connsiteX13" fmla="*/ 1795549 w 3557847"/>
                        <a:gd name="connsiteY13" fmla="*/ 49959 h 881234"/>
                        <a:gd name="connsiteX14" fmla="*/ 1936377 w 3557847"/>
                        <a:gd name="connsiteY14" fmla="*/ 173183 h 881234"/>
                        <a:gd name="connsiteX15" fmla="*/ 2028305 w 3557847"/>
                        <a:gd name="connsiteY15" fmla="*/ 498847 h 881234"/>
                        <a:gd name="connsiteX16" fmla="*/ 2144684 w 3557847"/>
                        <a:gd name="connsiteY16" fmla="*/ 831356 h 881234"/>
                        <a:gd name="connsiteX17" fmla="*/ 2261062 w 3557847"/>
                        <a:gd name="connsiteY17" fmla="*/ 482221 h 881234"/>
                        <a:gd name="connsiteX18" fmla="*/ 2360815 w 3557847"/>
                        <a:gd name="connsiteY18" fmla="*/ 149712 h 881234"/>
                        <a:gd name="connsiteX19" fmla="*/ 2477193 w 3557847"/>
                        <a:gd name="connsiteY19" fmla="*/ 33334 h 881234"/>
                        <a:gd name="connsiteX20" fmla="*/ 2593571 w 3557847"/>
                        <a:gd name="connsiteY20" fmla="*/ 133087 h 881234"/>
                        <a:gd name="connsiteX21" fmla="*/ 2693324 w 3557847"/>
                        <a:gd name="connsiteY21" fmla="*/ 498847 h 881234"/>
                        <a:gd name="connsiteX22" fmla="*/ 2859578 w 3557847"/>
                        <a:gd name="connsiteY22" fmla="*/ 847981 h 881234"/>
                        <a:gd name="connsiteX23" fmla="*/ 3009207 w 3557847"/>
                        <a:gd name="connsiteY23" fmla="*/ 515472 h 881234"/>
                        <a:gd name="connsiteX24" fmla="*/ 3125585 w 3557847"/>
                        <a:gd name="connsiteY24" fmla="*/ 149712 h 881234"/>
                        <a:gd name="connsiteX25" fmla="*/ 3241964 w 3557847"/>
                        <a:gd name="connsiteY25" fmla="*/ 83 h 881234"/>
                        <a:gd name="connsiteX26" fmla="*/ 3358342 w 3557847"/>
                        <a:gd name="connsiteY26" fmla="*/ 166338 h 881234"/>
                        <a:gd name="connsiteX27" fmla="*/ 3424844 w 3557847"/>
                        <a:gd name="connsiteY27" fmla="*/ 332592 h 881234"/>
                        <a:gd name="connsiteX28" fmla="*/ 3557847 w 3557847"/>
                        <a:gd name="connsiteY28" fmla="*/ 847981 h 881234"/>
                        <a:gd name="connsiteX0" fmla="*/ 0 w 3557847"/>
                        <a:gd name="connsiteY0" fmla="*/ 881232 h 881234"/>
                        <a:gd name="connsiteX1" fmla="*/ 99753 w 3557847"/>
                        <a:gd name="connsiteY1" fmla="*/ 515472 h 881234"/>
                        <a:gd name="connsiteX2" fmla="*/ 332509 w 3557847"/>
                        <a:gd name="connsiteY2" fmla="*/ 33334 h 881234"/>
                        <a:gd name="connsiteX3" fmla="*/ 598516 w 3557847"/>
                        <a:gd name="connsiteY3" fmla="*/ 515472 h 881234"/>
                        <a:gd name="connsiteX4" fmla="*/ 698269 w 3557847"/>
                        <a:gd name="connsiteY4" fmla="*/ 847981 h 881234"/>
                        <a:gd name="connsiteX5" fmla="*/ 798022 w 3557847"/>
                        <a:gd name="connsiteY5" fmla="*/ 498847 h 881234"/>
                        <a:gd name="connsiteX6" fmla="*/ 935915 w 3557847"/>
                        <a:gd name="connsiteY6" fmla="*/ 133087 h 881234"/>
                        <a:gd name="connsiteX7" fmla="*/ 1080655 w 3557847"/>
                        <a:gd name="connsiteY7" fmla="*/ 16709 h 881234"/>
                        <a:gd name="connsiteX8" fmla="*/ 1197033 w 3557847"/>
                        <a:gd name="connsiteY8" fmla="*/ 166338 h 881234"/>
                        <a:gd name="connsiteX9" fmla="*/ 1279182 w 3557847"/>
                        <a:gd name="connsiteY9" fmla="*/ 488089 h 881234"/>
                        <a:gd name="connsiteX10" fmla="*/ 1412186 w 3557847"/>
                        <a:gd name="connsiteY10" fmla="*/ 881232 h 881234"/>
                        <a:gd name="connsiteX11" fmla="*/ 1579418 w 3557847"/>
                        <a:gd name="connsiteY11" fmla="*/ 482221 h 881234"/>
                        <a:gd name="connsiteX12" fmla="*/ 1695796 w 3557847"/>
                        <a:gd name="connsiteY12" fmla="*/ 171227 h 881234"/>
                        <a:gd name="connsiteX13" fmla="*/ 1795549 w 3557847"/>
                        <a:gd name="connsiteY13" fmla="*/ 49959 h 881234"/>
                        <a:gd name="connsiteX14" fmla="*/ 1936377 w 3557847"/>
                        <a:gd name="connsiteY14" fmla="*/ 173183 h 881234"/>
                        <a:gd name="connsiteX15" fmla="*/ 2028305 w 3557847"/>
                        <a:gd name="connsiteY15" fmla="*/ 498847 h 881234"/>
                        <a:gd name="connsiteX16" fmla="*/ 2144684 w 3557847"/>
                        <a:gd name="connsiteY16" fmla="*/ 831356 h 881234"/>
                        <a:gd name="connsiteX17" fmla="*/ 2261062 w 3557847"/>
                        <a:gd name="connsiteY17" fmla="*/ 482221 h 881234"/>
                        <a:gd name="connsiteX18" fmla="*/ 2360815 w 3557847"/>
                        <a:gd name="connsiteY18" fmla="*/ 149712 h 881234"/>
                        <a:gd name="connsiteX19" fmla="*/ 2477193 w 3557847"/>
                        <a:gd name="connsiteY19" fmla="*/ 33334 h 881234"/>
                        <a:gd name="connsiteX20" fmla="*/ 2593571 w 3557847"/>
                        <a:gd name="connsiteY20" fmla="*/ 133087 h 881234"/>
                        <a:gd name="connsiteX21" fmla="*/ 2693324 w 3557847"/>
                        <a:gd name="connsiteY21" fmla="*/ 498847 h 881234"/>
                        <a:gd name="connsiteX22" fmla="*/ 2859578 w 3557847"/>
                        <a:gd name="connsiteY22" fmla="*/ 847981 h 881234"/>
                        <a:gd name="connsiteX23" fmla="*/ 3009207 w 3557847"/>
                        <a:gd name="connsiteY23" fmla="*/ 515472 h 881234"/>
                        <a:gd name="connsiteX24" fmla="*/ 3125585 w 3557847"/>
                        <a:gd name="connsiteY24" fmla="*/ 149712 h 881234"/>
                        <a:gd name="connsiteX25" fmla="*/ 3241964 w 3557847"/>
                        <a:gd name="connsiteY25" fmla="*/ 83 h 881234"/>
                        <a:gd name="connsiteX26" fmla="*/ 3358342 w 3557847"/>
                        <a:gd name="connsiteY26" fmla="*/ 166338 h 881234"/>
                        <a:gd name="connsiteX27" fmla="*/ 3424844 w 3557847"/>
                        <a:gd name="connsiteY27" fmla="*/ 332592 h 881234"/>
                        <a:gd name="connsiteX28" fmla="*/ 3557847 w 3557847"/>
                        <a:gd name="connsiteY28" fmla="*/ 847981 h 881234"/>
                        <a:gd name="connsiteX0" fmla="*/ 0 w 3557847"/>
                        <a:gd name="connsiteY0" fmla="*/ 881232 h 881234"/>
                        <a:gd name="connsiteX1" fmla="*/ 99753 w 3557847"/>
                        <a:gd name="connsiteY1" fmla="*/ 515472 h 881234"/>
                        <a:gd name="connsiteX2" fmla="*/ 332509 w 3557847"/>
                        <a:gd name="connsiteY2" fmla="*/ 33334 h 881234"/>
                        <a:gd name="connsiteX3" fmla="*/ 598516 w 3557847"/>
                        <a:gd name="connsiteY3" fmla="*/ 515472 h 881234"/>
                        <a:gd name="connsiteX4" fmla="*/ 698269 w 3557847"/>
                        <a:gd name="connsiteY4" fmla="*/ 847981 h 881234"/>
                        <a:gd name="connsiteX5" fmla="*/ 798022 w 3557847"/>
                        <a:gd name="connsiteY5" fmla="*/ 498847 h 881234"/>
                        <a:gd name="connsiteX6" fmla="*/ 968188 w 3557847"/>
                        <a:gd name="connsiteY6" fmla="*/ 154603 h 881234"/>
                        <a:gd name="connsiteX7" fmla="*/ 1080655 w 3557847"/>
                        <a:gd name="connsiteY7" fmla="*/ 16709 h 881234"/>
                        <a:gd name="connsiteX8" fmla="*/ 1197033 w 3557847"/>
                        <a:gd name="connsiteY8" fmla="*/ 166338 h 881234"/>
                        <a:gd name="connsiteX9" fmla="*/ 1279182 w 3557847"/>
                        <a:gd name="connsiteY9" fmla="*/ 488089 h 881234"/>
                        <a:gd name="connsiteX10" fmla="*/ 1412186 w 3557847"/>
                        <a:gd name="connsiteY10" fmla="*/ 881232 h 881234"/>
                        <a:gd name="connsiteX11" fmla="*/ 1579418 w 3557847"/>
                        <a:gd name="connsiteY11" fmla="*/ 482221 h 881234"/>
                        <a:gd name="connsiteX12" fmla="*/ 1695796 w 3557847"/>
                        <a:gd name="connsiteY12" fmla="*/ 171227 h 881234"/>
                        <a:gd name="connsiteX13" fmla="*/ 1795549 w 3557847"/>
                        <a:gd name="connsiteY13" fmla="*/ 49959 h 881234"/>
                        <a:gd name="connsiteX14" fmla="*/ 1936377 w 3557847"/>
                        <a:gd name="connsiteY14" fmla="*/ 173183 h 881234"/>
                        <a:gd name="connsiteX15" fmla="*/ 2028305 w 3557847"/>
                        <a:gd name="connsiteY15" fmla="*/ 498847 h 881234"/>
                        <a:gd name="connsiteX16" fmla="*/ 2144684 w 3557847"/>
                        <a:gd name="connsiteY16" fmla="*/ 831356 h 881234"/>
                        <a:gd name="connsiteX17" fmla="*/ 2261062 w 3557847"/>
                        <a:gd name="connsiteY17" fmla="*/ 482221 h 881234"/>
                        <a:gd name="connsiteX18" fmla="*/ 2360815 w 3557847"/>
                        <a:gd name="connsiteY18" fmla="*/ 149712 h 881234"/>
                        <a:gd name="connsiteX19" fmla="*/ 2477193 w 3557847"/>
                        <a:gd name="connsiteY19" fmla="*/ 33334 h 881234"/>
                        <a:gd name="connsiteX20" fmla="*/ 2593571 w 3557847"/>
                        <a:gd name="connsiteY20" fmla="*/ 133087 h 881234"/>
                        <a:gd name="connsiteX21" fmla="*/ 2693324 w 3557847"/>
                        <a:gd name="connsiteY21" fmla="*/ 498847 h 881234"/>
                        <a:gd name="connsiteX22" fmla="*/ 2859578 w 3557847"/>
                        <a:gd name="connsiteY22" fmla="*/ 847981 h 881234"/>
                        <a:gd name="connsiteX23" fmla="*/ 3009207 w 3557847"/>
                        <a:gd name="connsiteY23" fmla="*/ 515472 h 881234"/>
                        <a:gd name="connsiteX24" fmla="*/ 3125585 w 3557847"/>
                        <a:gd name="connsiteY24" fmla="*/ 149712 h 881234"/>
                        <a:gd name="connsiteX25" fmla="*/ 3241964 w 3557847"/>
                        <a:gd name="connsiteY25" fmla="*/ 83 h 881234"/>
                        <a:gd name="connsiteX26" fmla="*/ 3358342 w 3557847"/>
                        <a:gd name="connsiteY26" fmla="*/ 166338 h 881234"/>
                        <a:gd name="connsiteX27" fmla="*/ 3424844 w 3557847"/>
                        <a:gd name="connsiteY27" fmla="*/ 332592 h 881234"/>
                        <a:gd name="connsiteX28" fmla="*/ 3557847 w 3557847"/>
                        <a:gd name="connsiteY28" fmla="*/ 847981 h 881234"/>
                        <a:gd name="connsiteX0" fmla="*/ 0 w 3557847"/>
                        <a:gd name="connsiteY0" fmla="*/ 881232 h 881234"/>
                        <a:gd name="connsiteX1" fmla="*/ 99753 w 3557847"/>
                        <a:gd name="connsiteY1" fmla="*/ 515472 h 881234"/>
                        <a:gd name="connsiteX2" fmla="*/ 332509 w 3557847"/>
                        <a:gd name="connsiteY2" fmla="*/ 33334 h 881234"/>
                        <a:gd name="connsiteX3" fmla="*/ 598516 w 3557847"/>
                        <a:gd name="connsiteY3" fmla="*/ 515472 h 881234"/>
                        <a:gd name="connsiteX4" fmla="*/ 698269 w 3557847"/>
                        <a:gd name="connsiteY4" fmla="*/ 847981 h 881234"/>
                        <a:gd name="connsiteX5" fmla="*/ 841052 w 3557847"/>
                        <a:gd name="connsiteY5" fmla="*/ 498847 h 881234"/>
                        <a:gd name="connsiteX6" fmla="*/ 968188 w 3557847"/>
                        <a:gd name="connsiteY6" fmla="*/ 154603 h 881234"/>
                        <a:gd name="connsiteX7" fmla="*/ 1080655 w 3557847"/>
                        <a:gd name="connsiteY7" fmla="*/ 16709 h 881234"/>
                        <a:gd name="connsiteX8" fmla="*/ 1197033 w 3557847"/>
                        <a:gd name="connsiteY8" fmla="*/ 166338 h 881234"/>
                        <a:gd name="connsiteX9" fmla="*/ 1279182 w 3557847"/>
                        <a:gd name="connsiteY9" fmla="*/ 488089 h 881234"/>
                        <a:gd name="connsiteX10" fmla="*/ 1412186 w 3557847"/>
                        <a:gd name="connsiteY10" fmla="*/ 881232 h 881234"/>
                        <a:gd name="connsiteX11" fmla="*/ 1579418 w 3557847"/>
                        <a:gd name="connsiteY11" fmla="*/ 482221 h 881234"/>
                        <a:gd name="connsiteX12" fmla="*/ 1695796 w 3557847"/>
                        <a:gd name="connsiteY12" fmla="*/ 171227 h 881234"/>
                        <a:gd name="connsiteX13" fmla="*/ 1795549 w 3557847"/>
                        <a:gd name="connsiteY13" fmla="*/ 49959 h 881234"/>
                        <a:gd name="connsiteX14" fmla="*/ 1936377 w 3557847"/>
                        <a:gd name="connsiteY14" fmla="*/ 173183 h 881234"/>
                        <a:gd name="connsiteX15" fmla="*/ 2028305 w 3557847"/>
                        <a:gd name="connsiteY15" fmla="*/ 498847 h 881234"/>
                        <a:gd name="connsiteX16" fmla="*/ 2144684 w 3557847"/>
                        <a:gd name="connsiteY16" fmla="*/ 831356 h 881234"/>
                        <a:gd name="connsiteX17" fmla="*/ 2261062 w 3557847"/>
                        <a:gd name="connsiteY17" fmla="*/ 482221 h 881234"/>
                        <a:gd name="connsiteX18" fmla="*/ 2360815 w 3557847"/>
                        <a:gd name="connsiteY18" fmla="*/ 149712 h 881234"/>
                        <a:gd name="connsiteX19" fmla="*/ 2477193 w 3557847"/>
                        <a:gd name="connsiteY19" fmla="*/ 33334 h 881234"/>
                        <a:gd name="connsiteX20" fmla="*/ 2593571 w 3557847"/>
                        <a:gd name="connsiteY20" fmla="*/ 133087 h 881234"/>
                        <a:gd name="connsiteX21" fmla="*/ 2693324 w 3557847"/>
                        <a:gd name="connsiteY21" fmla="*/ 498847 h 881234"/>
                        <a:gd name="connsiteX22" fmla="*/ 2859578 w 3557847"/>
                        <a:gd name="connsiteY22" fmla="*/ 847981 h 881234"/>
                        <a:gd name="connsiteX23" fmla="*/ 3009207 w 3557847"/>
                        <a:gd name="connsiteY23" fmla="*/ 515472 h 881234"/>
                        <a:gd name="connsiteX24" fmla="*/ 3125585 w 3557847"/>
                        <a:gd name="connsiteY24" fmla="*/ 149712 h 881234"/>
                        <a:gd name="connsiteX25" fmla="*/ 3241964 w 3557847"/>
                        <a:gd name="connsiteY25" fmla="*/ 83 h 881234"/>
                        <a:gd name="connsiteX26" fmla="*/ 3358342 w 3557847"/>
                        <a:gd name="connsiteY26" fmla="*/ 166338 h 881234"/>
                        <a:gd name="connsiteX27" fmla="*/ 3424844 w 3557847"/>
                        <a:gd name="connsiteY27" fmla="*/ 332592 h 881234"/>
                        <a:gd name="connsiteX28" fmla="*/ 3557847 w 3557847"/>
                        <a:gd name="connsiteY28" fmla="*/ 847981 h 881234"/>
                        <a:gd name="connsiteX0" fmla="*/ 0 w 3579362"/>
                        <a:gd name="connsiteY0" fmla="*/ 881232 h 881234"/>
                        <a:gd name="connsiteX1" fmla="*/ 99753 w 3579362"/>
                        <a:gd name="connsiteY1" fmla="*/ 515472 h 881234"/>
                        <a:gd name="connsiteX2" fmla="*/ 332509 w 3579362"/>
                        <a:gd name="connsiteY2" fmla="*/ 33334 h 881234"/>
                        <a:gd name="connsiteX3" fmla="*/ 598516 w 3579362"/>
                        <a:gd name="connsiteY3" fmla="*/ 515472 h 881234"/>
                        <a:gd name="connsiteX4" fmla="*/ 698269 w 3579362"/>
                        <a:gd name="connsiteY4" fmla="*/ 847981 h 881234"/>
                        <a:gd name="connsiteX5" fmla="*/ 841052 w 3579362"/>
                        <a:gd name="connsiteY5" fmla="*/ 498847 h 881234"/>
                        <a:gd name="connsiteX6" fmla="*/ 968188 w 3579362"/>
                        <a:gd name="connsiteY6" fmla="*/ 154603 h 881234"/>
                        <a:gd name="connsiteX7" fmla="*/ 1080655 w 3579362"/>
                        <a:gd name="connsiteY7" fmla="*/ 16709 h 881234"/>
                        <a:gd name="connsiteX8" fmla="*/ 1197033 w 3579362"/>
                        <a:gd name="connsiteY8" fmla="*/ 166338 h 881234"/>
                        <a:gd name="connsiteX9" fmla="*/ 1279182 w 3579362"/>
                        <a:gd name="connsiteY9" fmla="*/ 488089 h 881234"/>
                        <a:gd name="connsiteX10" fmla="*/ 1412186 w 3579362"/>
                        <a:gd name="connsiteY10" fmla="*/ 881232 h 881234"/>
                        <a:gd name="connsiteX11" fmla="*/ 1579418 w 3579362"/>
                        <a:gd name="connsiteY11" fmla="*/ 482221 h 881234"/>
                        <a:gd name="connsiteX12" fmla="*/ 1695796 w 3579362"/>
                        <a:gd name="connsiteY12" fmla="*/ 171227 h 881234"/>
                        <a:gd name="connsiteX13" fmla="*/ 1795549 w 3579362"/>
                        <a:gd name="connsiteY13" fmla="*/ 49959 h 881234"/>
                        <a:gd name="connsiteX14" fmla="*/ 1936377 w 3579362"/>
                        <a:gd name="connsiteY14" fmla="*/ 173183 h 881234"/>
                        <a:gd name="connsiteX15" fmla="*/ 2028305 w 3579362"/>
                        <a:gd name="connsiteY15" fmla="*/ 498847 h 881234"/>
                        <a:gd name="connsiteX16" fmla="*/ 2144684 w 3579362"/>
                        <a:gd name="connsiteY16" fmla="*/ 831356 h 881234"/>
                        <a:gd name="connsiteX17" fmla="*/ 2261062 w 3579362"/>
                        <a:gd name="connsiteY17" fmla="*/ 482221 h 881234"/>
                        <a:gd name="connsiteX18" fmla="*/ 2360815 w 3579362"/>
                        <a:gd name="connsiteY18" fmla="*/ 149712 h 881234"/>
                        <a:gd name="connsiteX19" fmla="*/ 2477193 w 3579362"/>
                        <a:gd name="connsiteY19" fmla="*/ 33334 h 881234"/>
                        <a:gd name="connsiteX20" fmla="*/ 2593571 w 3579362"/>
                        <a:gd name="connsiteY20" fmla="*/ 133087 h 881234"/>
                        <a:gd name="connsiteX21" fmla="*/ 2693324 w 3579362"/>
                        <a:gd name="connsiteY21" fmla="*/ 498847 h 881234"/>
                        <a:gd name="connsiteX22" fmla="*/ 2859578 w 3579362"/>
                        <a:gd name="connsiteY22" fmla="*/ 847981 h 881234"/>
                        <a:gd name="connsiteX23" fmla="*/ 3009207 w 3579362"/>
                        <a:gd name="connsiteY23" fmla="*/ 515472 h 881234"/>
                        <a:gd name="connsiteX24" fmla="*/ 3125585 w 3579362"/>
                        <a:gd name="connsiteY24" fmla="*/ 149712 h 881234"/>
                        <a:gd name="connsiteX25" fmla="*/ 3241964 w 3579362"/>
                        <a:gd name="connsiteY25" fmla="*/ 83 h 881234"/>
                        <a:gd name="connsiteX26" fmla="*/ 3358342 w 3579362"/>
                        <a:gd name="connsiteY26" fmla="*/ 166338 h 881234"/>
                        <a:gd name="connsiteX27" fmla="*/ 3424844 w 3579362"/>
                        <a:gd name="connsiteY27" fmla="*/ 332592 h 881234"/>
                        <a:gd name="connsiteX28" fmla="*/ 3579362 w 3579362"/>
                        <a:gd name="connsiteY28" fmla="*/ 847981 h 881234"/>
                        <a:gd name="connsiteX0" fmla="*/ 0 w 3579362"/>
                        <a:gd name="connsiteY0" fmla="*/ 881232 h 881234"/>
                        <a:gd name="connsiteX1" fmla="*/ 99753 w 3579362"/>
                        <a:gd name="connsiteY1" fmla="*/ 515472 h 881234"/>
                        <a:gd name="connsiteX2" fmla="*/ 332509 w 3579362"/>
                        <a:gd name="connsiteY2" fmla="*/ 33334 h 881234"/>
                        <a:gd name="connsiteX3" fmla="*/ 598516 w 3579362"/>
                        <a:gd name="connsiteY3" fmla="*/ 515472 h 881234"/>
                        <a:gd name="connsiteX4" fmla="*/ 698269 w 3579362"/>
                        <a:gd name="connsiteY4" fmla="*/ 847981 h 881234"/>
                        <a:gd name="connsiteX5" fmla="*/ 841052 w 3579362"/>
                        <a:gd name="connsiteY5" fmla="*/ 498847 h 881234"/>
                        <a:gd name="connsiteX6" fmla="*/ 968188 w 3579362"/>
                        <a:gd name="connsiteY6" fmla="*/ 154603 h 881234"/>
                        <a:gd name="connsiteX7" fmla="*/ 1080655 w 3579362"/>
                        <a:gd name="connsiteY7" fmla="*/ 16709 h 881234"/>
                        <a:gd name="connsiteX8" fmla="*/ 1197033 w 3579362"/>
                        <a:gd name="connsiteY8" fmla="*/ 166338 h 881234"/>
                        <a:gd name="connsiteX9" fmla="*/ 1279182 w 3579362"/>
                        <a:gd name="connsiteY9" fmla="*/ 488089 h 881234"/>
                        <a:gd name="connsiteX10" fmla="*/ 1412186 w 3579362"/>
                        <a:gd name="connsiteY10" fmla="*/ 881232 h 881234"/>
                        <a:gd name="connsiteX11" fmla="*/ 1579418 w 3579362"/>
                        <a:gd name="connsiteY11" fmla="*/ 482221 h 881234"/>
                        <a:gd name="connsiteX12" fmla="*/ 1695796 w 3579362"/>
                        <a:gd name="connsiteY12" fmla="*/ 171227 h 881234"/>
                        <a:gd name="connsiteX13" fmla="*/ 1795549 w 3579362"/>
                        <a:gd name="connsiteY13" fmla="*/ 49959 h 881234"/>
                        <a:gd name="connsiteX14" fmla="*/ 1936377 w 3579362"/>
                        <a:gd name="connsiteY14" fmla="*/ 173183 h 881234"/>
                        <a:gd name="connsiteX15" fmla="*/ 2028305 w 3579362"/>
                        <a:gd name="connsiteY15" fmla="*/ 498847 h 881234"/>
                        <a:gd name="connsiteX16" fmla="*/ 2144684 w 3579362"/>
                        <a:gd name="connsiteY16" fmla="*/ 831356 h 881234"/>
                        <a:gd name="connsiteX17" fmla="*/ 2261062 w 3579362"/>
                        <a:gd name="connsiteY17" fmla="*/ 482221 h 881234"/>
                        <a:gd name="connsiteX18" fmla="*/ 2360815 w 3579362"/>
                        <a:gd name="connsiteY18" fmla="*/ 149712 h 881234"/>
                        <a:gd name="connsiteX19" fmla="*/ 2477193 w 3579362"/>
                        <a:gd name="connsiteY19" fmla="*/ 33334 h 881234"/>
                        <a:gd name="connsiteX20" fmla="*/ 2593571 w 3579362"/>
                        <a:gd name="connsiteY20" fmla="*/ 133087 h 881234"/>
                        <a:gd name="connsiteX21" fmla="*/ 2693324 w 3579362"/>
                        <a:gd name="connsiteY21" fmla="*/ 498847 h 881234"/>
                        <a:gd name="connsiteX22" fmla="*/ 2859578 w 3579362"/>
                        <a:gd name="connsiteY22" fmla="*/ 847981 h 881234"/>
                        <a:gd name="connsiteX23" fmla="*/ 3009207 w 3579362"/>
                        <a:gd name="connsiteY23" fmla="*/ 515472 h 881234"/>
                        <a:gd name="connsiteX24" fmla="*/ 3125585 w 3579362"/>
                        <a:gd name="connsiteY24" fmla="*/ 149712 h 881234"/>
                        <a:gd name="connsiteX25" fmla="*/ 3241964 w 3579362"/>
                        <a:gd name="connsiteY25" fmla="*/ 83 h 881234"/>
                        <a:gd name="connsiteX26" fmla="*/ 3358342 w 3579362"/>
                        <a:gd name="connsiteY26" fmla="*/ 166338 h 881234"/>
                        <a:gd name="connsiteX27" fmla="*/ 3489390 w 3579362"/>
                        <a:gd name="connsiteY27" fmla="*/ 515472 h 881234"/>
                        <a:gd name="connsiteX28" fmla="*/ 3579362 w 3579362"/>
                        <a:gd name="connsiteY28" fmla="*/ 847981 h 881234"/>
                        <a:gd name="connsiteX0" fmla="*/ 0 w 3579362"/>
                        <a:gd name="connsiteY0" fmla="*/ 881232 h 881234"/>
                        <a:gd name="connsiteX1" fmla="*/ 99753 w 3579362"/>
                        <a:gd name="connsiteY1" fmla="*/ 515472 h 881234"/>
                        <a:gd name="connsiteX2" fmla="*/ 332509 w 3579362"/>
                        <a:gd name="connsiteY2" fmla="*/ 33334 h 881234"/>
                        <a:gd name="connsiteX3" fmla="*/ 598516 w 3579362"/>
                        <a:gd name="connsiteY3" fmla="*/ 515472 h 881234"/>
                        <a:gd name="connsiteX4" fmla="*/ 698269 w 3579362"/>
                        <a:gd name="connsiteY4" fmla="*/ 847981 h 881234"/>
                        <a:gd name="connsiteX5" fmla="*/ 841052 w 3579362"/>
                        <a:gd name="connsiteY5" fmla="*/ 498847 h 881234"/>
                        <a:gd name="connsiteX6" fmla="*/ 968188 w 3579362"/>
                        <a:gd name="connsiteY6" fmla="*/ 154603 h 881234"/>
                        <a:gd name="connsiteX7" fmla="*/ 1080655 w 3579362"/>
                        <a:gd name="connsiteY7" fmla="*/ 16709 h 881234"/>
                        <a:gd name="connsiteX8" fmla="*/ 1197033 w 3579362"/>
                        <a:gd name="connsiteY8" fmla="*/ 166338 h 881234"/>
                        <a:gd name="connsiteX9" fmla="*/ 1279182 w 3579362"/>
                        <a:gd name="connsiteY9" fmla="*/ 488089 h 881234"/>
                        <a:gd name="connsiteX10" fmla="*/ 1412186 w 3579362"/>
                        <a:gd name="connsiteY10" fmla="*/ 881232 h 881234"/>
                        <a:gd name="connsiteX11" fmla="*/ 1579418 w 3579362"/>
                        <a:gd name="connsiteY11" fmla="*/ 482221 h 881234"/>
                        <a:gd name="connsiteX12" fmla="*/ 1695796 w 3579362"/>
                        <a:gd name="connsiteY12" fmla="*/ 171227 h 881234"/>
                        <a:gd name="connsiteX13" fmla="*/ 1795549 w 3579362"/>
                        <a:gd name="connsiteY13" fmla="*/ 49959 h 881234"/>
                        <a:gd name="connsiteX14" fmla="*/ 1936377 w 3579362"/>
                        <a:gd name="connsiteY14" fmla="*/ 173183 h 881234"/>
                        <a:gd name="connsiteX15" fmla="*/ 2028305 w 3579362"/>
                        <a:gd name="connsiteY15" fmla="*/ 498847 h 881234"/>
                        <a:gd name="connsiteX16" fmla="*/ 2144684 w 3579362"/>
                        <a:gd name="connsiteY16" fmla="*/ 831356 h 881234"/>
                        <a:gd name="connsiteX17" fmla="*/ 2261062 w 3579362"/>
                        <a:gd name="connsiteY17" fmla="*/ 482221 h 881234"/>
                        <a:gd name="connsiteX18" fmla="*/ 2360815 w 3579362"/>
                        <a:gd name="connsiteY18" fmla="*/ 149712 h 881234"/>
                        <a:gd name="connsiteX19" fmla="*/ 2477193 w 3579362"/>
                        <a:gd name="connsiteY19" fmla="*/ 33334 h 881234"/>
                        <a:gd name="connsiteX20" fmla="*/ 2593571 w 3579362"/>
                        <a:gd name="connsiteY20" fmla="*/ 133087 h 881234"/>
                        <a:gd name="connsiteX21" fmla="*/ 2714839 w 3579362"/>
                        <a:gd name="connsiteY21" fmla="*/ 498847 h 881234"/>
                        <a:gd name="connsiteX22" fmla="*/ 2859578 w 3579362"/>
                        <a:gd name="connsiteY22" fmla="*/ 847981 h 881234"/>
                        <a:gd name="connsiteX23" fmla="*/ 3009207 w 3579362"/>
                        <a:gd name="connsiteY23" fmla="*/ 515472 h 881234"/>
                        <a:gd name="connsiteX24" fmla="*/ 3125585 w 3579362"/>
                        <a:gd name="connsiteY24" fmla="*/ 149712 h 881234"/>
                        <a:gd name="connsiteX25" fmla="*/ 3241964 w 3579362"/>
                        <a:gd name="connsiteY25" fmla="*/ 83 h 881234"/>
                        <a:gd name="connsiteX26" fmla="*/ 3358342 w 3579362"/>
                        <a:gd name="connsiteY26" fmla="*/ 166338 h 881234"/>
                        <a:gd name="connsiteX27" fmla="*/ 3489390 w 3579362"/>
                        <a:gd name="connsiteY27" fmla="*/ 515472 h 881234"/>
                        <a:gd name="connsiteX28" fmla="*/ 3579362 w 3579362"/>
                        <a:gd name="connsiteY28" fmla="*/ 847981 h 881234"/>
                        <a:gd name="connsiteX0" fmla="*/ 0 w 3579362"/>
                        <a:gd name="connsiteY0" fmla="*/ 881232 h 881234"/>
                        <a:gd name="connsiteX1" fmla="*/ 99753 w 3579362"/>
                        <a:gd name="connsiteY1" fmla="*/ 515472 h 881234"/>
                        <a:gd name="connsiteX2" fmla="*/ 332509 w 3579362"/>
                        <a:gd name="connsiteY2" fmla="*/ 33334 h 881234"/>
                        <a:gd name="connsiteX3" fmla="*/ 598516 w 3579362"/>
                        <a:gd name="connsiteY3" fmla="*/ 515472 h 881234"/>
                        <a:gd name="connsiteX4" fmla="*/ 698269 w 3579362"/>
                        <a:gd name="connsiteY4" fmla="*/ 847981 h 881234"/>
                        <a:gd name="connsiteX5" fmla="*/ 841052 w 3579362"/>
                        <a:gd name="connsiteY5" fmla="*/ 498847 h 881234"/>
                        <a:gd name="connsiteX6" fmla="*/ 968188 w 3579362"/>
                        <a:gd name="connsiteY6" fmla="*/ 154603 h 881234"/>
                        <a:gd name="connsiteX7" fmla="*/ 1080655 w 3579362"/>
                        <a:gd name="connsiteY7" fmla="*/ 16709 h 881234"/>
                        <a:gd name="connsiteX8" fmla="*/ 1197033 w 3579362"/>
                        <a:gd name="connsiteY8" fmla="*/ 166338 h 881234"/>
                        <a:gd name="connsiteX9" fmla="*/ 1279182 w 3579362"/>
                        <a:gd name="connsiteY9" fmla="*/ 488089 h 881234"/>
                        <a:gd name="connsiteX10" fmla="*/ 1412186 w 3579362"/>
                        <a:gd name="connsiteY10" fmla="*/ 881232 h 881234"/>
                        <a:gd name="connsiteX11" fmla="*/ 1579418 w 3579362"/>
                        <a:gd name="connsiteY11" fmla="*/ 482221 h 881234"/>
                        <a:gd name="connsiteX12" fmla="*/ 1695796 w 3579362"/>
                        <a:gd name="connsiteY12" fmla="*/ 171227 h 881234"/>
                        <a:gd name="connsiteX13" fmla="*/ 1795549 w 3579362"/>
                        <a:gd name="connsiteY13" fmla="*/ 49959 h 881234"/>
                        <a:gd name="connsiteX14" fmla="*/ 1936377 w 3579362"/>
                        <a:gd name="connsiteY14" fmla="*/ 173183 h 881234"/>
                        <a:gd name="connsiteX15" fmla="*/ 2028305 w 3579362"/>
                        <a:gd name="connsiteY15" fmla="*/ 498847 h 881234"/>
                        <a:gd name="connsiteX16" fmla="*/ 2121632 w 3579362"/>
                        <a:gd name="connsiteY16" fmla="*/ 877460 h 881234"/>
                        <a:gd name="connsiteX17" fmla="*/ 2261062 w 3579362"/>
                        <a:gd name="connsiteY17" fmla="*/ 482221 h 881234"/>
                        <a:gd name="connsiteX18" fmla="*/ 2360815 w 3579362"/>
                        <a:gd name="connsiteY18" fmla="*/ 149712 h 881234"/>
                        <a:gd name="connsiteX19" fmla="*/ 2477193 w 3579362"/>
                        <a:gd name="connsiteY19" fmla="*/ 33334 h 881234"/>
                        <a:gd name="connsiteX20" fmla="*/ 2593571 w 3579362"/>
                        <a:gd name="connsiteY20" fmla="*/ 133087 h 881234"/>
                        <a:gd name="connsiteX21" fmla="*/ 2714839 w 3579362"/>
                        <a:gd name="connsiteY21" fmla="*/ 498847 h 881234"/>
                        <a:gd name="connsiteX22" fmla="*/ 2859578 w 3579362"/>
                        <a:gd name="connsiteY22" fmla="*/ 847981 h 881234"/>
                        <a:gd name="connsiteX23" fmla="*/ 3009207 w 3579362"/>
                        <a:gd name="connsiteY23" fmla="*/ 515472 h 881234"/>
                        <a:gd name="connsiteX24" fmla="*/ 3125585 w 3579362"/>
                        <a:gd name="connsiteY24" fmla="*/ 149712 h 881234"/>
                        <a:gd name="connsiteX25" fmla="*/ 3241964 w 3579362"/>
                        <a:gd name="connsiteY25" fmla="*/ 83 h 881234"/>
                        <a:gd name="connsiteX26" fmla="*/ 3358342 w 3579362"/>
                        <a:gd name="connsiteY26" fmla="*/ 166338 h 881234"/>
                        <a:gd name="connsiteX27" fmla="*/ 3489390 w 3579362"/>
                        <a:gd name="connsiteY27" fmla="*/ 515472 h 881234"/>
                        <a:gd name="connsiteX28" fmla="*/ 3579362 w 3579362"/>
                        <a:gd name="connsiteY28" fmla="*/ 847981 h 881234"/>
                        <a:gd name="connsiteX0" fmla="*/ 0 w 3579362"/>
                        <a:gd name="connsiteY0" fmla="*/ 881232 h 885165"/>
                        <a:gd name="connsiteX1" fmla="*/ 99753 w 3579362"/>
                        <a:gd name="connsiteY1" fmla="*/ 515472 h 885165"/>
                        <a:gd name="connsiteX2" fmla="*/ 332509 w 3579362"/>
                        <a:gd name="connsiteY2" fmla="*/ 33334 h 885165"/>
                        <a:gd name="connsiteX3" fmla="*/ 598516 w 3579362"/>
                        <a:gd name="connsiteY3" fmla="*/ 515472 h 885165"/>
                        <a:gd name="connsiteX4" fmla="*/ 698269 w 3579362"/>
                        <a:gd name="connsiteY4" fmla="*/ 847981 h 885165"/>
                        <a:gd name="connsiteX5" fmla="*/ 841052 w 3579362"/>
                        <a:gd name="connsiteY5" fmla="*/ 498847 h 885165"/>
                        <a:gd name="connsiteX6" fmla="*/ 968188 w 3579362"/>
                        <a:gd name="connsiteY6" fmla="*/ 154603 h 885165"/>
                        <a:gd name="connsiteX7" fmla="*/ 1080655 w 3579362"/>
                        <a:gd name="connsiteY7" fmla="*/ 16709 h 885165"/>
                        <a:gd name="connsiteX8" fmla="*/ 1197033 w 3579362"/>
                        <a:gd name="connsiteY8" fmla="*/ 166338 h 885165"/>
                        <a:gd name="connsiteX9" fmla="*/ 1279182 w 3579362"/>
                        <a:gd name="connsiteY9" fmla="*/ 488089 h 885165"/>
                        <a:gd name="connsiteX10" fmla="*/ 1412186 w 3579362"/>
                        <a:gd name="connsiteY10" fmla="*/ 881232 h 885165"/>
                        <a:gd name="connsiteX11" fmla="*/ 1579418 w 3579362"/>
                        <a:gd name="connsiteY11" fmla="*/ 482221 h 885165"/>
                        <a:gd name="connsiteX12" fmla="*/ 1695796 w 3579362"/>
                        <a:gd name="connsiteY12" fmla="*/ 171227 h 885165"/>
                        <a:gd name="connsiteX13" fmla="*/ 1795549 w 3579362"/>
                        <a:gd name="connsiteY13" fmla="*/ 49959 h 885165"/>
                        <a:gd name="connsiteX14" fmla="*/ 1936377 w 3579362"/>
                        <a:gd name="connsiteY14" fmla="*/ 173183 h 885165"/>
                        <a:gd name="connsiteX15" fmla="*/ 2028305 w 3579362"/>
                        <a:gd name="connsiteY15" fmla="*/ 498847 h 885165"/>
                        <a:gd name="connsiteX16" fmla="*/ 2144684 w 3579362"/>
                        <a:gd name="connsiteY16" fmla="*/ 885144 h 885165"/>
                        <a:gd name="connsiteX17" fmla="*/ 2261062 w 3579362"/>
                        <a:gd name="connsiteY17" fmla="*/ 482221 h 885165"/>
                        <a:gd name="connsiteX18" fmla="*/ 2360815 w 3579362"/>
                        <a:gd name="connsiteY18" fmla="*/ 149712 h 885165"/>
                        <a:gd name="connsiteX19" fmla="*/ 2477193 w 3579362"/>
                        <a:gd name="connsiteY19" fmla="*/ 33334 h 885165"/>
                        <a:gd name="connsiteX20" fmla="*/ 2593571 w 3579362"/>
                        <a:gd name="connsiteY20" fmla="*/ 133087 h 885165"/>
                        <a:gd name="connsiteX21" fmla="*/ 2714839 w 3579362"/>
                        <a:gd name="connsiteY21" fmla="*/ 498847 h 885165"/>
                        <a:gd name="connsiteX22" fmla="*/ 2859578 w 3579362"/>
                        <a:gd name="connsiteY22" fmla="*/ 847981 h 885165"/>
                        <a:gd name="connsiteX23" fmla="*/ 3009207 w 3579362"/>
                        <a:gd name="connsiteY23" fmla="*/ 515472 h 885165"/>
                        <a:gd name="connsiteX24" fmla="*/ 3125585 w 3579362"/>
                        <a:gd name="connsiteY24" fmla="*/ 149712 h 885165"/>
                        <a:gd name="connsiteX25" fmla="*/ 3241964 w 3579362"/>
                        <a:gd name="connsiteY25" fmla="*/ 83 h 885165"/>
                        <a:gd name="connsiteX26" fmla="*/ 3358342 w 3579362"/>
                        <a:gd name="connsiteY26" fmla="*/ 166338 h 885165"/>
                        <a:gd name="connsiteX27" fmla="*/ 3489390 w 3579362"/>
                        <a:gd name="connsiteY27" fmla="*/ 515472 h 885165"/>
                        <a:gd name="connsiteX28" fmla="*/ 3579362 w 3579362"/>
                        <a:gd name="connsiteY28" fmla="*/ 847981 h 885165"/>
                        <a:gd name="connsiteX0" fmla="*/ 0 w 3579362"/>
                        <a:gd name="connsiteY0" fmla="*/ 881232 h 885190"/>
                        <a:gd name="connsiteX1" fmla="*/ 99753 w 3579362"/>
                        <a:gd name="connsiteY1" fmla="*/ 515472 h 885190"/>
                        <a:gd name="connsiteX2" fmla="*/ 332509 w 3579362"/>
                        <a:gd name="connsiteY2" fmla="*/ 33334 h 885190"/>
                        <a:gd name="connsiteX3" fmla="*/ 598516 w 3579362"/>
                        <a:gd name="connsiteY3" fmla="*/ 515472 h 885190"/>
                        <a:gd name="connsiteX4" fmla="*/ 698269 w 3579362"/>
                        <a:gd name="connsiteY4" fmla="*/ 847981 h 885190"/>
                        <a:gd name="connsiteX5" fmla="*/ 841052 w 3579362"/>
                        <a:gd name="connsiteY5" fmla="*/ 498847 h 885190"/>
                        <a:gd name="connsiteX6" fmla="*/ 968188 w 3579362"/>
                        <a:gd name="connsiteY6" fmla="*/ 154603 h 885190"/>
                        <a:gd name="connsiteX7" fmla="*/ 1080655 w 3579362"/>
                        <a:gd name="connsiteY7" fmla="*/ 16709 h 885190"/>
                        <a:gd name="connsiteX8" fmla="*/ 1197033 w 3579362"/>
                        <a:gd name="connsiteY8" fmla="*/ 166338 h 885190"/>
                        <a:gd name="connsiteX9" fmla="*/ 1279182 w 3579362"/>
                        <a:gd name="connsiteY9" fmla="*/ 488089 h 885190"/>
                        <a:gd name="connsiteX10" fmla="*/ 1412186 w 3579362"/>
                        <a:gd name="connsiteY10" fmla="*/ 881232 h 885190"/>
                        <a:gd name="connsiteX11" fmla="*/ 1579418 w 3579362"/>
                        <a:gd name="connsiteY11" fmla="*/ 482221 h 885190"/>
                        <a:gd name="connsiteX12" fmla="*/ 1695796 w 3579362"/>
                        <a:gd name="connsiteY12" fmla="*/ 171227 h 885190"/>
                        <a:gd name="connsiteX13" fmla="*/ 1795549 w 3579362"/>
                        <a:gd name="connsiteY13" fmla="*/ 49959 h 885190"/>
                        <a:gd name="connsiteX14" fmla="*/ 1936377 w 3579362"/>
                        <a:gd name="connsiteY14" fmla="*/ 173183 h 885190"/>
                        <a:gd name="connsiteX15" fmla="*/ 2005253 w 3579362"/>
                        <a:gd name="connsiteY15" fmla="*/ 506531 h 885190"/>
                        <a:gd name="connsiteX16" fmla="*/ 2144684 w 3579362"/>
                        <a:gd name="connsiteY16" fmla="*/ 885144 h 885190"/>
                        <a:gd name="connsiteX17" fmla="*/ 2261062 w 3579362"/>
                        <a:gd name="connsiteY17" fmla="*/ 482221 h 885190"/>
                        <a:gd name="connsiteX18" fmla="*/ 2360815 w 3579362"/>
                        <a:gd name="connsiteY18" fmla="*/ 149712 h 885190"/>
                        <a:gd name="connsiteX19" fmla="*/ 2477193 w 3579362"/>
                        <a:gd name="connsiteY19" fmla="*/ 33334 h 885190"/>
                        <a:gd name="connsiteX20" fmla="*/ 2593571 w 3579362"/>
                        <a:gd name="connsiteY20" fmla="*/ 133087 h 885190"/>
                        <a:gd name="connsiteX21" fmla="*/ 2714839 w 3579362"/>
                        <a:gd name="connsiteY21" fmla="*/ 498847 h 885190"/>
                        <a:gd name="connsiteX22" fmla="*/ 2859578 w 3579362"/>
                        <a:gd name="connsiteY22" fmla="*/ 847981 h 885190"/>
                        <a:gd name="connsiteX23" fmla="*/ 3009207 w 3579362"/>
                        <a:gd name="connsiteY23" fmla="*/ 515472 h 885190"/>
                        <a:gd name="connsiteX24" fmla="*/ 3125585 w 3579362"/>
                        <a:gd name="connsiteY24" fmla="*/ 149712 h 885190"/>
                        <a:gd name="connsiteX25" fmla="*/ 3241964 w 3579362"/>
                        <a:gd name="connsiteY25" fmla="*/ 83 h 885190"/>
                        <a:gd name="connsiteX26" fmla="*/ 3358342 w 3579362"/>
                        <a:gd name="connsiteY26" fmla="*/ 166338 h 885190"/>
                        <a:gd name="connsiteX27" fmla="*/ 3489390 w 3579362"/>
                        <a:gd name="connsiteY27" fmla="*/ 515472 h 885190"/>
                        <a:gd name="connsiteX28" fmla="*/ 3579362 w 3579362"/>
                        <a:gd name="connsiteY28" fmla="*/ 847981 h 885190"/>
                        <a:gd name="connsiteX0" fmla="*/ 0 w 3579362"/>
                        <a:gd name="connsiteY0" fmla="*/ 881232 h 885190"/>
                        <a:gd name="connsiteX1" fmla="*/ 99753 w 3579362"/>
                        <a:gd name="connsiteY1" fmla="*/ 515472 h 885190"/>
                        <a:gd name="connsiteX2" fmla="*/ 332509 w 3579362"/>
                        <a:gd name="connsiteY2" fmla="*/ 33334 h 885190"/>
                        <a:gd name="connsiteX3" fmla="*/ 598516 w 3579362"/>
                        <a:gd name="connsiteY3" fmla="*/ 515472 h 885190"/>
                        <a:gd name="connsiteX4" fmla="*/ 698269 w 3579362"/>
                        <a:gd name="connsiteY4" fmla="*/ 847981 h 885190"/>
                        <a:gd name="connsiteX5" fmla="*/ 841052 w 3579362"/>
                        <a:gd name="connsiteY5" fmla="*/ 498847 h 885190"/>
                        <a:gd name="connsiteX6" fmla="*/ 968188 w 3579362"/>
                        <a:gd name="connsiteY6" fmla="*/ 154603 h 885190"/>
                        <a:gd name="connsiteX7" fmla="*/ 1080655 w 3579362"/>
                        <a:gd name="connsiteY7" fmla="*/ 16709 h 885190"/>
                        <a:gd name="connsiteX8" fmla="*/ 1197033 w 3579362"/>
                        <a:gd name="connsiteY8" fmla="*/ 166338 h 885190"/>
                        <a:gd name="connsiteX9" fmla="*/ 1279182 w 3579362"/>
                        <a:gd name="connsiteY9" fmla="*/ 488089 h 885190"/>
                        <a:gd name="connsiteX10" fmla="*/ 1412186 w 3579362"/>
                        <a:gd name="connsiteY10" fmla="*/ 881232 h 885190"/>
                        <a:gd name="connsiteX11" fmla="*/ 1579418 w 3579362"/>
                        <a:gd name="connsiteY11" fmla="*/ 482221 h 885190"/>
                        <a:gd name="connsiteX12" fmla="*/ 1695796 w 3579362"/>
                        <a:gd name="connsiteY12" fmla="*/ 171227 h 885190"/>
                        <a:gd name="connsiteX13" fmla="*/ 1795549 w 3579362"/>
                        <a:gd name="connsiteY13" fmla="*/ 49959 h 885190"/>
                        <a:gd name="connsiteX14" fmla="*/ 1867220 w 3579362"/>
                        <a:gd name="connsiteY14" fmla="*/ 157815 h 885190"/>
                        <a:gd name="connsiteX15" fmla="*/ 2005253 w 3579362"/>
                        <a:gd name="connsiteY15" fmla="*/ 506531 h 885190"/>
                        <a:gd name="connsiteX16" fmla="*/ 2144684 w 3579362"/>
                        <a:gd name="connsiteY16" fmla="*/ 885144 h 885190"/>
                        <a:gd name="connsiteX17" fmla="*/ 2261062 w 3579362"/>
                        <a:gd name="connsiteY17" fmla="*/ 482221 h 885190"/>
                        <a:gd name="connsiteX18" fmla="*/ 2360815 w 3579362"/>
                        <a:gd name="connsiteY18" fmla="*/ 149712 h 885190"/>
                        <a:gd name="connsiteX19" fmla="*/ 2477193 w 3579362"/>
                        <a:gd name="connsiteY19" fmla="*/ 33334 h 885190"/>
                        <a:gd name="connsiteX20" fmla="*/ 2593571 w 3579362"/>
                        <a:gd name="connsiteY20" fmla="*/ 133087 h 885190"/>
                        <a:gd name="connsiteX21" fmla="*/ 2714839 w 3579362"/>
                        <a:gd name="connsiteY21" fmla="*/ 498847 h 885190"/>
                        <a:gd name="connsiteX22" fmla="*/ 2859578 w 3579362"/>
                        <a:gd name="connsiteY22" fmla="*/ 847981 h 885190"/>
                        <a:gd name="connsiteX23" fmla="*/ 3009207 w 3579362"/>
                        <a:gd name="connsiteY23" fmla="*/ 515472 h 885190"/>
                        <a:gd name="connsiteX24" fmla="*/ 3125585 w 3579362"/>
                        <a:gd name="connsiteY24" fmla="*/ 149712 h 885190"/>
                        <a:gd name="connsiteX25" fmla="*/ 3241964 w 3579362"/>
                        <a:gd name="connsiteY25" fmla="*/ 83 h 885190"/>
                        <a:gd name="connsiteX26" fmla="*/ 3358342 w 3579362"/>
                        <a:gd name="connsiteY26" fmla="*/ 166338 h 885190"/>
                        <a:gd name="connsiteX27" fmla="*/ 3489390 w 3579362"/>
                        <a:gd name="connsiteY27" fmla="*/ 515472 h 885190"/>
                        <a:gd name="connsiteX28" fmla="*/ 3579362 w 3579362"/>
                        <a:gd name="connsiteY28" fmla="*/ 847981 h 885190"/>
                        <a:gd name="connsiteX0" fmla="*/ 0 w 3579362"/>
                        <a:gd name="connsiteY0" fmla="*/ 881232 h 885190"/>
                        <a:gd name="connsiteX1" fmla="*/ 99753 w 3579362"/>
                        <a:gd name="connsiteY1" fmla="*/ 515472 h 885190"/>
                        <a:gd name="connsiteX2" fmla="*/ 332509 w 3579362"/>
                        <a:gd name="connsiteY2" fmla="*/ 33334 h 885190"/>
                        <a:gd name="connsiteX3" fmla="*/ 598516 w 3579362"/>
                        <a:gd name="connsiteY3" fmla="*/ 515472 h 885190"/>
                        <a:gd name="connsiteX4" fmla="*/ 698269 w 3579362"/>
                        <a:gd name="connsiteY4" fmla="*/ 847981 h 885190"/>
                        <a:gd name="connsiteX5" fmla="*/ 841052 w 3579362"/>
                        <a:gd name="connsiteY5" fmla="*/ 498847 h 885190"/>
                        <a:gd name="connsiteX6" fmla="*/ 968188 w 3579362"/>
                        <a:gd name="connsiteY6" fmla="*/ 154603 h 885190"/>
                        <a:gd name="connsiteX7" fmla="*/ 1080655 w 3579362"/>
                        <a:gd name="connsiteY7" fmla="*/ 16709 h 885190"/>
                        <a:gd name="connsiteX8" fmla="*/ 1197033 w 3579362"/>
                        <a:gd name="connsiteY8" fmla="*/ 166338 h 885190"/>
                        <a:gd name="connsiteX9" fmla="*/ 1279182 w 3579362"/>
                        <a:gd name="connsiteY9" fmla="*/ 488089 h 885190"/>
                        <a:gd name="connsiteX10" fmla="*/ 1412186 w 3579362"/>
                        <a:gd name="connsiteY10" fmla="*/ 881232 h 885190"/>
                        <a:gd name="connsiteX11" fmla="*/ 1579418 w 3579362"/>
                        <a:gd name="connsiteY11" fmla="*/ 482221 h 885190"/>
                        <a:gd name="connsiteX12" fmla="*/ 1695796 w 3579362"/>
                        <a:gd name="connsiteY12" fmla="*/ 171227 h 885190"/>
                        <a:gd name="connsiteX13" fmla="*/ 1772497 w 3579362"/>
                        <a:gd name="connsiteY13" fmla="*/ 49959 h 885190"/>
                        <a:gd name="connsiteX14" fmla="*/ 1867220 w 3579362"/>
                        <a:gd name="connsiteY14" fmla="*/ 157815 h 885190"/>
                        <a:gd name="connsiteX15" fmla="*/ 2005253 w 3579362"/>
                        <a:gd name="connsiteY15" fmla="*/ 506531 h 885190"/>
                        <a:gd name="connsiteX16" fmla="*/ 2144684 w 3579362"/>
                        <a:gd name="connsiteY16" fmla="*/ 885144 h 885190"/>
                        <a:gd name="connsiteX17" fmla="*/ 2261062 w 3579362"/>
                        <a:gd name="connsiteY17" fmla="*/ 482221 h 885190"/>
                        <a:gd name="connsiteX18" fmla="*/ 2360815 w 3579362"/>
                        <a:gd name="connsiteY18" fmla="*/ 149712 h 885190"/>
                        <a:gd name="connsiteX19" fmla="*/ 2477193 w 3579362"/>
                        <a:gd name="connsiteY19" fmla="*/ 33334 h 885190"/>
                        <a:gd name="connsiteX20" fmla="*/ 2593571 w 3579362"/>
                        <a:gd name="connsiteY20" fmla="*/ 133087 h 885190"/>
                        <a:gd name="connsiteX21" fmla="*/ 2714839 w 3579362"/>
                        <a:gd name="connsiteY21" fmla="*/ 498847 h 885190"/>
                        <a:gd name="connsiteX22" fmla="*/ 2859578 w 3579362"/>
                        <a:gd name="connsiteY22" fmla="*/ 847981 h 885190"/>
                        <a:gd name="connsiteX23" fmla="*/ 3009207 w 3579362"/>
                        <a:gd name="connsiteY23" fmla="*/ 515472 h 885190"/>
                        <a:gd name="connsiteX24" fmla="*/ 3125585 w 3579362"/>
                        <a:gd name="connsiteY24" fmla="*/ 149712 h 885190"/>
                        <a:gd name="connsiteX25" fmla="*/ 3241964 w 3579362"/>
                        <a:gd name="connsiteY25" fmla="*/ 83 h 885190"/>
                        <a:gd name="connsiteX26" fmla="*/ 3358342 w 3579362"/>
                        <a:gd name="connsiteY26" fmla="*/ 166338 h 885190"/>
                        <a:gd name="connsiteX27" fmla="*/ 3489390 w 3579362"/>
                        <a:gd name="connsiteY27" fmla="*/ 515472 h 885190"/>
                        <a:gd name="connsiteX28" fmla="*/ 3579362 w 3579362"/>
                        <a:gd name="connsiteY28" fmla="*/ 847981 h 885190"/>
                        <a:gd name="connsiteX0" fmla="*/ 0 w 3579362"/>
                        <a:gd name="connsiteY0" fmla="*/ 881232 h 885190"/>
                        <a:gd name="connsiteX1" fmla="*/ 99753 w 3579362"/>
                        <a:gd name="connsiteY1" fmla="*/ 515472 h 885190"/>
                        <a:gd name="connsiteX2" fmla="*/ 332509 w 3579362"/>
                        <a:gd name="connsiteY2" fmla="*/ 33334 h 885190"/>
                        <a:gd name="connsiteX3" fmla="*/ 598516 w 3579362"/>
                        <a:gd name="connsiteY3" fmla="*/ 515472 h 885190"/>
                        <a:gd name="connsiteX4" fmla="*/ 698269 w 3579362"/>
                        <a:gd name="connsiteY4" fmla="*/ 847981 h 885190"/>
                        <a:gd name="connsiteX5" fmla="*/ 841052 w 3579362"/>
                        <a:gd name="connsiteY5" fmla="*/ 498847 h 885190"/>
                        <a:gd name="connsiteX6" fmla="*/ 968188 w 3579362"/>
                        <a:gd name="connsiteY6" fmla="*/ 154603 h 885190"/>
                        <a:gd name="connsiteX7" fmla="*/ 1065287 w 3579362"/>
                        <a:gd name="connsiteY7" fmla="*/ 16709 h 885190"/>
                        <a:gd name="connsiteX8" fmla="*/ 1197033 w 3579362"/>
                        <a:gd name="connsiteY8" fmla="*/ 166338 h 885190"/>
                        <a:gd name="connsiteX9" fmla="*/ 1279182 w 3579362"/>
                        <a:gd name="connsiteY9" fmla="*/ 488089 h 885190"/>
                        <a:gd name="connsiteX10" fmla="*/ 1412186 w 3579362"/>
                        <a:gd name="connsiteY10" fmla="*/ 881232 h 885190"/>
                        <a:gd name="connsiteX11" fmla="*/ 1579418 w 3579362"/>
                        <a:gd name="connsiteY11" fmla="*/ 482221 h 885190"/>
                        <a:gd name="connsiteX12" fmla="*/ 1695796 w 3579362"/>
                        <a:gd name="connsiteY12" fmla="*/ 171227 h 885190"/>
                        <a:gd name="connsiteX13" fmla="*/ 1772497 w 3579362"/>
                        <a:gd name="connsiteY13" fmla="*/ 49959 h 885190"/>
                        <a:gd name="connsiteX14" fmla="*/ 1867220 w 3579362"/>
                        <a:gd name="connsiteY14" fmla="*/ 157815 h 885190"/>
                        <a:gd name="connsiteX15" fmla="*/ 2005253 w 3579362"/>
                        <a:gd name="connsiteY15" fmla="*/ 506531 h 885190"/>
                        <a:gd name="connsiteX16" fmla="*/ 2144684 w 3579362"/>
                        <a:gd name="connsiteY16" fmla="*/ 885144 h 885190"/>
                        <a:gd name="connsiteX17" fmla="*/ 2261062 w 3579362"/>
                        <a:gd name="connsiteY17" fmla="*/ 482221 h 885190"/>
                        <a:gd name="connsiteX18" fmla="*/ 2360815 w 3579362"/>
                        <a:gd name="connsiteY18" fmla="*/ 149712 h 885190"/>
                        <a:gd name="connsiteX19" fmla="*/ 2477193 w 3579362"/>
                        <a:gd name="connsiteY19" fmla="*/ 33334 h 885190"/>
                        <a:gd name="connsiteX20" fmla="*/ 2593571 w 3579362"/>
                        <a:gd name="connsiteY20" fmla="*/ 133087 h 885190"/>
                        <a:gd name="connsiteX21" fmla="*/ 2714839 w 3579362"/>
                        <a:gd name="connsiteY21" fmla="*/ 498847 h 885190"/>
                        <a:gd name="connsiteX22" fmla="*/ 2859578 w 3579362"/>
                        <a:gd name="connsiteY22" fmla="*/ 847981 h 885190"/>
                        <a:gd name="connsiteX23" fmla="*/ 3009207 w 3579362"/>
                        <a:gd name="connsiteY23" fmla="*/ 515472 h 885190"/>
                        <a:gd name="connsiteX24" fmla="*/ 3125585 w 3579362"/>
                        <a:gd name="connsiteY24" fmla="*/ 149712 h 885190"/>
                        <a:gd name="connsiteX25" fmla="*/ 3241964 w 3579362"/>
                        <a:gd name="connsiteY25" fmla="*/ 83 h 885190"/>
                        <a:gd name="connsiteX26" fmla="*/ 3358342 w 3579362"/>
                        <a:gd name="connsiteY26" fmla="*/ 166338 h 885190"/>
                        <a:gd name="connsiteX27" fmla="*/ 3489390 w 3579362"/>
                        <a:gd name="connsiteY27" fmla="*/ 515472 h 885190"/>
                        <a:gd name="connsiteX28" fmla="*/ 3579362 w 3579362"/>
                        <a:gd name="connsiteY28" fmla="*/ 847981 h 885190"/>
                        <a:gd name="connsiteX0" fmla="*/ 0 w 3579362"/>
                        <a:gd name="connsiteY0" fmla="*/ 881232 h 885190"/>
                        <a:gd name="connsiteX1" fmla="*/ 99753 w 3579362"/>
                        <a:gd name="connsiteY1" fmla="*/ 515472 h 885190"/>
                        <a:gd name="connsiteX2" fmla="*/ 332509 w 3579362"/>
                        <a:gd name="connsiteY2" fmla="*/ 33334 h 885190"/>
                        <a:gd name="connsiteX3" fmla="*/ 598516 w 3579362"/>
                        <a:gd name="connsiteY3" fmla="*/ 515472 h 885190"/>
                        <a:gd name="connsiteX4" fmla="*/ 698269 w 3579362"/>
                        <a:gd name="connsiteY4" fmla="*/ 847981 h 885190"/>
                        <a:gd name="connsiteX5" fmla="*/ 841052 w 3579362"/>
                        <a:gd name="connsiteY5" fmla="*/ 498847 h 885190"/>
                        <a:gd name="connsiteX6" fmla="*/ 968188 w 3579362"/>
                        <a:gd name="connsiteY6" fmla="*/ 154603 h 885190"/>
                        <a:gd name="connsiteX7" fmla="*/ 1065287 w 3579362"/>
                        <a:gd name="connsiteY7" fmla="*/ 16709 h 885190"/>
                        <a:gd name="connsiteX8" fmla="*/ 1181665 w 3579362"/>
                        <a:gd name="connsiteY8" fmla="*/ 166338 h 885190"/>
                        <a:gd name="connsiteX9" fmla="*/ 1279182 w 3579362"/>
                        <a:gd name="connsiteY9" fmla="*/ 488089 h 885190"/>
                        <a:gd name="connsiteX10" fmla="*/ 1412186 w 3579362"/>
                        <a:gd name="connsiteY10" fmla="*/ 881232 h 885190"/>
                        <a:gd name="connsiteX11" fmla="*/ 1579418 w 3579362"/>
                        <a:gd name="connsiteY11" fmla="*/ 482221 h 885190"/>
                        <a:gd name="connsiteX12" fmla="*/ 1695796 w 3579362"/>
                        <a:gd name="connsiteY12" fmla="*/ 171227 h 885190"/>
                        <a:gd name="connsiteX13" fmla="*/ 1772497 w 3579362"/>
                        <a:gd name="connsiteY13" fmla="*/ 49959 h 885190"/>
                        <a:gd name="connsiteX14" fmla="*/ 1867220 w 3579362"/>
                        <a:gd name="connsiteY14" fmla="*/ 157815 h 885190"/>
                        <a:gd name="connsiteX15" fmla="*/ 2005253 w 3579362"/>
                        <a:gd name="connsiteY15" fmla="*/ 506531 h 885190"/>
                        <a:gd name="connsiteX16" fmla="*/ 2144684 w 3579362"/>
                        <a:gd name="connsiteY16" fmla="*/ 885144 h 885190"/>
                        <a:gd name="connsiteX17" fmla="*/ 2261062 w 3579362"/>
                        <a:gd name="connsiteY17" fmla="*/ 482221 h 885190"/>
                        <a:gd name="connsiteX18" fmla="*/ 2360815 w 3579362"/>
                        <a:gd name="connsiteY18" fmla="*/ 149712 h 885190"/>
                        <a:gd name="connsiteX19" fmla="*/ 2477193 w 3579362"/>
                        <a:gd name="connsiteY19" fmla="*/ 33334 h 885190"/>
                        <a:gd name="connsiteX20" fmla="*/ 2593571 w 3579362"/>
                        <a:gd name="connsiteY20" fmla="*/ 133087 h 885190"/>
                        <a:gd name="connsiteX21" fmla="*/ 2714839 w 3579362"/>
                        <a:gd name="connsiteY21" fmla="*/ 498847 h 885190"/>
                        <a:gd name="connsiteX22" fmla="*/ 2859578 w 3579362"/>
                        <a:gd name="connsiteY22" fmla="*/ 847981 h 885190"/>
                        <a:gd name="connsiteX23" fmla="*/ 3009207 w 3579362"/>
                        <a:gd name="connsiteY23" fmla="*/ 515472 h 885190"/>
                        <a:gd name="connsiteX24" fmla="*/ 3125585 w 3579362"/>
                        <a:gd name="connsiteY24" fmla="*/ 149712 h 885190"/>
                        <a:gd name="connsiteX25" fmla="*/ 3241964 w 3579362"/>
                        <a:gd name="connsiteY25" fmla="*/ 83 h 885190"/>
                        <a:gd name="connsiteX26" fmla="*/ 3358342 w 3579362"/>
                        <a:gd name="connsiteY26" fmla="*/ 166338 h 885190"/>
                        <a:gd name="connsiteX27" fmla="*/ 3489390 w 3579362"/>
                        <a:gd name="connsiteY27" fmla="*/ 515472 h 885190"/>
                        <a:gd name="connsiteX28" fmla="*/ 3579362 w 3579362"/>
                        <a:gd name="connsiteY28" fmla="*/ 847981 h 885190"/>
                        <a:gd name="connsiteX0" fmla="*/ 0 w 3579362"/>
                        <a:gd name="connsiteY0" fmla="*/ 881232 h 885147"/>
                        <a:gd name="connsiteX1" fmla="*/ 99753 w 3579362"/>
                        <a:gd name="connsiteY1" fmla="*/ 515472 h 885147"/>
                        <a:gd name="connsiteX2" fmla="*/ 332509 w 3579362"/>
                        <a:gd name="connsiteY2" fmla="*/ 33334 h 885147"/>
                        <a:gd name="connsiteX3" fmla="*/ 598516 w 3579362"/>
                        <a:gd name="connsiteY3" fmla="*/ 515472 h 885147"/>
                        <a:gd name="connsiteX4" fmla="*/ 698269 w 3579362"/>
                        <a:gd name="connsiteY4" fmla="*/ 847981 h 885147"/>
                        <a:gd name="connsiteX5" fmla="*/ 841052 w 3579362"/>
                        <a:gd name="connsiteY5" fmla="*/ 498847 h 885147"/>
                        <a:gd name="connsiteX6" fmla="*/ 968188 w 3579362"/>
                        <a:gd name="connsiteY6" fmla="*/ 154603 h 885147"/>
                        <a:gd name="connsiteX7" fmla="*/ 1065287 w 3579362"/>
                        <a:gd name="connsiteY7" fmla="*/ 16709 h 885147"/>
                        <a:gd name="connsiteX8" fmla="*/ 1181665 w 3579362"/>
                        <a:gd name="connsiteY8" fmla="*/ 166338 h 885147"/>
                        <a:gd name="connsiteX9" fmla="*/ 1279182 w 3579362"/>
                        <a:gd name="connsiteY9" fmla="*/ 488089 h 885147"/>
                        <a:gd name="connsiteX10" fmla="*/ 1412186 w 3579362"/>
                        <a:gd name="connsiteY10" fmla="*/ 881232 h 885147"/>
                        <a:gd name="connsiteX11" fmla="*/ 1579418 w 3579362"/>
                        <a:gd name="connsiteY11" fmla="*/ 482221 h 885147"/>
                        <a:gd name="connsiteX12" fmla="*/ 1695796 w 3579362"/>
                        <a:gd name="connsiteY12" fmla="*/ 171227 h 885147"/>
                        <a:gd name="connsiteX13" fmla="*/ 1772497 w 3579362"/>
                        <a:gd name="connsiteY13" fmla="*/ 49959 h 885147"/>
                        <a:gd name="connsiteX14" fmla="*/ 1867220 w 3579362"/>
                        <a:gd name="connsiteY14" fmla="*/ 157815 h 885147"/>
                        <a:gd name="connsiteX15" fmla="*/ 2005253 w 3579362"/>
                        <a:gd name="connsiteY15" fmla="*/ 506531 h 885147"/>
                        <a:gd name="connsiteX16" fmla="*/ 2144684 w 3579362"/>
                        <a:gd name="connsiteY16" fmla="*/ 885144 h 885147"/>
                        <a:gd name="connsiteX17" fmla="*/ 2268746 w 3579362"/>
                        <a:gd name="connsiteY17" fmla="*/ 512957 h 885147"/>
                        <a:gd name="connsiteX18" fmla="*/ 2360815 w 3579362"/>
                        <a:gd name="connsiteY18" fmla="*/ 149712 h 885147"/>
                        <a:gd name="connsiteX19" fmla="*/ 2477193 w 3579362"/>
                        <a:gd name="connsiteY19" fmla="*/ 33334 h 885147"/>
                        <a:gd name="connsiteX20" fmla="*/ 2593571 w 3579362"/>
                        <a:gd name="connsiteY20" fmla="*/ 133087 h 885147"/>
                        <a:gd name="connsiteX21" fmla="*/ 2714839 w 3579362"/>
                        <a:gd name="connsiteY21" fmla="*/ 498847 h 885147"/>
                        <a:gd name="connsiteX22" fmla="*/ 2859578 w 3579362"/>
                        <a:gd name="connsiteY22" fmla="*/ 847981 h 885147"/>
                        <a:gd name="connsiteX23" fmla="*/ 3009207 w 3579362"/>
                        <a:gd name="connsiteY23" fmla="*/ 515472 h 885147"/>
                        <a:gd name="connsiteX24" fmla="*/ 3125585 w 3579362"/>
                        <a:gd name="connsiteY24" fmla="*/ 149712 h 885147"/>
                        <a:gd name="connsiteX25" fmla="*/ 3241964 w 3579362"/>
                        <a:gd name="connsiteY25" fmla="*/ 83 h 885147"/>
                        <a:gd name="connsiteX26" fmla="*/ 3358342 w 3579362"/>
                        <a:gd name="connsiteY26" fmla="*/ 166338 h 885147"/>
                        <a:gd name="connsiteX27" fmla="*/ 3489390 w 3579362"/>
                        <a:gd name="connsiteY27" fmla="*/ 515472 h 885147"/>
                        <a:gd name="connsiteX28" fmla="*/ 3579362 w 3579362"/>
                        <a:gd name="connsiteY28" fmla="*/ 847981 h 885147"/>
                        <a:gd name="connsiteX0" fmla="*/ 0 w 3579362"/>
                        <a:gd name="connsiteY0" fmla="*/ 881232 h 885144"/>
                        <a:gd name="connsiteX1" fmla="*/ 99753 w 3579362"/>
                        <a:gd name="connsiteY1" fmla="*/ 515472 h 885144"/>
                        <a:gd name="connsiteX2" fmla="*/ 332509 w 3579362"/>
                        <a:gd name="connsiteY2" fmla="*/ 33334 h 885144"/>
                        <a:gd name="connsiteX3" fmla="*/ 598516 w 3579362"/>
                        <a:gd name="connsiteY3" fmla="*/ 515472 h 885144"/>
                        <a:gd name="connsiteX4" fmla="*/ 698269 w 3579362"/>
                        <a:gd name="connsiteY4" fmla="*/ 847981 h 885144"/>
                        <a:gd name="connsiteX5" fmla="*/ 841052 w 3579362"/>
                        <a:gd name="connsiteY5" fmla="*/ 498847 h 885144"/>
                        <a:gd name="connsiteX6" fmla="*/ 968188 w 3579362"/>
                        <a:gd name="connsiteY6" fmla="*/ 154603 h 885144"/>
                        <a:gd name="connsiteX7" fmla="*/ 1065287 w 3579362"/>
                        <a:gd name="connsiteY7" fmla="*/ 16709 h 885144"/>
                        <a:gd name="connsiteX8" fmla="*/ 1181665 w 3579362"/>
                        <a:gd name="connsiteY8" fmla="*/ 166338 h 885144"/>
                        <a:gd name="connsiteX9" fmla="*/ 1279182 w 3579362"/>
                        <a:gd name="connsiteY9" fmla="*/ 488089 h 885144"/>
                        <a:gd name="connsiteX10" fmla="*/ 1412186 w 3579362"/>
                        <a:gd name="connsiteY10" fmla="*/ 881232 h 885144"/>
                        <a:gd name="connsiteX11" fmla="*/ 1579418 w 3579362"/>
                        <a:gd name="connsiteY11" fmla="*/ 482221 h 885144"/>
                        <a:gd name="connsiteX12" fmla="*/ 1695796 w 3579362"/>
                        <a:gd name="connsiteY12" fmla="*/ 171227 h 885144"/>
                        <a:gd name="connsiteX13" fmla="*/ 1772497 w 3579362"/>
                        <a:gd name="connsiteY13" fmla="*/ 49959 h 885144"/>
                        <a:gd name="connsiteX14" fmla="*/ 1867220 w 3579362"/>
                        <a:gd name="connsiteY14" fmla="*/ 157815 h 885144"/>
                        <a:gd name="connsiteX15" fmla="*/ 1982201 w 3579362"/>
                        <a:gd name="connsiteY15" fmla="*/ 514215 h 885144"/>
                        <a:gd name="connsiteX16" fmla="*/ 2144684 w 3579362"/>
                        <a:gd name="connsiteY16" fmla="*/ 885144 h 885144"/>
                        <a:gd name="connsiteX17" fmla="*/ 2268746 w 3579362"/>
                        <a:gd name="connsiteY17" fmla="*/ 512957 h 885144"/>
                        <a:gd name="connsiteX18" fmla="*/ 2360815 w 3579362"/>
                        <a:gd name="connsiteY18" fmla="*/ 149712 h 885144"/>
                        <a:gd name="connsiteX19" fmla="*/ 2477193 w 3579362"/>
                        <a:gd name="connsiteY19" fmla="*/ 33334 h 885144"/>
                        <a:gd name="connsiteX20" fmla="*/ 2593571 w 3579362"/>
                        <a:gd name="connsiteY20" fmla="*/ 133087 h 885144"/>
                        <a:gd name="connsiteX21" fmla="*/ 2714839 w 3579362"/>
                        <a:gd name="connsiteY21" fmla="*/ 498847 h 885144"/>
                        <a:gd name="connsiteX22" fmla="*/ 2859578 w 3579362"/>
                        <a:gd name="connsiteY22" fmla="*/ 847981 h 885144"/>
                        <a:gd name="connsiteX23" fmla="*/ 3009207 w 3579362"/>
                        <a:gd name="connsiteY23" fmla="*/ 515472 h 885144"/>
                        <a:gd name="connsiteX24" fmla="*/ 3125585 w 3579362"/>
                        <a:gd name="connsiteY24" fmla="*/ 149712 h 885144"/>
                        <a:gd name="connsiteX25" fmla="*/ 3241964 w 3579362"/>
                        <a:gd name="connsiteY25" fmla="*/ 83 h 885144"/>
                        <a:gd name="connsiteX26" fmla="*/ 3358342 w 3579362"/>
                        <a:gd name="connsiteY26" fmla="*/ 166338 h 885144"/>
                        <a:gd name="connsiteX27" fmla="*/ 3489390 w 3579362"/>
                        <a:gd name="connsiteY27" fmla="*/ 515472 h 885144"/>
                        <a:gd name="connsiteX28" fmla="*/ 3579362 w 3579362"/>
                        <a:gd name="connsiteY28" fmla="*/ 847981 h 885144"/>
                        <a:gd name="connsiteX0" fmla="*/ 0 w 3489389"/>
                        <a:gd name="connsiteY0" fmla="*/ 881232 h 885144"/>
                        <a:gd name="connsiteX1" fmla="*/ 99753 w 3489389"/>
                        <a:gd name="connsiteY1" fmla="*/ 515472 h 885144"/>
                        <a:gd name="connsiteX2" fmla="*/ 332509 w 3489389"/>
                        <a:gd name="connsiteY2" fmla="*/ 33334 h 885144"/>
                        <a:gd name="connsiteX3" fmla="*/ 598516 w 3489389"/>
                        <a:gd name="connsiteY3" fmla="*/ 515472 h 885144"/>
                        <a:gd name="connsiteX4" fmla="*/ 698269 w 3489389"/>
                        <a:gd name="connsiteY4" fmla="*/ 847981 h 885144"/>
                        <a:gd name="connsiteX5" fmla="*/ 841052 w 3489389"/>
                        <a:gd name="connsiteY5" fmla="*/ 498847 h 885144"/>
                        <a:gd name="connsiteX6" fmla="*/ 968188 w 3489389"/>
                        <a:gd name="connsiteY6" fmla="*/ 154603 h 885144"/>
                        <a:gd name="connsiteX7" fmla="*/ 1065287 w 3489389"/>
                        <a:gd name="connsiteY7" fmla="*/ 16709 h 885144"/>
                        <a:gd name="connsiteX8" fmla="*/ 1181665 w 3489389"/>
                        <a:gd name="connsiteY8" fmla="*/ 166338 h 885144"/>
                        <a:gd name="connsiteX9" fmla="*/ 1279182 w 3489389"/>
                        <a:gd name="connsiteY9" fmla="*/ 488089 h 885144"/>
                        <a:gd name="connsiteX10" fmla="*/ 1412186 w 3489389"/>
                        <a:gd name="connsiteY10" fmla="*/ 881232 h 885144"/>
                        <a:gd name="connsiteX11" fmla="*/ 1579418 w 3489389"/>
                        <a:gd name="connsiteY11" fmla="*/ 482221 h 885144"/>
                        <a:gd name="connsiteX12" fmla="*/ 1695796 w 3489389"/>
                        <a:gd name="connsiteY12" fmla="*/ 171227 h 885144"/>
                        <a:gd name="connsiteX13" fmla="*/ 1772497 w 3489389"/>
                        <a:gd name="connsiteY13" fmla="*/ 49959 h 885144"/>
                        <a:gd name="connsiteX14" fmla="*/ 1867220 w 3489389"/>
                        <a:gd name="connsiteY14" fmla="*/ 157815 h 885144"/>
                        <a:gd name="connsiteX15" fmla="*/ 1982201 w 3489389"/>
                        <a:gd name="connsiteY15" fmla="*/ 514215 h 885144"/>
                        <a:gd name="connsiteX16" fmla="*/ 2144684 w 3489389"/>
                        <a:gd name="connsiteY16" fmla="*/ 885144 h 885144"/>
                        <a:gd name="connsiteX17" fmla="*/ 2268746 w 3489389"/>
                        <a:gd name="connsiteY17" fmla="*/ 512957 h 885144"/>
                        <a:gd name="connsiteX18" fmla="*/ 2360815 w 3489389"/>
                        <a:gd name="connsiteY18" fmla="*/ 149712 h 885144"/>
                        <a:gd name="connsiteX19" fmla="*/ 2477193 w 3489389"/>
                        <a:gd name="connsiteY19" fmla="*/ 33334 h 885144"/>
                        <a:gd name="connsiteX20" fmla="*/ 2593571 w 3489389"/>
                        <a:gd name="connsiteY20" fmla="*/ 133087 h 885144"/>
                        <a:gd name="connsiteX21" fmla="*/ 2714839 w 3489389"/>
                        <a:gd name="connsiteY21" fmla="*/ 498847 h 885144"/>
                        <a:gd name="connsiteX22" fmla="*/ 2859578 w 3489389"/>
                        <a:gd name="connsiteY22" fmla="*/ 847981 h 885144"/>
                        <a:gd name="connsiteX23" fmla="*/ 3009207 w 3489389"/>
                        <a:gd name="connsiteY23" fmla="*/ 515472 h 885144"/>
                        <a:gd name="connsiteX24" fmla="*/ 3125585 w 3489389"/>
                        <a:gd name="connsiteY24" fmla="*/ 149712 h 885144"/>
                        <a:gd name="connsiteX25" fmla="*/ 3241964 w 3489389"/>
                        <a:gd name="connsiteY25" fmla="*/ 83 h 885144"/>
                        <a:gd name="connsiteX26" fmla="*/ 3358342 w 3489389"/>
                        <a:gd name="connsiteY26" fmla="*/ 166338 h 885144"/>
                        <a:gd name="connsiteX27" fmla="*/ 3489390 w 3489389"/>
                        <a:gd name="connsiteY27" fmla="*/ 515472 h 885144"/>
                        <a:gd name="connsiteX0" fmla="*/ 0 w 3358342"/>
                        <a:gd name="connsiteY0" fmla="*/ 881232 h 885144"/>
                        <a:gd name="connsiteX1" fmla="*/ 99753 w 3358342"/>
                        <a:gd name="connsiteY1" fmla="*/ 515472 h 885144"/>
                        <a:gd name="connsiteX2" fmla="*/ 332509 w 3358342"/>
                        <a:gd name="connsiteY2" fmla="*/ 33334 h 885144"/>
                        <a:gd name="connsiteX3" fmla="*/ 598516 w 3358342"/>
                        <a:gd name="connsiteY3" fmla="*/ 515472 h 885144"/>
                        <a:gd name="connsiteX4" fmla="*/ 698269 w 3358342"/>
                        <a:gd name="connsiteY4" fmla="*/ 847981 h 885144"/>
                        <a:gd name="connsiteX5" fmla="*/ 841052 w 3358342"/>
                        <a:gd name="connsiteY5" fmla="*/ 498847 h 885144"/>
                        <a:gd name="connsiteX6" fmla="*/ 968188 w 3358342"/>
                        <a:gd name="connsiteY6" fmla="*/ 154603 h 885144"/>
                        <a:gd name="connsiteX7" fmla="*/ 1065287 w 3358342"/>
                        <a:gd name="connsiteY7" fmla="*/ 16709 h 885144"/>
                        <a:gd name="connsiteX8" fmla="*/ 1181665 w 3358342"/>
                        <a:gd name="connsiteY8" fmla="*/ 166338 h 885144"/>
                        <a:gd name="connsiteX9" fmla="*/ 1279182 w 3358342"/>
                        <a:gd name="connsiteY9" fmla="*/ 488089 h 885144"/>
                        <a:gd name="connsiteX10" fmla="*/ 1412186 w 3358342"/>
                        <a:gd name="connsiteY10" fmla="*/ 881232 h 885144"/>
                        <a:gd name="connsiteX11" fmla="*/ 1579418 w 3358342"/>
                        <a:gd name="connsiteY11" fmla="*/ 482221 h 885144"/>
                        <a:gd name="connsiteX12" fmla="*/ 1695796 w 3358342"/>
                        <a:gd name="connsiteY12" fmla="*/ 171227 h 885144"/>
                        <a:gd name="connsiteX13" fmla="*/ 1772497 w 3358342"/>
                        <a:gd name="connsiteY13" fmla="*/ 49959 h 885144"/>
                        <a:gd name="connsiteX14" fmla="*/ 1867220 w 3358342"/>
                        <a:gd name="connsiteY14" fmla="*/ 157815 h 885144"/>
                        <a:gd name="connsiteX15" fmla="*/ 1982201 w 3358342"/>
                        <a:gd name="connsiteY15" fmla="*/ 514215 h 885144"/>
                        <a:gd name="connsiteX16" fmla="*/ 2144684 w 3358342"/>
                        <a:gd name="connsiteY16" fmla="*/ 885144 h 885144"/>
                        <a:gd name="connsiteX17" fmla="*/ 2268746 w 3358342"/>
                        <a:gd name="connsiteY17" fmla="*/ 512957 h 885144"/>
                        <a:gd name="connsiteX18" fmla="*/ 2360815 w 3358342"/>
                        <a:gd name="connsiteY18" fmla="*/ 149712 h 885144"/>
                        <a:gd name="connsiteX19" fmla="*/ 2477193 w 3358342"/>
                        <a:gd name="connsiteY19" fmla="*/ 33334 h 885144"/>
                        <a:gd name="connsiteX20" fmla="*/ 2593571 w 3358342"/>
                        <a:gd name="connsiteY20" fmla="*/ 133087 h 885144"/>
                        <a:gd name="connsiteX21" fmla="*/ 2714839 w 3358342"/>
                        <a:gd name="connsiteY21" fmla="*/ 498847 h 885144"/>
                        <a:gd name="connsiteX22" fmla="*/ 2859578 w 3358342"/>
                        <a:gd name="connsiteY22" fmla="*/ 847981 h 885144"/>
                        <a:gd name="connsiteX23" fmla="*/ 3009207 w 3358342"/>
                        <a:gd name="connsiteY23" fmla="*/ 515472 h 885144"/>
                        <a:gd name="connsiteX24" fmla="*/ 3125585 w 3358342"/>
                        <a:gd name="connsiteY24" fmla="*/ 149712 h 885144"/>
                        <a:gd name="connsiteX25" fmla="*/ 3241964 w 3358342"/>
                        <a:gd name="connsiteY25" fmla="*/ 83 h 885144"/>
                        <a:gd name="connsiteX26" fmla="*/ 3358342 w 3358342"/>
                        <a:gd name="connsiteY26" fmla="*/ 166338 h 885144"/>
                        <a:gd name="connsiteX0" fmla="*/ 0 w 3241964"/>
                        <a:gd name="connsiteY0" fmla="*/ 881232 h 885144"/>
                        <a:gd name="connsiteX1" fmla="*/ 99753 w 3241964"/>
                        <a:gd name="connsiteY1" fmla="*/ 515472 h 885144"/>
                        <a:gd name="connsiteX2" fmla="*/ 332509 w 3241964"/>
                        <a:gd name="connsiteY2" fmla="*/ 33334 h 885144"/>
                        <a:gd name="connsiteX3" fmla="*/ 598516 w 3241964"/>
                        <a:gd name="connsiteY3" fmla="*/ 515472 h 885144"/>
                        <a:gd name="connsiteX4" fmla="*/ 698269 w 3241964"/>
                        <a:gd name="connsiteY4" fmla="*/ 847981 h 885144"/>
                        <a:gd name="connsiteX5" fmla="*/ 841052 w 3241964"/>
                        <a:gd name="connsiteY5" fmla="*/ 498847 h 885144"/>
                        <a:gd name="connsiteX6" fmla="*/ 968188 w 3241964"/>
                        <a:gd name="connsiteY6" fmla="*/ 154603 h 885144"/>
                        <a:gd name="connsiteX7" fmla="*/ 1065287 w 3241964"/>
                        <a:gd name="connsiteY7" fmla="*/ 16709 h 885144"/>
                        <a:gd name="connsiteX8" fmla="*/ 1181665 w 3241964"/>
                        <a:gd name="connsiteY8" fmla="*/ 166338 h 885144"/>
                        <a:gd name="connsiteX9" fmla="*/ 1279182 w 3241964"/>
                        <a:gd name="connsiteY9" fmla="*/ 488089 h 885144"/>
                        <a:gd name="connsiteX10" fmla="*/ 1412186 w 3241964"/>
                        <a:gd name="connsiteY10" fmla="*/ 881232 h 885144"/>
                        <a:gd name="connsiteX11" fmla="*/ 1579418 w 3241964"/>
                        <a:gd name="connsiteY11" fmla="*/ 482221 h 885144"/>
                        <a:gd name="connsiteX12" fmla="*/ 1695796 w 3241964"/>
                        <a:gd name="connsiteY12" fmla="*/ 171227 h 885144"/>
                        <a:gd name="connsiteX13" fmla="*/ 1772497 w 3241964"/>
                        <a:gd name="connsiteY13" fmla="*/ 49959 h 885144"/>
                        <a:gd name="connsiteX14" fmla="*/ 1867220 w 3241964"/>
                        <a:gd name="connsiteY14" fmla="*/ 157815 h 885144"/>
                        <a:gd name="connsiteX15" fmla="*/ 1982201 w 3241964"/>
                        <a:gd name="connsiteY15" fmla="*/ 514215 h 885144"/>
                        <a:gd name="connsiteX16" fmla="*/ 2144684 w 3241964"/>
                        <a:gd name="connsiteY16" fmla="*/ 885144 h 885144"/>
                        <a:gd name="connsiteX17" fmla="*/ 2268746 w 3241964"/>
                        <a:gd name="connsiteY17" fmla="*/ 512957 h 885144"/>
                        <a:gd name="connsiteX18" fmla="*/ 2360815 w 3241964"/>
                        <a:gd name="connsiteY18" fmla="*/ 149712 h 885144"/>
                        <a:gd name="connsiteX19" fmla="*/ 2477193 w 3241964"/>
                        <a:gd name="connsiteY19" fmla="*/ 33334 h 885144"/>
                        <a:gd name="connsiteX20" fmla="*/ 2593571 w 3241964"/>
                        <a:gd name="connsiteY20" fmla="*/ 133087 h 885144"/>
                        <a:gd name="connsiteX21" fmla="*/ 2714839 w 3241964"/>
                        <a:gd name="connsiteY21" fmla="*/ 498847 h 885144"/>
                        <a:gd name="connsiteX22" fmla="*/ 2859578 w 3241964"/>
                        <a:gd name="connsiteY22" fmla="*/ 847981 h 885144"/>
                        <a:gd name="connsiteX23" fmla="*/ 3009207 w 3241964"/>
                        <a:gd name="connsiteY23" fmla="*/ 515472 h 885144"/>
                        <a:gd name="connsiteX24" fmla="*/ 3125585 w 3241964"/>
                        <a:gd name="connsiteY24" fmla="*/ 149712 h 885144"/>
                        <a:gd name="connsiteX25" fmla="*/ 3241964 w 3241964"/>
                        <a:gd name="connsiteY25" fmla="*/ 83 h 885144"/>
                        <a:gd name="connsiteX0" fmla="*/ 0 w 3125584"/>
                        <a:gd name="connsiteY0" fmla="*/ 864570 h 868482"/>
                        <a:gd name="connsiteX1" fmla="*/ 99753 w 3125584"/>
                        <a:gd name="connsiteY1" fmla="*/ 498810 h 868482"/>
                        <a:gd name="connsiteX2" fmla="*/ 332509 w 3125584"/>
                        <a:gd name="connsiteY2" fmla="*/ 16672 h 868482"/>
                        <a:gd name="connsiteX3" fmla="*/ 598516 w 3125584"/>
                        <a:gd name="connsiteY3" fmla="*/ 498810 h 868482"/>
                        <a:gd name="connsiteX4" fmla="*/ 698269 w 3125584"/>
                        <a:gd name="connsiteY4" fmla="*/ 831319 h 868482"/>
                        <a:gd name="connsiteX5" fmla="*/ 841052 w 3125584"/>
                        <a:gd name="connsiteY5" fmla="*/ 482185 h 868482"/>
                        <a:gd name="connsiteX6" fmla="*/ 968188 w 3125584"/>
                        <a:gd name="connsiteY6" fmla="*/ 137941 h 868482"/>
                        <a:gd name="connsiteX7" fmla="*/ 1065287 w 3125584"/>
                        <a:gd name="connsiteY7" fmla="*/ 47 h 868482"/>
                        <a:gd name="connsiteX8" fmla="*/ 1181665 w 3125584"/>
                        <a:gd name="connsiteY8" fmla="*/ 149676 h 868482"/>
                        <a:gd name="connsiteX9" fmla="*/ 1279182 w 3125584"/>
                        <a:gd name="connsiteY9" fmla="*/ 471427 h 868482"/>
                        <a:gd name="connsiteX10" fmla="*/ 1412186 w 3125584"/>
                        <a:gd name="connsiteY10" fmla="*/ 864570 h 868482"/>
                        <a:gd name="connsiteX11" fmla="*/ 1579418 w 3125584"/>
                        <a:gd name="connsiteY11" fmla="*/ 465559 h 868482"/>
                        <a:gd name="connsiteX12" fmla="*/ 1695796 w 3125584"/>
                        <a:gd name="connsiteY12" fmla="*/ 154565 h 868482"/>
                        <a:gd name="connsiteX13" fmla="*/ 1772497 w 3125584"/>
                        <a:gd name="connsiteY13" fmla="*/ 33297 h 868482"/>
                        <a:gd name="connsiteX14" fmla="*/ 1867220 w 3125584"/>
                        <a:gd name="connsiteY14" fmla="*/ 141153 h 868482"/>
                        <a:gd name="connsiteX15" fmla="*/ 1982201 w 3125584"/>
                        <a:gd name="connsiteY15" fmla="*/ 497553 h 868482"/>
                        <a:gd name="connsiteX16" fmla="*/ 2144684 w 3125584"/>
                        <a:gd name="connsiteY16" fmla="*/ 868482 h 868482"/>
                        <a:gd name="connsiteX17" fmla="*/ 2268746 w 3125584"/>
                        <a:gd name="connsiteY17" fmla="*/ 496295 h 868482"/>
                        <a:gd name="connsiteX18" fmla="*/ 2360815 w 3125584"/>
                        <a:gd name="connsiteY18" fmla="*/ 133050 h 868482"/>
                        <a:gd name="connsiteX19" fmla="*/ 2477193 w 3125584"/>
                        <a:gd name="connsiteY19" fmla="*/ 16672 h 868482"/>
                        <a:gd name="connsiteX20" fmla="*/ 2593571 w 3125584"/>
                        <a:gd name="connsiteY20" fmla="*/ 116425 h 868482"/>
                        <a:gd name="connsiteX21" fmla="*/ 2714839 w 3125584"/>
                        <a:gd name="connsiteY21" fmla="*/ 482185 h 868482"/>
                        <a:gd name="connsiteX22" fmla="*/ 2859578 w 3125584"/>
                        <a:gd name="connsiteY22" fmla="*/ 831319 h 868482"/>
                        <a:gd name="connsiteX23" fmla="*/ 3009207 w 3125584"/>
                        <a:gd name="connsiteY23" fmla="*/ 498810 h 868482"/>
                        <a:gd name="connsiteX24" fmla="*/ 3125585 w 3125584"/>
                        <a:gd name="connsiteY24" fmla="*/ 133050 h 868482"/>
                        <a:gd name="connsiteX0" fmla="*/ 0 w 3009207"/>
                        <a:gd name="connsiteY0" fmla="*/ 864570 h 868482"/>
                        <a:gd name="connsiteX1" fmla="*/ 99753 w 3009207"/>
                        <a:gd name="connsiteY1" fmla="*/ 498810 h 868482"/>
                        <a:gd name="connsiteX2" fmla="*/ 332509 w 3009207"/>
                        <a:gd name="connsiteY2" fmla="*/ 16672 h 868482"/>
                        <a:gd name="connsiteX3" fmla="*/ 598516 w 3009207"/>
                        <a:gd name="connsiteY3" fmla="*/ 498810 h 868482"/>
                        <a:gd name="connsiteX4" fmla="*/ 698269 w 3009207"/>
                        <a:gd name="connsiteY4" fmla="*/ 831319 h 868482"/>
                        <a:gd name="connsiteX5" fmla="*/ 841052 w 3009207"/>
                        <a:gd name="connsiteY5" fmla="*/ 482185 h 868482"/>
                        <a:gd name="connsiteX6" fmla="*/ 968188 w 3009207"/>
                        <a:gd name="connsiteY6" fmla="*/ 137941 h 868482"/>
                        <a:gd name="connsiteX7" fmla="*/ 1065287 w 3009207"/>
                        <a:gd name="connsiteY7" fmla="*/ 47 h 868482"/>
                        <a:gd name="connsiteX8" fmla="*/ 1181665 w 3009207"/>
                        <a:gd name="connsiteY8" fmla="*/ 149676 h 868482"/>
                        <a:gd name="connsiteX9" fmla="*/ 1279182 w 3009207"/>
                        <a:gd name="connsiteY9" fmla="*/ 471427 h 868482"/>
                        <a:gd name="connsiteX10" fmla="*/ 1412186 w 3009207"/>
                        <a:gd name="connsiteY10" fmla="*/ 864570 h 868482"/>
                        <a:gd name="connsiteX11" fmla="*/ 1579418 w 3009207"/>
                        <a:gd name="connsiteY11" fmla="*/ 465559 h 868482"/>
                        <a:gd name="connsiteX12" fmla="*/ 1695796 w 3009207"/>
                        <a:gd name="connsiteY12" fmla="*/ 154565 h 868482"/>
                        <a:gd name="connsiteX13" fmla="*/ 1772497 w 3009207"/>
                        <a:gd name="connsiteY13" fmla="*/ 33297 h 868482"/>
                        <a:gd name="connsiteX14" fmla="*/ 1867220 w 3009207"/>
                        <a:gd name="connsiteY14" fmla="*/ 141153 h 868482"/>
                        <a:gd name="connsiteX15" fmla="*/ 1982201 w 3009207"/>
                        <a:gd name="connsiteY15" fmla="*/ 497553 h 868482"/>
                        <a:gd name="connsiteX16" fmla="*/ 2144684 w 3009207"/>
                        <a:gd name="connsiteY16" fmla="*/ 868482 h 868482"/>
                        <a:gd name="connsiteX17" fmla="*/ 2268746 w 3009207"/>
                        <a:gd name="connsiteY17" fmla="*/ 496295 h 868482"/>
                        <a:gd name="connsiteX18" fmla="*/ 2360815 w 3009207"/>
                        <a:gd name="connsiteY18" fmla="*/ 133050 h 868482"/>
                        <a:gd name="connsiteX19" fmla="*/ 2477193 w 3009207"/>
                        <a:gd name="connsiteY19" fmla="*/ 16672 h 868482"/>
                        <a:gd name="connsiteX20" fmla="*/ 2593571 w 3009207"/>
                        <a:gd name="connsiteY20" fmla="*/ 116425 h 868482"/>
                        <a:gd name="connsiteX21" fmla="*/ 2714839 w 3009207"/>
                        <a:gd name="connsiteY21" fmla="*/ 482185 h 868482"/>
                        <a:gd name="connsiteX22" fmla="*/ 2859578 w 3009207"/>
                        <a:gd name="connsiteY22" fmla="*/ 831319 h 868482"/>
                        <a:gd name="connsiteX23" fmla="*/ 3009207 w 3009207"/>
                        <a:gd name="connsiteY23" fmla="*/ 498810 h 868482"/>
                        <a:gd name="connsiteX0" fmla="*/ 0 w 2859579"/>
                        <a:gd name="connsiteY0" fmla="*/ 864570 h 868482"/>
                        <a:gd name="connsiteX1" fmla="*/ 99753 w 2859579"/>
                        <a:gd name="connsiteY1" fmla="*/ 498810 h 868482"/>
                        <a:gd name="connsiteX2" fmla="*/ 332509 w 2859579"/>
                        <a:gd name="connsiteY2" fmla="*/ 16672 h 868482"/>
                        <a:gd name="connsiteX3" fmla="*/ 598516 w 2859579"/>
                        <a:gd name="connsiteY3" fmla="*/ 498810 h 868482"/>
                        <a:gd name="connsiteX4" fmla="*/ 698269 w 2859579"/>
                        <a:gd name="connsiteY4" fmla="*/ 831319 h 868482"/>
                        <a:gd name="connsiteX5" fmla="*/ 841052 w 2859579"/>
                        <a:gd name="connsiteY5" fmla="*/ 482185 h 868482"/>
                        <a:gd name="connsiteX6" fmla="*/ 968188 w 2859579"/>
                        <a:gd name="connsiteY6" fmla="*/ 137941 h 868482"/>
                        <a:gd name="connsiteX7" fmla="*/ 1065287 w 2859579"/>
                        <a:gd name="connsiteY7" fmla="*/ 47 h 868482"/>
                        <a:gd name="connsiteX8" fmla="*/ 1181665 w 2859579"/>
                        <a:gd name="connsiteY8" fmla="*/ 149676 h 868482"/>
                        <a:gd name="connsiteX9" fmla="*/ 1279182 w 2859579"/>
                        <a:gd name="connsiteY9" fmla="*/ 471427 h 868482"/>
                        <a:gd name="connsiteX10" fmla="*/ 1412186 w 2859579"/>
                        <a:gd name="connsiteY10" fmla="*/ 864570 h 868482"/>
                        <a:gd name="connsiteX11" fmla="*/ 1579418 w 2859579"/>
                        <a:gd name="connsiteY11" fmla="*/ 465559 h 868482"/>
                        <a:gd name="connsiteX12" fmla="*/ 1695796 w 2859579"/>
                        <a:gd name="connsiteY12" fmla="*/ 154565 h 868482"/>
                        <a:gd name="connsiteX13" fmla="*/ 1772497 w 2859579"/>
                        <a:gd name="connsiteY13" fmla="*/ 33297 h 868482"/>
                        <a:gd name="connsiteX14" fmla="*/ 1867220 w 2859579"/>
                        <a:gd name="connsiteY14" fmla="*/ 141153 h 868482"/>
                        <a:gd name="connsiteX15" fmla="*/ 1982201 w 2859579"/>
                        <a:gd name="connsiteY15" fmla="*/ 497553 h 868482"/>
                        <a:gd name="connsiteX16" fmla="*/ 2144684 w 2859579"/>
                        <a:gd name="connsiteY16" fmla="*/ 868482 h 868482"/>
                        <a:gd name="connsiteX17" fmla="*/ 2268746 w 2859579"/>
                        <a:gd name="connsiteY17" fmla="*/ 496295 h 868482"/>
                        <a:gd name="connsiteX18" fmla="*/ 2360815 w 2859579"/>
                        <a:gd name="connsiteY18" fmla="*/ 133050 h 868482"/>
                        <a:gd name="connsiteX19" fmla="*/ 2477193 w 2859579"/>
                        <a:gd name="connsiteY19" fmla="*/ 16672 h 868482"/>
                        <a:gd name="connsiteX20" fmla="*/ 2593571 w 2859579"/>
                        <a:gd name="connsiteY20" fmla="*/ 116425 h 868482"/>
                        <a:gd name="connsiteX21" fmla="*/ 2714839 w 2859579"/>
                        <a:gd name="connsiteY21" fmla="*/ 482185 h 868482"/>
                        <a:gd name="connsiteX22" fmla="*/ 2859578 w 2859579"/>
                        <a:gd name="connsiteY22" fmla="*/ 831319 h 868482"/>
                        <a:gd name="connsiteX0" fmla="*/ 0 w 2714839"/>
                        <a:gd name="connsiteY0" fmla="*/ 864570 h 868482"/>
                        <a:gd name="connsiteX1" fmla="*/ 99753 w 2714839"/>
                        <a:gd name="connsiteY1" fmla="*/ 498810 h 868482"/>
                        <a:gd name="connsiteX2" fmla="*/ 332509 w 2714839"/>
                        <a:gd name="connsiteY2" fmla="*/ 16672 h 868482"/>
                        <a:gd name="connsiteX3" fmla="*/ 598516 w 2714839"/>
                        <a:gd name="connsiteY3" fmla="*/ 498810 h 868482"/>
                        <a:gd name="connsiteX4" fmla="*/ 698269 w 2714839"/>
                        <a:gd name="connsiteY4" fmla="*/ 831319 h 868482"/>
                        <a:gd name="connsiteX5" fmla="*/ 841052 w 2714839"/>
                        <a:gd name="connsiteY5" fmla="*/ 482185 h 868482"/>
                        <a:gd name="connsiteX6" fmla="*/ 968188 w 2714839"/>
                        <a:gd name="connsiteY6" fmla="*/ 137941 h 868482"/>
                        <a:gd name="connsiteX7" fmla="*/ 1065287 w 2714839"/>
                        <a:gd name="connsiteY7" fmla="*/ 47 h 868482"/>
                        <a:gd name="connsiteX8" fmla="*/ 1181665 w 2714839"/>
                        <a:gd name="connsiteY8" fmla="*/ 149676 h 868482"/>
                        <a:gd name="connsiteX9" fmla="*/ 1279182 w 2714839"/>
                        <a:gd name="connsiteY9" fmla="*/ 471427 h 868482"/>
                        <a:gd name="connsiteX10" fmla="*/ 1412186 w 2714839"/>
                        <a:gd name="connsiteY10" fmla="*/ 864570 h 868482"/>
                        <a:gd name="connsiteX11" fmla="*/ 1579418 w 2714839"/>
                        <a:gd name="connsiteY11" fmla="*/ 465559 h 868482"/>
                        <a:gd name="connsiteX12" fmla="*/ 1695796 w 2714839"/>
                        <a:gd name="connsiteY12" fmla="*/ 154565 h 868482"/>
                        <a:gd name="connsiteX13" fmla="*/ 1772497 w 2714839"/>
                        <a:gd name="connsiteY13" fmla="*/ 33297 h 868482"/>
                        <a:gd name="connsiteX14" fmla="*/ 1867220 w 2714839"/>
                        <a:gd name="connsiteY14" fmla="*/ 141153 h 868482"/>
                        <a:gd name="connsiteX15" fmla="*/ 1982201 w 2714839"/>
                        <a:gd name="connsiteY15" fmla="*/ 497553 h 868482"/>
                        <a:gd name="connsiteX16" fmla="*/ 2144684 w 2714839"/>
                        <a:gd name="connsiteY16" fmla="*/ 868482 h 868482"/>
                        <a:gd name="connsiteX17" fmla="*/ 2268746 w 2714839"/>
                        <a:gd name="connsiteY17" fmla="*/ 496295 h 868482"/>
                        <a:gd name="connsiteX18" fmla="*/ 2360815 w 2714839"/>
                        <a:gd name="connsiteY18" fmla="*/ 133050 h 868482"/>
                        <a:gd name="connsiteX19" fmla="*/ 2477193 w 2714839"/>
                        <a:gd name="connsiteY19" fmla="*/ 16672 h 868482"/>
                        <a:gd name="connsiteX20" fmla="*/ 2593571 w 2714839"/>
                        <a:gd name="connsiteY20" fmla="*/ 116425 h 868482"/>
                        <a:gd name="connsiteX21" fmla="*/ 2714839 w 2714839"/>
                        <a:gd name="connsiteY21" fmla="*/ 482185 h 868482"/>
                        <a:gd name="connsiteX0" fmla="*/ 0 w 2593571"/>
                        <a:gd name="connsiteY0" fmla="*/ 864570 h 868482"/>
                        <a:gd name="connsiteX1" fmla="*/ 99753 w 2593571"/>
                        <a:gd name="connsiteY1" fmla="*/ 498810 h 868482"/>
                        <a:gd name="connsiteX2" fmla="*/ 332509 w 2593571"/>
                        <a:gd name="connsiteY2" fmla="*/ 16672 h 868482"/>
                        <a:gd name="connsiteX3" fmla="*/ 598516 w 2593571"/>
                        <a:gd name="connsiteY3" fmla="*/ 498810 h 868482"/>
                        <a:gd name="connsiteX4" fmla="*/ 698269 w 2593571"/>
                        <a:gd name="connsiteY4" fmla="*/ 831319 h 868482"/>
                        <a:gd name="connsiteX5" fmla="*/ 841052 w 2593571"/>
                        <a:gd name="connsiteY5" fmla="*/ 482185 h 868482"/>
                        <a:gd name="connsiteX6" fmla="*/ 968188 w 2593571"/>
                        <a:gd name="connsiteY6" fmla="*/ 137941 h 868482"/>
                        <a:gd name="connsiteX7" fmla="*/ 1065287 w 2593571"/>
                        <a:gd name="connsiteY7" fmla="*/ 47 h 868482"/>
                        <a:gd name="connsiteX8" fmla="*/ 1181665 w 2593571"/>
                        <a:gd name="connsiteY8" fmla="*/ 149676 h 868482"/>
                        <a:gd name="connsiteX9" fmla="*/ 1279182 w 2593571"/>
                        <a:gd name="connsiteY9" fmla="*/ 471427 h 868482"/>
                        <a:gd name="connsiteX10" fmla="*/ 1412186 w 2593571"/>
                        <a:gd name="connsiteY10" fmla="*/ 864570 h 868482"/>
                        <a:gd name="connsiteX11" fmla="*/ 1579418 w 2593571"/>
                        <a:gd name="connsiteY11" fmla="*/ 465559 h 868482"/>
                        <a:gd name="connsiteX12" fmla="*/ 1695796 w 2593571"/>
                        <a:gd name="connsiteY12" fmla="*/ 154565 h 868482"/>
                        <a:gd name="connsiteX13" fmla="*/ 1772497 w 2593571"/>
                        <a:gd name="connsiteY13" fmla="*/ 33297 h 868482"/>
                        <a:gd name="connsiteX14" fmla="*/ 1867220 w 2593571"/>
                        <a:gd name="connsiteY14" fmla="*/ 141153 h 868482"/>
                        <a:gd name="connsiteX15" fmla="*/ 1982201 w 2593571"/>
                        <a:gd name="connsiteY15" fmla="*/ 497553 h 868482"/>
                        <a:gd name="connsiteX16" fmla="*/ 2144684 w 2593571"/>
                        <a:gd name="connsiteY16" fmla="*/ 868482 h 868482"/>
                        <a:gd name="connsiteX17" fmla="*/ 2268746 w 2593571"/>
                        <a:gd name="connsiteY17" fmla="*/ 496295 h 868482"/>
                        <a:gd name="connsiteX18" fmla="*/ 2360815 w 2593571"/>
                        <a:gd name="connsiteY18" fmla="*/ 133050 h 868482"/>
                        <a:gd name="connsiteX19" fmla="*/ 2477193 w 2593571"/>
                        <a:gd name="connsiteY19" fmla="*/ 16672 h 868482"/>
                        <a:gd name="connsiteX20" fmla="*/ 2593571 w 2593571"/>
                        <a:gd name="connsiteY20" fmla="*/ 116425 h 868482"/>
                        <a:gd name="connsiteX0" fmla="*/ 0 w 2477193"/>
                        <a:gd name="connsiteY0" fmla="*/ 864570 h 868482"/>
                        <a:gd name="connsiteX1" fmla="*/ 99753 w 2477193"/>
                        <a:gd name="connsiteY1" fmla="*/ 498810 h 868482"/>
                        <a:gd name="connsiteX2" fmla="*/ 332509 w 2477193"/>
                        <a:gd name="connsiteY2" fmla="*/ 16672 h 868482"/>
                        <a:gd name="connsiteX3" fmla="*/ 598516 w 2477193"/>
                        <a:gd name="connsiteY3" fmla="*/ 498810 h 868482"/>
                        <a:gd name="connsiteX4" fmla="*/ 698269 w 2477193"/>
                        <a:gd name="connsiteY4" fmla="*/ 831319 h 868482"/>
                        <a:gd name="connsiteX5" fmla="*/ 841052 w 2477193"/>
                        <a:gd name="connsiteY5" fmla="*/ 482185 h 868482"/>
                        <a:gd name="connsiteX6" fmla="*/ 968188 w 2477193"/>
                        <a:gd name="connsiteY6" fmla="*/ 137941 h 868482"/>
                        <a:gd name="connsiteX7" fmla="*/ 1065287 w 2477193"/>
                        <a:gd name="connsiteY7" fmla="*/ 47 h 868482"/>
                        <a:gd name="connsiteX8" fmla="*/ 1181665 w 2477193"/>
                        <a:gd name="connsiteY8" fmla="*/ 149676 h 868482"/>
                        <a:gd name="connsiteX9" fmla="*/ 1279182 w 2477193"/>
                        <a:gd name="connsiteY9" fmla="*/ 471427 h 868482"/>
                        <a:gd name="connsiteX10" fmla="*/ 1412186 w 2477193"/>
                        <a:gd name="connsiteY10" fmla="*/ 864570 h 868482"/>
                        <a:gd name="connsiteX11" fmla="*/ 1579418 w 2477193"/>
                        <a:gd name="connsiteY11" fmla="*/ 465559 h 868482"/>
                        <a:gd name="connsiteX12" fmla="*/ 1695796 w 2477193"/>
                        <a:gd name="connsiteY12" fmla="*/ 154565 h 868482"/>
                        <a:gd name="connsiteX13" fmla="*/ 1772497 w 2477193"/>
                        <a:gd name="connsiteY13" fmla="*/ 33297 h 868482"/>
                        <a:gd name="connsiteX14" fmla="*/ 1867220 w 2477193"/>
                        <a:gd name="connsiteY14" fmla="*/ 141153 h 868482"/>
                        <a:gd name="connsiteX15" fmla="*/ 1982201 w 2477193"/>
                        <a:gd name="connsiteY15" fmla="*/ 497553 h 868482"/>
                        <a:gd name="connsiteX16" fmla="*/ 2144684 w 2477193"/>
                        <a:gd name="connsiteY16" fmla="*/ 868482 h 868482"/>
                        <a:gd name="connsiteX17" fmla="*/ 2268746 w 2477193"/>
                        <a:gd name="connsiteY17" fmla="*/ 496295 h 868482"/>
                        <a:gd name="connsiteX18" fmla="*/ 2360815 w 2477193"/>
                        <a:gd name="connsiteY18" fmla="*/ 133050 h 868482"/>
                        <a:gd name="connsiteX19" fmla="*/ 2477193 w 2477193"/>
                        <a:gd name="connsiteY19" fmla="*/ 16672 h 868482"/>
                        <a:gd name="connsiteX0" fmla="*/ 0 w 2360815"/>
                        <a:gd name="connsiteY0" fmla="*/ 864570 h 868482"/>
                        <a:gd name="connsiteX1" fmla="*/ 99753 w 2360815"/>
                        <a:gd name="connsiteY1" fmla="*/ 498810 h 868482"/>
                        <a:gd name="connsiteX2" fmla="*/ 332509 w 2360815"/>
                        <a:gd name="connsiteY2" fmla="*/ 16672 h 868482"/>
                        <a:gd name="connsiteX3" fmla="*/ 598516 w 2360815"/>
                        <a:gd name="connsiteY3" fmla="*/ 498810 h 868482"/>
                        <a:gd name="connsiteX4" fmla="*/ 698269 w 2360815"/>
                        <a:gd name="connsiteY4" fmla="*/ 831319 h 868482"/>
                        <a:gd name="connsiteX5" fmla="*/ 841052 w 2360815"/>
                        <a:gd name="connsiteY5" fmla="*/ 482185 h 868482"/>
                        <a:gd name="connsiteX6" fmla="*/ 968188 w 2360815"/>
                        <a:gd name="connsiteY6" fmla="*/ 137941 h 868482"/>
                        <a:gd name="connsiteX7" fmla="*/ 1065287 w 2360815"/>
                        <a:gd name="connsiteY7" fmla="*/ 47 h 868482"/>
                        <a:gd name="connsiteX8" fmla="*/ 1181665 w 2360815"/>
                        <a:gd name="connsiteY8" fmla="*/ 149676 h 868482"/>
                        <a:gd name="connsiteX9" fmla="*/ 1279182 w 2360815"/>
                        <a:gd name="connsiteY9" fmla="*/ 471427 h 868482"/>
                        <a:gd name="connsiteX10" fmla="*/ 1412186 w 2360815"/>
                        <a:gd name="connsiteY10" fmla="*/ 864570 h 868482"/>
                        <a:gd name="connsiteX11" fmla="*/ 1579418 w 2360815"/>
                        <a:gd name="connsiteY11" fmla="*/ 465559 h 868482"/>
                        <a:gd name="connsiteX12" fmla="*/ 1695796 w 2360815"/>
                        <a:gd name="connsiteY12" fmla="*/ 154565 h 868482"/>
                        <a:gd name="connsiteX13" fmla="*/ 1772497 w 2360815"/>
                        <a:gd name="connsiteY13" fmla="*/ 33297 h 868482"/>
                        <a:gd name="connsiteX14" fmla="*/ 1867220 w 2360815"/>
                        <a:gd name="connsiteY14" fmla="*/ 141153 h 868482"/>
                        <a:gd name="connsiteX15" fmla="*/ 1982201 w 2360815"/>
                        <a:gd name="connsiteY15" fmla="*/ 497553 h 868482"/>
                        <a:gd name="connsiteX16" fmla="*/ 2144684 w 2360815"/>
                        <a:gd name="connsiteY16" fmla="*/ 868482 h 868482"/>
                        <a:gd name="connsiteX17" fmla="*/ 2268746 w 2360815"/>
                        <a:gd name="connsiteY17" fmla="*/ 496295 h 868482"/>
                        <a:gd name="connsiteX18" fmla="*/ 2360815 w 2360815"/>
                        <a:gd name="connsiteY18" fmla="*/ 133050 h 868482"/>
                        <a:gd name="connsiteX0" fmla="*/ 0 w 2268746"/>
                        <a:gd name="connsiteY0" fmla="*/ 864570 h 868482"/>
                        <a:gd name="connsiteX1" fmla="*/ 99753 w 2268746"/>
                        <a:gd name="connsiteY1" fmla="*/ 498810 h 868482"/>
                        <a:gd name="connsiteX2" fmla="*/ 332509 w 2268746"/>
                        <a:gd name="connsiteY2" fmla="*/ 16672 h 868482"/>
                        <a:gd name="connsiteX3" fmla="*/ 598516 w 2268746"/>
                        <a:gd name="connsiteY3" fmla="*/ 498810 h 868482"/>
                        <a:gd name="connsiteX4" fmla="*/ 698269 w 2268746"/>
                        <a:gd name="connsiteY4" fmla="*/ 831319 h 868482"/>
                        <a:gd name="connsiteX5" fmla="*/ 841052 w 2268746"/>
                        <a:gd name="connsiteY5" fmla="*/ 482185 h 868482"/>
                        <a:gd name="connsiteX6" fmla="*/ 968188 w 2268746"/>
                        <a:gd name="connsiteY6" fmla="*/ 137941 h 868482"/>
                        <a:gd name="connsiteX7" fmla="*/ 1065287 w 2268746"/>
                        <a:gd name="connsiteY7" fmla="*/ 47 h 868482"/>
                        <a:gd name="connsiteX8" fmla="*/ 1181665 w 2268746"/>
                        <a:gd name="connsiteY8" fmla="*/ 149676 h 868482"/>
                        <a:gd name="connsiteX9" fmla="*/ 1279182 w 2268746"/>
                        <a:gd name="connsiteY9" fmla="*/ 471427 h 868482"/>
                        <a:gd name="connsiteX10" fmla="*/ 1412186 w 2268746"/>
                        <a:gd name="connsiteY10" fmla="*/ 864570 h 868482"/>
                        <a:gd name="connsiteX11" fmla="*/ 1579418 w 2268746"/>
                        <a:gd name="connsiteY11" fmla="*/ 465559 h 868482"/>
                        <a:gd name="connsiteX12" fmla="*/ 1695796 w 2268746"/>
                        <a:gd name="connsiteY12" fmla="*/ 154565 h 868482"/>
                        <a:gd name="connsiteX13" fmla="*/ 1772497 w 2268746"/>
                        <a:gd name="connsiteY13" fmla="*/ 33297 h 868482"/>
                        <a:gd name="connsiteX14" fmla="*/ 1867220 w 2268746"/>
                        <a:gd name="connsiteY14" fmla="*/ 141153 h 868482"/>
                        <a:gd name="connsiteX15" fmla="*/ 1982201 w 2268746"/>
                        <a:gd name="connsiteY15" fmla="*/ 497553 h 868482"/>
                        <a:gd name="connsiteX16" fmla="*/ 2144684 w 2268746"/>
                        <a:gd name="connsiteY16" fmla="*/ 868482 h 868482"/>
                        <a:gd name="connsiteX17" fmla="*/ 2268746 w 2268746"/>
                        <a:gd name="connsiteY17" fmla="*/ 496295 h 868482"/>
                        <a:gd name="connsiteX0" fmla="*/ 0 w 2144684"/>
                        <a:gd name="connsiteY0" fmla="*/ 864570 h 868482"/>
                        <a:gd name="connsiteX1" fmla="*/ 99753 w 2144684"/>
                        <a:gd name="connsiteY1" fmla="*/ 498810 h 868482"/>
                        <a:gd name="connsiteX2" fmla="*/ 332509 w 2144684"/>
                        <a:gd name="connsiteY2" fmla="*/ 16672 h 868482"/>
                        <a:gd name="connsiteX3" fmla="*/ 598516 w 2144684"/>
                        <a:gd name="connsiteY3" fmla="*/ 498810 h 868482"/>
                        <a:gd name="connsiteX4" fmla="*/ 698269 w 2144684"/>
                        <a:gd name="connsiteY4" fmla="*/ 831319 h 868482"/>
                        <a:gd name="connsiteX5" fmla="*/ 841052 w 2144684"/>
                        <a:gd name="connsiteY5" fmla="*/ 482185 h 868482"/>
                        <a:gd name="connsiteX6" fmla="*/ 968188 w 2144684"/>
                        <a:gd name="connsiteY6" fmla="*/ 137941 h 868482"/>
                        <a:gd name="connsiteX7" fmla="*/ 1065287 w 2144684"/>
                        <a:gd name="connsiteY7" fmla="*/ 47 h 868482"/>
                        <a:gd name="connsiteX8" fmla="*/ 1181665 w 2144684"/>
                        <a:gd name="connsiteY8" fmla="*/ 149676 h 868482"/>
                        <a:gd name="connsiteX9" fmla="*/ 1279182 w 2144684"/>
                        <a:gd name="connsiteY9" fmla="*/ 471427 h 868482"/>
                        <a:gd name="connsiteX10" fmla="*/ 1412186 w 2144684"/>
                        <a:gd name="connsiteY10" fmla="*/ 864570 h 868482"/>
                        <a:gd name="connsiteX11" fmla="*/ 1579418 w 2144684"/>
                        <a:gd name="connsiteY11" fmla="*/ 465559 h 868482"/>
                        <a:gd name="connsiteX12" fmla="*/ 1695796 w 2144684"/>
                        <a:gd name="connsiteY12" fmla="*/ 154565 h 868482"/>
                        <a:gd name="connsiteX13" fmla="*/ 1772497 w 2144684"/>
                        <a:gd name="connsiteY13" fmla="*/ 33297 h 868482"/>
                        <a:gd name="connsiteX14" fmla="*/ 1867220 w 2144684"/>
                        <a:gd name="connsiteY14" fmla="*/ 141153 h 868482"/>
                        <a:gd name="connsiteX15" fmla="*/ 1982201 w 2144684"/>
                        <a:gd name="connsiteY15" fmla="*/ 497553 h 868482"/>
                        <a:gd name="connsiteX16" fmla="*/ 2144684 w 2144684"/>
                        <a:gd name="connsiteY16" fmla="*/ 868482 h 868482"/>
                        <a:gd name="connsiteX0" fmla="*/ 0 w 1982201"/>
                        <a:gd name="connsiteY0" fmla="*/ 864570 h 864572"/>
                        <a:gd name="connsiteX1" fmla="*/ 99753 w 1982201"/>
                        <a:gd name="connsiteY1" fmla="*/ 498810 h 864572"/>
                        <a:gd name="connsiteX2" fmla="*/ 332509 w 1982201"/>
                        <a:gd name="connsiteY2" fmla="*/ 16672 h 864572"/>
                        <a:gd name="connsiteX3" fmla="*/ 598516 w 1982201"/>
                        <a:gd name="connsiteY3" fmla="*/ 498810 h 864572"/>
                        <a:gd name="connsiteX4" fmla="*/ 698269 w 1982201"/>
                        <a:gd name="connsiteY4" fmla="*/ 831319 h 864572"/>
                        <a:gd name="connsiteX5" fmla="*/ 841052 w 1982201"/>
                        <a:gd name="connsiteY5" fmla="*/ 482185 h 864572"/>
                        <a:gd name="connsiteX6" fmla="*/ 968188 w 1982201"/>
                        <a:gd name="connsiteY6" fmla="*/ 137941 h 864572"/>
                        <a:gd name="connsiteX7" fmla="*/ 1065287 w 1982201"/>
                        <a:gd name="connsiteY7" fmla="*/ 47 h 864572"/>
                        <a:gd name="connsiteX8" fmla="*/ 1181665 w 1982201"/>
                        <a:gd name="connsiteY8" fmla="*/ 149676 h 864572"/>
                        <a:gd name="connsiteX9" fmla="*/ 1279182 w 1982201"/>
                        <a:gd name="connsiteY9" fmla="*/ 471427 h 864572"/>
                        <a:gd name="connsiteX10" fmla="*/ 1412186 w 1982201"/>
                        <a:gd name="connsiteY10" fmla="*/ 864570 h 864572"/>
                        <a:gd name="connsiteX11" fmla="*/ 1579418 w 1982201"/>
                        <a:gd name="connsiteY11" fmla="*/ 465559 h 864572"/>
                        <a:gd name="connsiteX12" fmla="*/ 1695796 w 1982201"/>
                        <a:gd name="connsiteY12" fmla="*/ 154565 h 864572"/>
                        <a:gd name="connsiteX13" fmla="*/ 1772497 w 1982201"/>
                        <a:gd name="connsiteY13" fmla="*/ 33297 h 864572"/>
                        <a:gd name="connsiteX14" fmla="*/ 1867220 w 1982201"/>
                        <a:gd name="connsiteY14" fmla="*/ 141153 h 864572"/>
                        <a:gd name="connsiteX15" fmla="*/ 1982201 w 1982201"/>
                        <a:gd name="connsiteY15" fmla="*/ 497553 h 864572"/>
                        <a:gd name="connsiteX0" fmla="*/ 0 w 1867219"/>
                        <a:gd name="connsiteY0" fmla="*/ 864570 h 864572"/>
                        <a:gd name="connsiteX1" fmla="*/ 99753 w 1867219"/>
                        <a:gd name="connsiteY1" fmla="*/ 498810 h 864572"/>
                        <a:gd name="connsiteX2" fmla="*/ 332509 w 1867219"/>
                        <a:gd name="connsiteY2" fmla="*/ 16672 h 864572"/>
                        <a:gd name="connsiteX3" fmla="*/ 598516 w 1867219"/>
                        <a:gd name="connsiteY3" fmla="*/ 498810 h 864572"/>
                        <a:gd name="connsiteX4" fmla="*/ 698269 w 1867219"/>
                        <a:gd name="connsiteY4" fmla="*/ 831319 h 864572"/>
                        <a:gd name="connsiteX5" fmla="*/ 841052 w 1867219"/>
                        <a:gd name="connsiteY5" fmla="*/ 482185 h 864572"/>
                        <a:gd name="connsiteX6" fmla="*/ 968188 w 1867219"/>
                        <a:gd name="connsiteY6" fmla="*/ 137941 h 864572"/>
                        <a:gd name="connsiteX7" fmla="*/ 1065287 w 1867219"/>
                        <a:gd name="connsiteY7" fmla="*/ 47 h 864572"/>
                        <a:gd name="connsiteX8" fmla="*/ 1181665 w 1867219"/>
                        <a:gd name="connsiteY8" fmla="*/ 149676 h 864572"/>
                        <a:gd name="connsiteX9" fmla="*/ 1279182 w 1867219"/>
                        <a:gd name="connsiteY9" fmla="*/ 471427 h 864572"/>
                        <a:gd name="connsiteX10" fmla="*/ 1412186 w 1867219"/>
                        <a:gd name="connsiteY10" fmla="*/ 864570 h 864572"/>
                        <a:gd name="connsiteX11" fmla="*/ 1579418 w 1867219"/>
                        <a:gd name="connsiteY11" fmla="*/ 465559 h 864572"/>
                        <a:gd name="connsiteX12" fmla="*/ 1695796 w 1867219"/>
                        <a:gd name="connsiteY12" fmla="*/ 154565 h 864572"/>
                        <a:gd name="connsiteX13" fmla="*/ 1772497 w 1867219"/>
                        <a:gd name="connsiteY13" fmla="*/ 33297 h 864572"/>
                        <a:gd name="connsiteX14" fmla="*/ 1867220 w 1867219"/>
                        <a:gd name="connsiteY14" fmla="*/ 141153 h 864572"/>
                        <a:gd name="connsiteX0" fmla="*/ 0 w 1772497"/>
                        <a:gd name="connsiteY0" fmla="*/ 864570 h 864572"/>
                        <a:gd name="connsiteX1" fmla="*/ 99753 w 1772497"/>
                        <a:gd name="connsiteY1" fmla="*/ 498810 h 864572"/>
                        <a:gd name="connsiteX2" fmla="*/ 332509 w 1772497"/>
                        <a:gd name="connsiteY2" fmla="*/ 16672 h 864572"/>
                        <a:gd name="connsiteX3" fmla="*/ 598516 w 1772497"/>
                        <a:gd name="connsiteY3" fmla="*/ 498810 h 864572"/>
                        <a:gd name="connsiteX4" fmla="*/ 698269 w 1772497"/>
                        <a:gd name="connsiteY4" fmla="*/ 831319 h 864572"/>
                        <a:gd name="connsiteX5" fmla="*/ 841052 w 1772497"/>
                        <a:gd name="connsiteY5" fmla="*/ 482185 h 864572"/>
                        <a:gd name="connsiteX6" fmla="*/ 968188 w 1772497"/>
                        <a:gd name="connsiteY6" fmla="*/ 137941 h 864572"/>
                        <a:gd name="connsiteX7" fmla="*/ 1065287 w 1772497"/>
                        <a:gd name="connsiteY7" fmla="*/ 47 h 864572"/>
                        <a:gd name="connsiteX8" fmla="*/ 1181665 w 1772497"/>
                        <a:gd name="connsiteY8" fmla="*/ 149676 h 864572"/>
                        <a:gd name="connsiteX9" fmla="*/ 1279182 w 1772497"/>
                        <a:gd name="connsiteY9" fmla="*/ 471427 h 864572"/>
                        <a:gd name="connsiteX10" fmla="*/ 1412186 w 1772497"/>
                        <a:gd name="connsiteY10" fmla="*/ 864570 h 864572"/>
                        <a:gd name="connsiteX11" fmla="*/ 1579418 w 1772497"/>
                        <a:gd name="connsiteY11" fmla="*/ 465559 h 864572"/>
                        <a:gd name="connsiteX12" fmla="*/ 1695796 w 1772497"/>
                        <a:gd name="connsiteY12" fmla="*/ 154565 h 864572"/>
                        <a:gd name="connsiteX13" fmla="*/ 1772497 w 1772497"/>
                        <a:gd name="connsiteY13" fmla="*/ 33297 h 864572"/>
                        <a:gd name="connsiteX0" fmla="*/ 0 w 1695796"/>
                        <a:gd name="connsiteY0" fmla="*/ 864570 h 864572"/>
                        <a:gd name="connsiteX1" fmla="*/ 99753 w 1695796"/>
                        <a:gd name="connsiteY1" fmla="*/ 498810 h 864572"/>
                        <a:gd name="connsiteX2" fmla="*/ 332509 w 1695796"/>
                        <a:gd name="connsiteY2" fmla="*/ 16672 h 864572"/>
                        <a:gd name="connsiteX3" fmla="*/ 598516 w 1695796"/>
                        <a:gd name="connsiteY3" fmla="*/ 498810 h 864572"/>
                        <a:gd name="connsiteX4" fmla="*/ 698269 w 1695796"/>
                        <a:gd name="connsiteY4" fmla="*/ 831319 h 864572"/>
                        <a:gd name="connsiteX5" fmla="*/ 841052 w 1695796"/>
                        <a:gd name="connsiteY5" fmla="*/ 482185 h 864572"/>
                        <a:gd name="connsiteX6" fmla="*/ 968188 w 1695796"/>
                        <a:gd name="connsiteY6" fmla="*/ 137941 h 864572"/>
                        <a:gd name="connsiteX7" fmla="*/ 1065287 w 1695796"/>
                        <a:gd name="connsiteY7" fmla="*/ 47 h 864572"/>
                        <a:gd name="connsiteX8" fmla="*/ 1181665 w 1695796"/>
                        <a:gd name="connsiteY8" fmla="*/ 149676 h 864572"/>
                        <a:gd name="connsiteX9" fmla="*/ 1279182 w 1695796"/>
                        <a:gd name="connsiteY9" fmla="*/ 471427 h 864572"/>
                        <a:gd name="connsiteX10" fmla="*/ 1412186 w 1695796"/>
                        <a:gd name="connsiteY10" fmla="*/ 864570 h 864572"/>
                        <a:gd name="connsiteX11" fmla="*/ 1579418 w 1695796"/>
                        <a:gd name="connsiteY11" fmla="*/ 465559 h 864572"/>
                        <a:gd name="connsiteX12" fmla="*/ 1695796 w 1695796"/>
                        <a:gd name="connsiteY12" fmla="*/ 154565 h 864572"/>
                        <a:gd name="connsiteX0" fmla="*/ 0 w 1579418"/>
                        <a:gd name="connsiteY0" fmla="*/ 864570 h 864572"/>
                        <a:gd name="connsiteX1" fmla="*/ 99753 w 1579418"/>
                        <a:gd name="connsiteY1" fmla="*/ 498810 h 864572"/>
                        <a:gd name="connsiteX2" fmla="*/ 332509 w 1579418"/>
                        <a:gd name="connsiteY2" fmla="*/ 16672 h 864572"/>
                        <a:gd name="connsiteX3" fmla="*/ 598516 w 1579418"/>
                        <a:gd name="connsiteY3" fmla="*/ 498810 h 864572"/>
                        <a:gd name="connsiteX4" fmla="*/ 698269 w 1579418"/>
                        <a:gd name="connsiteY4" fmla="*/ 831319 h 864572"/>
                        <a:gd name="connsiteX5" fmla="*/ 841052 w 1579418"/>
                        <a:gd name="connsiteY5" fmla="*/ 482185 h 864572"/>
                        <a:gd name="connsiteX6" fmla="*/ 968188 w 1579418"/>
                        <a:gd name="connsiteY6" fmla="*/ 137941 h 864572"/>
                        <a:gd name="connsiteX7" fmla="*/ 1065287 w 1579418"/>
                        <a:gd name="connsiteY7" fmla="*/ 47 h 864572"/>
                        <a:gd name="connsiteX8" fmla="*/ 1181665 w 1579418"/>
                        <a:gd name="connsiteY8" fmla="*/ 149676 h 864572"/>
                        <a:gd name="connsiteX9" fmla="*/ 1279182 w 1579418"/>
                        <a:gd name="connsiteY9" fmla="*/ 471427 h 864572"/>
                        <a:gd name="connsiteX10" fmla="*/ 1412186 w 1579418"/>
                        <a:gd name="connsiteY10" fmla="*/ 864570 h 864572"/>
                        <a:gd name="connsiteX11" fmla="*/ 1579418 w 1579418"/>
                        <a:gd name="connsiteY11" fmla="*/ 465559 h 864572"/>
                        <a:gd name="connsiteX0" fmla="*/ 0 w 1412186"/>
                        <a:gd name="connsiteY0" fmla="*/ 864570 h 864572"/>
                        <a:gd name="connsiteX1" fmla="*/ 99753 w 1412186"/>
                        <a:gd name="connsiteY1" fmla="*/ 498810 h 864572"/>
                        <a:gd name="connsiteX2" fmla="*/ 332509 w 1412186"/>
                        <a:gd name="connsiteY2" fmla="*/ 16672 h 864572"/>
                        <a:gd name="connsiteX3" fmla="*/ 598516 w 1412186"/>
                        <a:gd name="connsiteY3" fmla="*/ 498810 h 864572"/>
                        <a:gd name="connsiteX4" fmla="*/ 698269 w 1412186"/>
                        <a:gd name="connsiteY4" fmla="*/ 831319 h 864572"/>
                        <a:gd name="connsiteX5" fmla="*/ 841052 w 1412186"/>
                        <a:gd name="connsiteY5" fmla="*/ 482185 h 864572"/>
                        <a:gd name="connsiteX6" fmla="*/ 968188 w 1412186"/>
                        <a:gd name="connsiteY6" fmla="*/ 137941 h 864572"/>
                        <a:gd name="connsiteX7" fmla="*/ 1065287 w 1412186"/>
                        <a:gd name="connsiteY7" fmla="*/ 47 h 864572"/>
                        <a:gd name="connsiteX8" fmla="*/ 1181665 w 1412186"/>
                        <a:gd name="connsiteY8" fmla="*/ 149676 h 864572"/>
                        <a:gd name="connsiteX9" fmla="*/ 1279182 w 1412186"/>
                        <a:gd name="connsiteY9" fmla="*/ 471427 h 864572"/>
                        <a:gd name="connsiteX10" fmla="*/ 1412186 w 1412186"/>
                        <a:gd name="connsiteY10" fmla="*/ 864570 h 864572"/>
                        <a:gd name="connsiteX0" fmla="*/ 0 w 1312433"/>
                        <a:gd name="connsiteY0" fmla="*/ 498810 h 864572"/>
                        <a:gd name="connsiteX1" fmla="*/ 232756 w 1312433"/>
                        <a:gd name="connsiteY1" fmla="*/ 16672 h 864572"/>
                        <a:gd name="connsiteX2" fmla="*/ 498763 w 1312433"/>
                        <a:gd name="connsiteY2" fmla="*/ 498810 h 864572"/>
                        <a:gd name="connsiteX3" fmla="*/ 598516 w 1312433"/>
                        <a:gd name="connsiteY3" fmla="*/ 831319 h 864572"/>
                        <a:gd name="connsiteX4" fmla="*/ 741299 w 1312433"/>
                        <a:gd name="connsiteY4" fmla="*/ 482185 h 864572"/>
                        <a:gd name="connsiteX5" fmla="*/ 868435 w 1312433"/>
                        <a:gd name="connsiteY5" fmla="*/ 137941 h 864572"/>
                        <a:gd name="connsiteX6" fmla="*/ 965534 w 1312433"/>
                        <a:gd name="connsiteY6" fmla="*/ 47 h 864572"/>
                        <a:gd name="connsiteX7" fmla="*/ 1081912 w 1312433"/>
                        <a:gd name="connsiteY7" fmla="*/ 149676 h 864572"/>
                        <a:gd name="connsiteX8" fmla="*/ 1179429 w 1312433"/>
                        <a:gd name="connsiteY8" fmla="*/ 471427 h 864572"/>
                        <a:gd name="connsiteX9" fmla="*/ 1312433 w 1312433"/>
                        <a:gd name="connsiteY9" fmla="*/ 864570 h 864572"/>
                        <a:gd name="connsiteX0" fmla="*/ -1 w 1079676"/>
                        <a:gd name="connsiteY0" fmla="*/ 16672 h 864572"/>
                        <a:gd name="connsiteX1" fmla="*/ 266006 w 1079676"/>
                        <a:gd name="connsiteY1" fmla="*/ 498810 h 864572"/>
                        <a:gd name="connsiteX2" fmla="*/ 365759 w 1079676"/>
                        <a:gd name="connsiteY2" fmla="*/ 831319 h 864572"/>
                        <a:gd name="connsiteX3" fmla="*/ 508542 w 1079676"/>
                        <a:gd name="connsiteY3" fmla="*/ 482185 h 864572"/>
                        <a:gd name="connsiteX4" fmla="*/ 635678 w 1079676"/>
                        <a:gd name="connsiteY4" fmla="*/ 137941 h 864572"/>
                        <a:gd name="connsiteX5" fmla="*/ 732777 w 1079676"/>
                        <a:gd name="connsiteY5" fmla="*/ 47 h 864572"/>
                        <a:gd name="connsiteX6" fmla="*/ 849155 w 1079676"/>
                        <a:gd name="connsiteY6" fmla="*/ 149676 h 864572"/>
                        <a:gd name="connsiteX7" fmla="*/ 946672 w 1079676"/>
                        <a:gd name="connsiteY7" fmla="*/ 471427 h 864572"/>
                        <a:gd name="connsiteX8" fmla="*/ 1079676 w 1079676"/>
                        <a:gd name="connsiteY8" fmla="*/ 864570 h 864572"/>
                        <a:gd name="connsiteX0" fmla="*/ -1 w 813669"/>
                        <a:gd name="connsiteY0" fmla="*/ 498810 h 864572"/>
                        <a:gd name="connsiteX1" fmla="*/ 99752 w 813669"/>
                        <a:gd name="connsiteY1" fmla="*/ 831319 h 864572"/>
                        <a:gd name="connsiteX2" fmla="*/ 242535 w 813669"/>
                        <a:gd name="connsiteY2" fmla="*/ 482185 h 864572"/>
                        <a:gd name="connsiteX3" fmla="*/ 369671 w 813669"/>
                        <a:gd name="connsiteY3" fmla="*/ 137941 h 864572"/>
                        <a:gd name="connsiteX4" fmla="*/ 466770 w 813669"/>
                        <a:gd name="connsiteY4" fmla="*/ 47 h 864572"/>
                        <a:gd name="connsiteX5" fmla="*/ 583148 w 813669"/>
                        <a:gd name="connsiteY5" fmla="*/ 149676 h 864572"/>
                        <a:gd name="connsiteX6" fmla="*/ 680665 w 813669"/>
                        <a:gd name="connsiteY6" fmla="*/ 471427 h 864572"/>
                        <a:gd name="connsiteX7" fmla="*/ 813669 w 813669"/>
                        <a:gd name="connsiteY7" fmla="*/ 864570 h 864572"/>
                        <a:gd name="connsiteX0" fmla="*/ 0 w 713917"/>
                        <a:gd name="connsiteY0" fmla="*/ 831319 h 864572"/>
                        <a:gd name="connsiteX1" fmla="*/ 142783 w 713917"/>
                        <a:gd name="connsiteY1" fmla="*/ 482185 h 864572"/>
                        <a:gd name="connsiteX2" fmla="*/ 269919 w 713917"/>
                        <a:gd name="connsiteY2" fmla="*/ 137941 h 864572"/>
                        <a:gd name="connsiteX3" fmla="*/ 367018 w 713917"/>
                        <a:gd name="connsiteY3" fmla="*/ 47 h 864572"/>
                        <a:gd name="connsiteX4" fmla="*/ 483396 w 713917"/>
                        <a:gd name="connsiteY4" fmla="*/ 149676 h 864572"/>
                        <a:gd name="connsiteX5" fmla="*/ 580913 w 713917"/>
                        <a:gd name="connsiteY5" fmla="*/ 471427 h 864572"/>
                        <a:gd name="connsiteX6" fmla="*/ 713917 w 713917"/>
                        <a:gd name="connsiteY6" fmla="*/ 864570 h 8645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713917" h="864572">
                          <a:moveTo>
                            <a:pt x="0" y="831319"/>
                          </a:moveTo>
                          <a:cubicBezTo>
                            <a:pt x="40423" y="828548"/>
                            <a:pt x="97797" y="597748"/>
                            <a:pt x="142783" y="482185"/>
                          </a:cubicBezTo>
                          <a:cubicBezTo>
                            <a:pt x="187769" y="366622"/>
                            <a:pt x="232547" y="218297"/>
                            <a:pt x="269919" y="137941"/>
                          </a:cubicBezTo>
                          <a:cubicBezTo>
                            <a:pt x="307291" y="57585"/>
                            <a:pt x="331439" y="-1909"/>
                            <a:pt x="367018" y="47"/>
                          </a:cubicBezTo>
                          <a:cubicBezTo>
                            <a:pt x="402597" y="2003"/>
                            <a:pt x="447747" y="71113"/>
                            <a:pt x="483396" y="149676"/>
                          </a:cubicBezTo>
                          <a:cubicBezTo>
                            <a:pt x="519045" y="228239"/>
                            <a:pt x="542493" y="352278"/>
                            <a:pt x="580913" y="471427"/>
                          </a:cubicBezTo>
                          <a:cubicBezTo>
                            <a:pt x="619333" y="590576"/>
                            <a:pt x="663878" y="865548"/>
                            <a:pt x="713917" y="864570"/>
                          </a:cubicBezTo>
                        </a:path>
                      </a:pathLst>
                    </a:custGeom>
                    <a:ln w="25400">
                      <a:solidFill>
                        <a:srgbClr val="6633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 dirty="0"/>
                    </a:p>
                  </p:txBody>
                </p:sp>
                <p:sp>
                  <p:nvSpPr>
                    <p:cNvPr id="22" name="Полилиния 21"/>
                    <p:cNvSpPr/>
                    <p:nvPr/>
                  </p:nvSpPr>
                  <p:spPr>
                    <a:xfrm>
                      <a:off x="7621279" y="834022"/>
                      <a:ext cx="360040" cy="416113"/>
                    </a:xfrm>
                    <a:custGeom>
                      <a:avLst/>
                      <a:gdLst>
                        <a:gd name="connsiteX0" fmla="*/ 0 w 3557847"/>
                        <a:gd name="connsiteY0" fmla="*/ 881232 h 881253"/>
                        <a:gd name="connsiteX1" fmla="*/ 99753 w 3557847"/>
                        <a:gd name="connsiteY1" fmla="*/ 515472 h 881253"/>
                        <a:gd name="connsiteX2" fmla="*/ 332509 w 3557847"/>
                        <a:gd name="connsiteY2" fmla="*/ 33334 h 881253"/>
                        <a:gd name="connsiteX3" fmla="*/ 598516 w 3557847"/>
                        <a:gd name="connsiteY3" fmla="*/ 515472 h 881253"/>
                        <a:gd name="connsiteX4" fmla="*/ 698269 w 3557847"/>
                        <a:gd name="connsiteY4" fmla="*/ 847981 h 881253"/>
                        <a:gd name="connsiteX5" fmla="*/ 798022 w 3557847"/>
                        <a:gd name="connsiteY5" fmla="*/ 498847 h 881253"/>
                        <a:gd name="connsiteX6" fmla="*/ 964276 w 3557847"/>
                        <a:gd name="connsiteY6" fmla="*/ 66585 h 881253"/>
                        <a:gd name="connsiteX7" fmla="*/ 1080655 w 3557847"/>
                        <a:gd name="connsiteY7" fmla="*/ 16709 h 881253"/>
                        <a:gd name="connsiteX8" fmla="*/ 1197033 w 3557847"/>
                        <a:gd name="connsiteY8" fmla="*/ 166338 h 881253"/>
                        <a:gd name="connsiteX9" fmla="*/ 1246909 w 3557847"/>
                        <a:gd name="connsiteY9" fmla="*/ 498847 h 881253"/>
                        <a:gd name="connsiteX10" fmla="*/ 1379913 w 3557847"/>
                        <a:gd name="connsiteY10" fmla="*/ 881232 h 881253"/>
                        <a:gd name="connsiteX11" fmla="*/ 1579418 w 3557847"/>
                        <a:gd name="connsiteY11" fmla="*/ 482221 h 881253"/>
                        <a:gd name="connsiteX12" fmla="*/ 1695796 w 3557847"/>
                        <a:gd name="connsiteY12" fmla="*/ 149712 h 881253"/>
                        <a:gd name="connsiteX13" fmla="*/ 1795549 w 3557847"/>
                        <a:gd name="connsiteY13" fmla="*/ 49959 h 881253"/>
                        <a:gd name="connsiteX14" fmla="*/ 2028305 w 3557847"/>
                        <a:gd name="connsiteY14" fmla="*/ 498847 h 881253"/>
                        <a:gd name="connsiteX15" fmla="*/ 2144684 w 3557847"/>
                        <a:gd name="connsiteY15" fmla="*/ 831356 h 881253"/>
                        <a:gd name="connsiteX16" fmla="*/ 2261062 w 3557847"/>
                        <a:gd name="connsiteY16" fmla="*/ 482221 h 881253"/>
                        <a:gd name="connsiteX17" fmla="*/ 2360815 w 3557847"/>
                        <a:gd name="connsiteY17" fmla="*/ 149712 h 881253"/>
                        <a:gd name="connsiteX18" fmla="*/ 2477193 w 3557847"/>
                        <a:gd name="connsiteY18" fmla="*/ 33334 h 881253"/>
                        <a:gd name="connsiteX19" fmla="*/ 2593571 w 3557847"/>
                        <a:gd name="connsiteY19" fmla="*/ 133087 h 881253"/>
                        <a:gd name="connsiteX20" fmla="*/ 2693324 w 3557847"/>
                        <a:gd name="connsiteY20" fmla="*/ 498847 h 881253"/>
                        <a:gd name="connsiteX21" fmla="*/ 2859578 w 3557847"/>
                        <a:gd name="connsiteY21" fmla="*/ 847981 h 881253"/>
                        <a:gd name="connsiteX22" fmla="*/ 3009207 w 3557847"/>
                        <a:gd name="connsiteY22" fmla="*/ 515472 h 881253"/>
                        <a:gd name="connsiteX23" fmla="*/ 3125585 w 3557847"/>
                        <a:gd name="connsiteY23" fmla="*/ 149712 h 881253"/>
                        <a:gd name="connsiteX24" fmla="*/ 3241964 w 3557847"/>
                        <a:gd name="connsiteY24" fmla="*/ 83 h 881253"/>
                        <a:gd name="connsiteX25" fmla="*/ 3358342 w 3557847"/>
                        <a:gd name="connsiteY25" fmla="*/ 166338 h 881253"/>
                        <a:gd name="connsiteX26" fmla="*/ 3424844 w 3557847"/>
                        <a:gd name="connsiteY26" fmla="*/ 332592 h 881253"/>
                        <a:gd name="connsiteX27" fmla="*/ 3557847 w 3557847"/>
                        <a:gd name="connsiteY27" fmla="*/ 847981 h 881253"/>
                        <a:gd name="connsiteX0" fmla="*/ 0 w 3557847"/>
                        <a:gd name="connsiteY0" fmla="*/ 881232 h 881253"/>
                        <a:gd name="connsiteX1" fmla="*/ 99753 w 3557847"/>
                        <a:gd name="connsiteY1" fmla="*/ 515472 h 881253"/>
                        <a:gd name="connsiteX2" fmla="*/ 332509 w 3557847"/>
                        <a:gd name="connsiteY2" fmla="*/ 33334 h 881253"/>
                        <a:gd name="connsiteX3" fmla="*/ 598516 w 3557847"/>
                        <a:gd name="connsiteY3" fmla="*/ 515472 h 881253"/>
                        <a:gd name="connsiteX4" fmla="*/ 698269 w 3557847"/>
                        <a:gd name="connsiteY4" fmla="*/ 847981 h 881253"/>
                        <a:gd name="connsiteX5" fmla="*/ 798022 w 3557847"/>
                        <a:gd name="connsiteY5" fmla="*/ 498847 h 881253"/>
                        <a:gd name="connsiteX6" fmla="*/ 914400 w 3557847"/>
                        <a:gd name="connsiteY6" fmla="*/ 133087 h 881253"/>
                        <a:gd name="connsiteX7" fmla="*/ 1080655 w 3557847"/>
                        <a:gd name="connsiteY7" fmla="*/ 16709 h 881253"/>
                        <a:gd name="connsiteX8" fmla="*/ 1197033 w 3557847"/>
                        <a:gd name="connsiteY8" fmla="*/ 166338 h 881253"/>
                        <a:gd name="connsiteX9" fmla="*/ 1246909 w 3557847"/>
                        <a:gd name="connsiteY9" fmla="*/ 498847 h 881253"/>
                        <a:gd name="connsiteX10" fmla="*/ 1379913 w 3557847"/>
                        <a:gd name="connsiteY10" fmla="*/ 881232 h 881253"/>
                        <a:gd name="connsiteX11" fmla="*/ 1579418 w 3557847"/>
                        <a:gd name="connsiteY11" fmla="*/ 482221 h 881253"/>
                        <a:gd name="connsiteX12" fmla="*/ 1695796 w 3557847"/>
                        <a:gd name="connsiteY12" fmla="*/ 149712 h 881253"/>
                        <a:gd name="connsiteX13" fmla="*/ 1795549 w 3557847"/>
                        <a:gd name="connsiteY13" fmla="*/ 49959 h 881253"/>
                        <a:gd name="connsiteX14" fmla="*/ 2028305 w 3557847"/>
                        <a:gd name="connsiteY14" fmla="*/ 498847 h 881253"/>
                        <a:gd name="connsiteX15" fmla="*/ 2144684 w 3557847"/>
                        <a:gd name="connsiteY15" fmla="*/ 831356 h 881253"/>
                        <a:gd name="connsiteX16" fmla="*/ 2261062 w 3557847"/>
                        <a:gd name="connsiteY16" fmla="*/ 482221 h 881253"/>
                        <a:gd name="connsiteX17" fmla="*/ 2360815 w 3557847"/>
                        <a:gd name="connsiteY17" fmla="*/ 149712 h 881253"/>
                        <a:gd name="connsiteX18" fmla="*/ 2477193 w 3557847"/>
                        <a:gd name="connsiteY18" fmla="*/ 33334 h 881253"/>
                        <a:gd name="connsiteX19" fmla="*/ 2593571 w 3557847"/>
                        <a:gd name="connsiteY19" fmla="*/ 133087 h 881253"/>
                        <a:gd name="connsiteX20" fmla="*/ 2693324 w 3557847"/>
                        <a:gd name="connsiteY20" fmla="*/ 498847 h 881253"/>
                        <a:gd name="connsiteX21" fmla="*/ 2859578 w 3557847"/>
                        <a:gd name="connsiteY21" fmla="*/ 847981 h 881253"/>
                        <a:gd name="connsiteX22" fmla="*/ 3009207 w 3557847"/>
                        <a:gd name="connsiteY22" fmla="*/ 515472 h 881253"/>
                        <a:gd name="connsiteX23" fmla="*/ 3125585 w 3557847"/>
                        <a:gd name="connsiteY23" fmla="*/ 149712 h 881253"/>
                        <a:gd name="connsiteX24" fmla="*/ 3241964 w 3557847"/>
                        <a:gd name="connsiteY24" fmla="*/ 83 h 881253"/>
                        <a:gd name="connsiteX25" fmla="*/ 3358342 w 3557847"/>
                        <a:gd name="connsiteY25" fmla="*/ 166338 h 881253"/>
                        <a:gd name="connsiteX26" fmla="*/ 3424844 w 3557847"/>
                        <a:gd name="connsiteY26" fmla="*/ 332592 h 881253"/>
                        <a:gd name="connsiteX27" fmla="*/ 3557847 w 3557847"/>
                        <a:gd name="connsiteY27" fmla="*/ 847981 h 881253"/>
                        <a:gd name="connsiteX0" fmla="*/ 0 w 3557847"/>
                        <a:gd name="connsiteY0" fmla="*/ 881232 h 881253"/>
                        <a:gd name="connsiteX1" fmla="*/ 99753 w 3557847"/>
                        <a:gd name="connsiteY1" fmla="*/ 515472 h 881253"/>
                        <a:gd name="connsiteX2" fmla="*/ 332509 w 3557847"/>
                        <a:gd name="connsiteY2" fmla="*/ 33334 h 881253"/>
                        <a:gd name="connsiteX3" fmla="*/ 598516 w 3557847"/>
                        <a:gd name="connsiteY3" fmla="*/ 515472 h 881253"/>
                        <a:gd name="connsiteX4" fmla="*/ 698269 w 3557847"/>
                        <a:gd name="connsiteY4" fmla="*/ 847981 h 881253"/>
                        <a:gd name="connsiteX5" fmla="*/ 798022 w 3557847"/>
                        <a:gd name="connsiteY5" fmla="*/ 498847 h 881253"/>
                        <a:gd name="connsiteX6" fmla="*/ 935915 w 3557847"/>
                        <a:gd name="connsiteY6" fmla="*/ 133087 h 881253"/>
                        <a:gd name="connsiteX7" fmla="*/ 1080655 w 3557847"/>
                        <a:gd name="connsiteY7" fmla="*/ 16709 h 881253"/>
                        <a:gd name="connsiteX8" fmla="*/ 1197033 w 3557847"/>
                        <a:gd name="connsiteY8" fmla="*/ 166338 h 881253"/>
                        <a:gd name="connsiteX9" fmla="*/ 1246909 w 3557847"/>
                        <a:gd name="connsiteY9" fmla="*/ 498847 h 881253"/>
                        <a:gd name="connsiteX10" fmla="*/ 1379913 w 3557847"/>
                        <a:gd name="connsiteY10" fmla="*/ 881232 h 881253"/>
                        <a:gd name="connsiteX11" fmla="*/ 1579418 w 3557847"/>
                        <a:gd name="connsiteY11" fmla="*/ 482221 h 881253"/>
                        <a:gd name="connsiteX12" fmla="*/ 1695796 w 3557847"/>
                        <a:gd name="connsiteY12" fmla="*/ 149712 h 881253"/>
                        <a:gd name="connsiteX13" fmla="*/ 1795549 w 3557847"/>
                        <a:gd name="connsiteY13" fmla="*/ 49959 h 881253"/>
                        <a:gd name="connsiteX14" fmla="*/ 2028305 w 3557847"/>
                        <a:gd name="connsiteY14" fmla="*/ 498847 h 881253"/>
                        <a:gd name="connsiteX15" fmla="*/ 2144684 w 3557847"/>
                        <a:gd name="connsiteY15" fmla="*/ 831356 h 881253"/>
                        <a:gd name="connsiteX16" fmla="*/ 2261062 w 3557847"/>
                        <a:gd name="connsiteY16" fmla="*/ 482221 h 881253"/>
                        <a:gd name="connsiteX17" fmla="*/ 2360815 w 3557847"/>
                        <a:gd name="connsiteY17" fmla="*/ 149712 h 881253"/>
                        <a:gd name="connsiteX18" fmla="*/ 2477193 w 3557847"/>
                        <a:gd name="connsiteY18" fmla="*/ 33334 h 881253"/>
                        <a:gd name="connsiteX19" fmla="*/ 2593571 w 3557847"/>
                        <a:gd name="connsiteY19" fmla="*/ 133087 h 881253"/>
                        <a:gd name="connsiteX20" fmla="*/ 2693324 w 3557847"/>
                        <a:gd name="connsiteY20" fmla="*/ 498847 h 881253"/>
                        <a:gd name="connsiteX21" fmla="*/ 2859578 w 3557847"/>
                        <a:gd name="connsiteY21" fmla="*/ 847981 h 881253"/>
                        <a:gd name="connsiteX22" fmla="*/ 3009207 w 3557847"/>
                        <a:gd name="connsiteY22" fmla="*/ 515472 h 881253"/>
                        <a:gd name="connsiteX23" fmla="*/ 3125585 w 3557847"/>
                        <a:gd name="connsiteY23" fmla="*/ 149712 h 881253"/>
                        <a:gd name="connsiteX24" fmla="*/ 3241964 w 3557847"/>
                        <a:gd name="connsiteY24" fmla="*/ 83 h 881253"/>
                        <a:gd name="connsiteX25" fmla="*/ 3358342 w 3557847"/>
                        <a:gd name="connsiteY25" fmla="*/ 166338 h 881253"/>
                        <a:gd name="connsiteX26" fmla="*/ 3424844 w 3557847"/>
                        <a:gd name="connsiteY26" fmla="*/ 332592 h 881253"/>
                        <a:gd name="connsiteX27" fmla="*/ 3557847 w 3557847"/>
                        <a:gd name="connsiteY27" fmla="*/ 847981 h 881253"/>
                        <a:gd name="connsiteX0" fmla="*/ 0 w 3557847"/>
                        <a:gd name="connsiteY0" fmla="*/ 881232 h 881234"/>
                        <a:gd name="connsiteX1" fmla="*/ 99753 w 3557847"/>
                        <a:gd name="connsiteY1" fmla="*/ 515472 h 881234"/>
                        <a:gd name="connsiteX2" fmla="*/ 332509 w 3557847"/>
                        <a:gd name="connsiteY2" fmla="*/ 33334 h 881234"/>
                        <a:gd name="connsiteX3" fmla="*/ 598516 w 3557847"/>
                        <a:gd name="connsiteY3" fmla="*/ 515472 h 881234"/>
                        <a:gd name="connsiteX4" fmla="*/ 698269 w 3557847"/>
                        <a:gd name="connsiteY4" fmla="*/ 847981 h 881234"/>
                        <a:gd name="connsiteX5" fmla="*/ 798022 w 3557847"/>
                        <a:gd name="connsiteY5" fmla="*/ 498847 h 881234"/>
                        <a:gd name="connsiteX6" fmla="*/ 935915 w 3557847"/>
                        <a:gd name="connsiteY6" fmla="*/ 133087 h 881234"/>
                        <a:gd name="connsiteX7" fmla="*/ 1080655 w 3557847"/>
                        <a:gd name="connsiteY7" fmla="*/ 16709 h 881234"/>
                        <a:gd name="connsiteX8" fmla="*/ 1197033 w 3557847"/>
                        <a:gd name="connsiteY8" fmla="*/ 166338 h 881234"/>
                        <a:gd name="connsiteX9" fmla="*/ 1279182 w 3557847"/>
                        <a:gd name="connsiteY9" fmla="*/ 488089 h 881234"/>
                        <a:gd name="connsiteX10" fmla="*/ 1379913 w 3557847"/>
                        <a:gd name="connsiteY10" fmla="*/ 881232 h 881234"/>
                        <a:gd name="connsiteX11" fmla="*/ 1579418 w 3557847"/>
                        <a:gd name="connsiteY11" fmla="*/ 482221 h 881234"/>
                        <a:gd name="connsiteX12" fmla="*/ 1695796 w 3557847"/>
                        <a:gd name="connsiteY12" fmla="*/ 149712 h 881234"/>
                        <a:gd name="connsiteX13" fmla="*/ 1795549 w 3557847"/>
                        <a:gd name="connsiteY13" fmla="*/ 49959 h 881234"/>
                        <a:gd name="connsiteX14" fmla="*/ 2028305 w 3557847"/>
                        <a:gd name="connsiteY14" fmla="*/ 498847 h 881234"/>
                        <a:gd name="connsiteX15" fmla="*/ 2144684 w 3557847"/>
                        <a:gd name="connsiteY15" fmla="*/ 831356 h 881234"/>
                        <a:gd name="connsiteX16" fmla="*/ 2261062 w 3557847"/>
                        <a:gd name="connsiteY16" fmla="*/ 482221 h 881234"/>
                        <a:gd name="connsiteX17" fmla="*/ 2360815 w 3557847"/>
                        <a:gd name="connsiteY17" fmla="*/ 149712 h 881234"/>
                        <a:gd name="connsiteX18" fmla="*/ 2477193 w 3557847"/>
                        <a:gd name="connsiteY18" fmla="*/ 33334 h 881234"/>
                        <a:gd name="connsiteX19" fmla="*/ 2593571 w 3557847"/>
                        <a:gd name="connsiteY19" fmla="*/ 133087 h 881234"/>
                        <a:gd name="connsiteX20" fmla="*/ 2693324 w 3557847"/>
                        <a:gd name="connsiteY20" fmla="*/ 498847 h 881234"/>
                        <a:gd name="connsiteX21" fmla="*/ 2859578 w 3557847"/>
                        <a:gd name="connsiteY21" fmla="*/ 847981 h 881234"/>
                        <a:gd name="connsiteX22" fmla="*/ 3009207 w 3557847"/>
                        <a:gd name="connsiteY22" fmla="*/ 515472 h 881234"/>
                        <a:gd name="connsiteX23" fmla="*/ 3125585 w 3557847"/>
                        <a:gd name="connsiteY23" fmla="*/ 149712 h 881234"/>
                        <a:gd name="connsiteX24" fmla="*/ 3241964 w 3557847"/>
                        <a:gd name="connsiteY24" fmla="*/ 83 h 881234"/>
                        <a:gd name="connsiteX25" fmla="*/ 3358342 w 3557847"/>
                        <a:gd name="connsiteY25" fmla="*/ 166338 h 881234"/>
                        <a:gd name="connsiteX26" fmla="*/ 3424844 w 3557847"/>
                        <a:gd name="connsiteY26" fmla="*/ 332592 h 881234"/>
                        <a:gd name="connsiteX27" fmla="*/ 3557847 w 3557847"/>
                        <a:gd name="connsiteY27" fmla="*/ 847981 h 881234"/>
                        <a:gd name="connsiteX0" fmla="*/ 0 w 3557847"/>
                        <a:gd name="connsiteY0" fmla="*/ 881232 h 881234"/>
                        <a:gd name="connsiteX1" fmla="*/ 99753 w 3557847"/>
                        <a:gd name="connsiteY1" fmla="*/ 515472 h 881234"/>
                        <a:gd name="connsiteX2" fmla="*/ 332509 w 3557847"/>
                        <a:gd name="connsiteY2" fmla="*/ 33334 h 881234"/>
                        <a:gd name="connsiteX3" fmla="*/ 598516 w 3557847"/>
                        <a:gd name="connsiteY3" fmla="*/ 515472 h 881234"/>
                        <a:gd name="connsiteX4" fmla="*/ 698269 w 3557847"/>
                        <a:gd name="connsiteY4" fmla="*/ 847981 h 881234"/>
                        <a:gd name="connsiteX5" fmla="*/ 798022 w 3557847"/>
                        <a:gd name="connsiteY5" fmla="*/ 498847 h 881234"/>
                        <a:gd name="connsiteX6" fmla="*/ 935915 w 3557847"/>
                        <a:gd name="connsiteY6" fmla="*/ 133087 h 881234"/>
                        <a:gd name="connsiteX7" fmla="*/ 1080655 w 3557847"/>
                        <a:gd name="connsiteY7" fmla="*/ 16709 h 881234"/>
                        <a:gd name="connsiteX8" fmla="*/ 1197033 w 3557847"/>
                        <a:gd name="connsiteY8" fmla="*/ 166338 h 881234"/>
                        <a:gd name="connsiteX9" fmla="*/ 1279182 w 3557847"/>
                        <a:gd name="connsiteY9" fmla="*/ 488089 h 881234"/>
                        <a:gd name="connsiteX10" fmla="*/ 1412186 w 3557847"/>
                        <a:gd name="connsiteY10" fmla="*/ 881232 h 881234"/>
                        <a:gd name="connsiteX11" fmla="*/ 1579418 w 3557847"/>
                        <a:gd name="connsiteY11" fmla="*/ 482221 h 881234"/>
                        <a:gd name="connsiteX12" fmla="*/ 1695796 w 3557847"/>
                        <a:gd name="connsiteY12" fmla="*/ 149712 h 881234"/>
                        <a:gd name="connsiteX13" fmla="*/ 1795549 w 3557847"/>
                        <a:gd name="connsiteY13" fmla="*/ 49959 h 881234"/>
                        <a:gd name="connsiteX14" fmla="*/ 2028305 w 3557847"/>
                        <a:gd name="connsiteY14" fmla="*/ 498847 h 881234"/>
                        <a:gd name="connsiteX15" fmla="*/ 2144684 w 3557847"/>
                        <a:gd name="connsiteY15" fmla="*/ 831356 h 881234"/>
                        <a:gd name="connsiteX16" fmla="*/ 2261062 w 3557847"/>
                        <a:gd name="connsiteY16" fmla="*/ 482221 h 881234"/>
                        <a:gd name="connsiteX17" fmla="*/ 2360815 w 3557847"/>
                        <a:gd name="connsiteY17" fmla="*/ 149712 h 881234"/>
                        <a:gd name="connsiteX18" fmla="*/ 2477193 w 3557847"/>
                        <a:gd name="connsiteY18" fmla="*/ 33334 h 881234"/>
                        <a:gd name="connsiteX19" fmla="*/ 2593571 w 3557847"/>
                        <a:gd name="connsiteY19" fmla="*/ 133087 h 881234"/>
                        <a:gd name="connsiteX20" fmla="*/ 2693324 w 3557847"/>
                        <a:gd name="connsiteY20" fmla="*/ 498847 h 881234"/>
                        <a:gd name="connsiteX21" fmla="*/ 2859578 w 3557847"/>
                        <a:gd name="connsiteY21" fmla="*/ 847981 h 881234"/>
                        <a:gd name="connsiteX22" fmla="*/ 3009207 w 3557847"/>
                        <a:gd name="connsiteY22" fmla="*/ 515472 h 881234"/>
                        <a:gd name="connsiteX23" fmla="*/ 3125585 w 3557847"/>
                        <a:gd name="connsiteY23" fmla="*/ 149712 h 881234"/>
                        <a:gd name="connsiteX24" fmla="*/ 3241964 w 3557847"/>
                        <a:gd name="connsiteY24" fmla="*/ 83 h 881234"/>
                        <a:gd name="connsiteX25" fmla="*/ 3358342 w 3557847"/>
                        <a:gd name="connsiteY25" fmla="*/ 166338 h 881234"/>
                        <a:gd name="connsiteX26" fmla="*/ 3424844 w 3557847"/>
                        <a:gd name="connsiteY26" fmla="*/ 332592 h 881234"/>
                        <a:gd name="connsiteX27" fmla="*/ 3557847 w 3557847"/>
                        <a:gd name="connsiteY27" fmla="*/ 847981 h 881234"/>
                        <a:gd name="connsiteX0" fmla="*/ 0 w 3557847"/>
                        <a:gd name="connsiteY0" fmla="*/ 881232 h 881234"/>
                        <a:gd name="connsiteX1" fmla="*/ 99753 w 3557847"/>
                        <a:gd name="connsiteY1" fmla="*/ 515472 h 881234"/>
                        <a:gd name="connsiteX2" fmla="*/ 332509 w 3557847"/>
                        <a:gd name="connsiteY2" fmla="*/ 33334 h 881234"/>
                        <a:gd name="connsiteX3" fmla="*/ 598516 w 3557847"/>
                        <a:gd name="connsiteY3" fmla="*/ 515472 h 881234"/>
                        <a:gd name="connsiteX4" fmla="*/ 698269 w 3557847"/>
                        <a:gd name="connsiteY4" fmla="*/ 847981 h 881234"/>
                        <a:gd name="connsiteX5" fmla="*/ 798022 w 3557847"/>
                        <a:gd name="connsiteY5" fmla="*/ 498847 h 881234"/>
                        <a:gd name="connsiteX6" fmla="*/ 935915 w 3557847"/>
                        <a:gd name="connsiteY6" fmla="*/ 133087 h 881234"/>
                        <a:gd name="connsiteX7" fmla="*/ 1080655 w 3557847"/>
                        <a:gd name="connsiteY7" fmla="*/ 16709 h 881234"/>
                        <a:gd name="connsiteX8" fmla="*/ 1197033 w 3557847"/>
                        <a:gd name="connsiteY8" fmla="*/ 166338 h 881234"/>
                        <a:gd name="connsiteX9" fmla="*/ 1279182 w 3557847"/>
                        <a:gd name="connsiteY9" fmla="*/ 488089 h 881234"/>
                        <a:gd name="connsiteX10" fmla="*/ 1412186 w 3557847"/>
                        <a:gd name="connsiteY10" fmla="*/ 881232 h 881234"/>
                        <a:gd name="connsiteX11" fmla="*/ 1579418 w 3557847"/>
                        <a:gd name="connsiteY11" fmla="*/ 482221 h 881234"/>
                        <a:gd name="connsiteX12" fmla="*/ 1695796 w 3557847"/>
                        <a:gd name="connsiteY12" fmla="*/ 149712 h 881234"/>
                        <a:gd name="connsiteX13" fmla="*/ 1795549 w 3557847"/>
                        <a:gd name="connsiteY13" fmla="*/ 49959 h 881234"/>
                        <a:gd name="connsiteX14" fmla="*/ 1893346 w 3557847"/>
                        <a:gd name="connsiteY14" fmla="*/ 248487 h 881234"/>
                        <a:gd name="connsiteX15" fmla="*/ 2028305 w 3557847"/>
                        <a:gd name="connsiteY15" fmla="*/ 498847 h 881234"/>
                        <a:gd name="connsiteX16" fmla="*/ 2144684 w 3557847"/>
                        <a:gd name="connsiteY16" fmla="*/ 831356 h 881234"/>
                        <a:gd name="connsiteX17" fmla="*/ 2261062 w 3557847"/>
                        <a:gd name="connsiteY17" fmla="*/ 482221 h 881234"/>
                        <a:gd name="connsiteX18" fmla="*/ 2360815 w 3557847"/>
                        <a:gd name="connsiteY18" fmla="*/ 149712 h 881234"/>
                        <a:gd name="connsiteX19" fmla="*/ 2477193 w 3557847"/>
                        <a:gd name="connsiteY19" fmla="*/ 33334 h 881234"/>
                        <a:gd name="connsiteX20" fmla="*/ 2593571 w 3557847"/>
                        <a:gd name="connsiteY20" fmla="*/ 133087 h 881234"/>
                        <a:gd name="connsiteX21" fmla="*/ 2693324 w 3557847"/>
                        <a:gd name="connsiteY21" fmla="*/ 498847 h 881234"/>
                        <a:gd name="connsiteX22" fmla="*/ 2859578 w 3557847"/>
                        <a:gd name="connsiteY22" fmla="*/ 847981 h 881234"/>
                        <a:gd name="connsiteX23" fmla="*/ 3009207 w 3557847"/>
                        <a:gd name="connsiteY23" fmla="*/ 515472 h 881234"/>
                        <a:gd name="connsiteX24" fmla="*/ 3125585 w 3557847"/>
                        <a:gd name="connsiteY24" fmla="*/ 149712 h 881234"/>
                        <a:gd name="connsiteX25" fmla="*/ 3241964 w 3557847"/>
                        <a:gd name="connsiteY25" fmla="*/ 83 h 881234"/>
                        <a:gd name="connsiteX26" fmla="*/ 3358342 w 3557847"/>
                        <a:gd name="connsiteY26" fmla="*/ 166338 h 881234"/>
                        <a:gd name="connsiteX27" fmla="*/ 3424844 w 3557847"/>
                        <a:gd name="connsiteY27" fmla="*/ 332592 h 881234"/>
                        <a:gd name="connsiteX28" fmla="*/ 3557847 w 3557847"/>
                        <a:gd name="connsiteY28" fmla="*/ 847981 h 881234"/>
                        <a:gd name="connsiteX0" fmla="*/ 0 w 3557847"/>
                        <a:gd name="connsiteY0" fmla="*/ 881232 h 881234"/>
                        <a:gd name="connsiteX1" fmla="*/ 99753 w 3557847"/>
                        <a:gd name="connsiteY1" fmla="*/ 515472 h 881234"/>
                        <a:gd name="connsiteX2" fmla="*/ 332509 w 3557847"/>
                        <a:gd name="connsiteY2" fmla="*/ 33334 h 881234"/>
                        <a:gd name="connsiteX3" fmla="*/ 598516 w 3557847"/>
                        <a:gd name="connsiteY3" fmla="*/ 515472 h 881234"/>
                        <a:gd name="connsiteX4" fmla="*/ 698269 w 3557847"/>
                        <a:gd name="connsiteY4" fmla="*/ 847981 h 881234"/>
                        <a:gd name="connsiteX5" fmla="*/ 798022 w 3557847"/>
                        <a:gd name="connsiteY5" fmla="*/ 498847 h 881234"/>
                        <a:gd name="connsiteX6" fmla="*/ 935915 w 3557847"/>
                        <a:gd name="connsiteY6" fmla="*/ 133087 h 881234"/>
                        <a:gd name="connsiteX7" fmla="*/ 1080655 w 3557847"/>
                        <a:gd name="connsiteY7" fmla="*/ 16709 h 881234"/>
                        <a:gd name="connsiteX8" fmla="*/ 1197033 w 3557847"/>
                        <a:gd name="connsiteY8" fmla="*/ 166338 h 881234"/>
                        <a:gd name="connsiteX9" fmla="*/ 1279182 w 3557847"/>
                        <a:gd name="connsiteY9" fmla="*/ 488089 h 881234"/>
                        <a:gd name="connsiteX10" fmla="*/ 1412186 w 3557847"/>
                        <a:gd name="connsiteY10" fmla="*/ 881232 h 881234"/>
                        <a:gd name="connsiteX11" fmla="*/ 1579418 w 3557847"/>
                        <a:gd name="connsiteY11" fmla="*/ 482221 h 881234"/>
                        <a:gd name="connsiteX12" fmla="*/ 1695796 w 3557847"/>
                        <a:gd name="connsiteY12" fmla="*/ 149712 h 881234"/>
                        <a:gd name="connsiteX13" fmla="*/ 1795549 w 3557847"/>
                        <a:gd name="connsiteY13" fmla="*/ 49959 h 881234"/>
                        <a:gd name="connsiteX14" fmla="*/ 1925619 w 3557847"/>
                        <a:gd name="connsiteY14" fmla="*/ 237729 h 881234"/>
                        <a:gd name="connsiteX15" fmla="*/ 2028305 w 3557847"/>
                        <a:gd name="connsiteY15" fmla="*/ 498847 h 881234"/>
                        <a:gd name="connsiteX16" fmla="*/ 2144684 w 3557847"/>
                        <a:gd name="connsiteY16" fmla="*/ 831356 h 881234"/>
                        <a:gd name="connsiteX17" fmla="*/ 2261062 w 3557847"/>
                        <a:gd name="connsiteY17" fmla="*/ 482221 h 881234"/>
                        <a:gd name="connsiteX18" fmla="*/ 2360815 w 3557847"/>
                        <a:gd name="connsiteY18" fmla="*/ 149712 h 881234"/>
                        <a:gd name="connsiteX19" fmla="*/ 2477193 w 3557847"/>
                        <a:gd name="connsiteY19" fmla="*/ 33334 h 881234"/>
                        <a:gd name="connsiteX20" fmla="*/ 2593571 w 3557847"/>
                        <a:gd name="connsiteY20" fmla="*/ 133087 h 881234"/>
                        <a:gd name="connsiteX21" fmla="*/ 2693324 w 3557847"/>
                        <a:gd name="connsiteY21" fmla="*/ 498847 h 881234"/>
                        <a:gd name="connsiteX22" fmla="*/ 2859578 w 3557847"/>
                        <a:gd name="connsiteY22" fmla="*/ 847981 h 881234"/>
                        <a:gd name="connsiteX23" fmla="*/ 3009207 w 3557847"/>
                        <a:gd name="connsiteY23" fmla="*/ 515472 h 881234"/>
                        <a:gd name="connsiteX24" fmla="*/ 3125585 w 3557847"/>
                        <a:gd name="connsiteY24" fmla="*/ 149712 h 881234"/>
                        <a:gd name="connsiteX25" fmla="*/ 3241964 w 3557847"/>
                        <a:gd name="connsiteY25" fmla="*/ 83 h 881234"/>
                        <a:gd name="connsiteX26" fmla="*/ 3358342 w 3557847"/>
                        <a:gd name="connsiteY26" fmla="*/ 166338 h 881234"/>
                        <a:gd name="connsiteX27" fmla="*/ 3424844 w 3557847"/>
                        <a:gd name="connsiteY27" fmla="*/ 332592 h 881234"/>
                        <a:gd name="connsiteX28" fmla="*/ 3557847 w 3557847"/>
                        <a:gd name="connsiteY28" fmla="*/ 847981 h 881234"/>
                        <a:gd name="connsiteX0" fmla="*/ 0 w 3557847"/>
                        <a:gd name="connsiteY0" fmla="*/ 881232 h 881234"/>
                        <a:gd name="connsiteX1" fmla="*/ 99753 w 3557847"/>
                        <a:gd name="connsiteY1" fmla="*/ 515472 h 881234"/>
                        <a:gd name="connsiteX2" fmla="*/ 332509 w 3557847"/>
                        <a:gd name="connsiteY2" fmla="*/ 33334 h 881234"/>
                        <a:gd name="connsiteX3" fmla="*/ 598516 w 3557847"/>
                        <a:gd name="connsiteY3" fmla="*/ 515472 h 881234"/>
                        <a:gd name="connsiteX4" fmla="*/ 698269 w 3557847"/>
                        <a:gd name="connsiteY4" fmla="*/ 847981 h 881234"/>
                        <a:gd name="connsiteX5" fmla="*/ 798022 w 3557847"/>
                        <a:gd name="connsiteY5" fmla="*/ 498847 h 881234"/>
                        <a:gd name="connsiteX6" fmla="*/ 935915 w 3557847"/>
                        <a:gd name="connsiteY6" fmla="*/ 133087 h 881234"/>
                        <a:gd name="connsiteX7" fmla="*/ 1080655 w 3557847"/>
                        <a:gd name="connsiteY7" fmla="*/ 16709 h 881234"/>
                        <a:gd name="connsiteX8" fmla="*/ 1197033 w 3557847"/>
                        <a:gd name="connsiteY8" fmla="*/ 166338 h 881234"/>
                        <a:gd name="connsiteX9" fmla="*/ 1279182 w 3557847"/>
                        <a:gd name="connsiteY9" fmla="*/ 488089 h 881234"/>
                        <a:gd name="connsiteX10" fmla="*/ 1412186 w 3557847"/>
                        <a:gd name="connsiteY10" fmla="*/ 881232 h 881234"/>
                        <a:gd name="connsiteX11" fmla="*/ 1579418 w 3557847"/>
                        <a:gd name="connsiteY11" fmla="*/ 482221 h 881234"/>
                        <a:gd name="connsiteX12" fmla="*/ 1695796 w 3557847"/>
                        <a:gd name="connsiteY12" fmla="*/ 149712 h 881234"/>
                        <a:gd name="connsiteX13" fmla="*/ 1795549 w 3557847"/>
                        <a:gd name="connsiteY13" fmla="*/ 49959 h 881234"/>
                        <a:gd name="connsiteX14" fmla="*/ 1936377 w 3557847"/>
                        <a:gd name="connsiteY14" fmla="*/ 173183 h 881234"/>
                        <a:gd name="connsiteX15" fmla="*/ 2028305 w 3557847"/>
                        <a:gd name="connsiteY15" fmla="*/ 498847 h 881234"/>
                        <a:gd name="connsiteX16" fmla="*/ 2144684 w 3557847"/>
                        <a:gd name="connsiteY16" fmla="*/ 831356 h 881234"/>
                        <a:gd name="connsiteX17" fmla="*/ 2261062 w 3557847"/>
                        <a:gd name="connsiteY17" fmla="*/ 482221 h 881234"/>
                        <a:gd name="connsiteX18" fmla="*/ 2360815 w 3557847"/>
                        <a:gd name="connsiteY18" fmla="*/ 149712 h 881234"/>
                        <a:gd name="connsiteX19" fmla="*/ 2477193 w 3557847"/>
                        <a:gd name="connsiteY19" fmla="*/ 33334 h 881234"/>
                        <a:gd name="connsiteX20" fmla="*/ 2593571 w 3557847"/>
                        <a:gd name="connsiteY20" fmla="*/ 133087 h 881234"/>
                        <a:gd name="connsiteX21" fmla="*/ 2693324 w 3557847"/>
                        <a:gd name="connsiteY21" fmla="*/ 498847 h 881234"/>
                        <a:gd name="connsiteX22" fmla="*/ 2859578 w 3557847"/>
                        <a:gd name="connsiteY22" fmla="*/ 847981 h 881234"/>
                        <a:gd name="connsiteX23" fmla="*/ 3009207 w 3557847"/>
                        <a:gd name="connsiteY23" fmla="*/ 515472 h 881234"/>
                        <a:gd name="connsiteX24" fmla="*/ 3125585 w 3557847"/>
                        <a:gd name="connsiteY24" fmla="*/ 149712 h 881234"/>
                        <a:gd name="connsiteX25" fmla="*/ 3241964 w 3557847"/>
                        <a:gd name="connsiteY25" fmla="*/ 83 h 881234"/>
                        <a:gd name="connsiteX26" fmla="*/ 3358342 w 3557847"/>
                        <a:gd name="connsiteY26" fmla="*/ 166338 h 881234"/>
                        <a:gd name="connsiteX27" fmla="*/ 3424844 w 3557847"/>
                        <a:gd name="connsiteY27" fmla="*/ 332592 h 881234"/>
                        <a:gd name="connsiteX28" fmla="*/ 3557847 w 3557847"/>
                        <a:gd name="connsiteY28" fmla="*/ 847981 h 881234"/>
                        <a:gd name="connsiteX0" fmla="*/ 0 w 3557847"/>
                        <a:gd name="connsiteY0" fmla="*/ 881232 h 881234"/>
                        <a:gd name="connsiteX1" fmla="*/ 99753 w 3557847"/>
                        <a:gd name="connsiteY1" fmla="*/ 515472 h 881234"/>
                        <a:gd name="connsiteX2" fmla="*/ 332509 w 3557847"/>
                        <a:gd name="connsiteY2" fmla="*/ 33334 h 881234"/>
                        <a:gd name="connsiteX3" fmla="*/ 598516 w 3557847"/>
                        <a:gd name="connsiteY3" fmla="*/ 515472 h 881234"/>
                        <a:gd name="connsiteX4" fmla="*/ 698269 w 3557847"/>
                        <a:gd name="connsiteY4" fmla="*/ 847981 h 881234"/>
                        <a:gd name="connsiteX5" fmla="*/ 798022 w 3557847"/>
                        <a:gd name="connsiteY5" fmla="*/ 498847 h 881234"/>
                        <a:gd name="connsiteX6" fmla="*/ 935915 w 3557847"/>
                        <a:gd name="connsiteY6" fmla="*/ 133087 h 881234"/>
                        <a:gd name="connsiteX7" fmla="*/ 1080655 w 3557847"/>
                        <a:gd name="connsiteY7" fmla="*/ 16709 h 881234"/>
                        <a:gd name="connsiteX8" fmla="*/ 1197033 w 3557847"/>
                        <a:gd name="connsiteY8" fmla="*/ 166338 h 881234"/>
                        <a:gd name="connsiteX9" fmla="*/ 1279182 w 3557847"/>
                        <a:gd name="connsiteY9" fmla="*/ 488089 h 881234"/>
                        <a:gd name="connsiteX10" fmla="*/ 1412186 w 3557847"/>
                        <a:gd name="connsiteY10" fmla="*/ 881232 h 881234"/>
                        <a:gd name="connsiteX11" fmla="*/ 1579418 w 3557847"/>
                        <a:gd name="connsiteY11" fmla="*/ 482221 h 881234"/>
                        <a:gd name="connsiteX12" fmla="*/ 1695796 w 3557847"/>
                        <a:gd name="connsiteY12" fmla="*/ 171227 h 881234"/>
                        <a:gd name="connsiteX13" fmla="*/ 1795549 w 3557847"/>
                        <a:gd name="connsiteY13" fmla="*/ 49959 h 881234"/>
                        <a:gd name="connsiteX14" fmla="*/ 1936377 w 3557847"/>
                        <a:gd name="connsiteY14" fmla="*/ 173183 h 881234"/>
                        <a:gd name="connsiteX15" fmla="*/ 2028305 w 3557847"/>
                        <a:gd name="connsiteY15" fmla="*/ 498847 h 881234"/>
                        <a:gd name="connsiteX16" fmla="*/ 2144684 w 3557847"/>
                        <a:gd name="connsiteY16" fmla="*/ 831356 h 881234"/>
                        <a:gd name="connsiteX17" fmla="*/ 2261062 w 3557847"/>
                        <a:gd name="connsiteY17" fmla="*/ 482221 h 881234"/>
                        <a:gd name="connsiteX18" fmla="*/ 2360815 w 3557847"/>
                        <a:gd name="connsiteY18" fmla="*/ 149712 h 881234"/>
                        <a:gd name="connsiteX19" fmla="*/ 2477193 w 3557847"/>
                        <a:gd name="connsiteY19" fmla="*/ 33334 h 881234"/>
                        <a:gd name="connsiteX20" fmla="*/ 2593571 w 3557847"/>
                        <a:gd name="connsiteY20" fmla="*/ 133087 h 881234"/>
                        <a:gd name="connsiteX21" fmla="*/ 2693324 w 3557847"/>
                        <a:gd name="connsiteY21" fmla="*/ 498847 h 881234"/>
                        <a:gd name="connsiteX22" fmla="*/ 2859578 w 3557847"/>
                        <a:gd name="connsiteY22" fmla="*/ 847981 h 881234"/>
                        <a:gd name="connsiteX23" fmla="*/ 3009207 w 3557847"/>
                        <a:gd name="connsiteY23" fmla="*/ 515472 h 881234"/>
                        <a:gd name="connsiteX24" fmla="*/ 3125585 w 3557847"/>
                        <a:gd name="connsiteY24" fmla="*/ 149712 h 881234"/>
                        <a:gd name="connsiteX25" fmla="*/ 3241964 w 3557847"/>
                        <a:gd name="connsiteY25" fmla="*/ 83 h 881234"/>
                        <a:gd name="connsiteX26" fmla="*/ 3358342 w 3557847"/>
                        <a:gd name="connsiteY26" fmla="*/ 166338 h 881234"/>
                        <a:gd name="connsiteX27" fmla="*/ 3424844 w 3557847"/>
                        <a:gd name="connsiteY27" fmla="*/ 332592 h 881234"/>
                        <a:gd name="connsiteX28" fmla="*/ 3557847 w 3557847"/>
                        <a:gd name="connsiteY28" fmla="*/ 847981 h 881234"/>
                        <a:gd name="connsiteX0" fmla="*/ 0 w 3557847"/>
                        <a:gd name="connsiteY0" fmla="*/ 881232 h 881234"/>
                        <a:gd name="connsiteX1" fmla="*/ 99753 w 3557847"/>
                        <a:gd name="connsiteY1" fmla="*/ 515472 h 881234"/>
                        <a:gd name="connsiteX2" fmla="*/ 332509 w 3557847"/>
                        <a:gd name="connsiteY2" fmla="*/ 33334 h 881234"/>
                        <a:gd name="connsiteX3" fmla="*/ 598516 w 3557847"/>
                        <a:gd name="connsiteY3" fmla="*/ 515472 h 881234"/>
                        <a:gd name="connsiteX4" fmla="*/ 698269 w 3557847"/>
                        <a:gd name="connsiteY4" fmla="*/ 847981 h 881234"/>
                        <a:gd name="connsiteX5" fmla="*/ 798022 w 3557847"/>
                        <a:gd name="connsiteY5" fmla="*/ 498847 h 881234"/>
                        <a:gd name="connsiteX6" fmla="*/ 968188 w 3557847"/>
                        <a:gd name="connsiteY6" fmla="*/ 154603 h 881234"/>
                        <a:gd name="connsiteX7" fmla="*/ 1080655 w 3557847"/>
                        <a:gd name="connsiteY7" fmla="*/ 16709 h 881234"/>
                        <a:gd name="connsiteX8" fmla="*/ 1197033 w 3557847"/>
                        <a:gd name="connsiteY8" fmla="*/ 166338 h 881234"/>
                        <a:gd name="connsiteX9" fmla="*/ 1279182 w 3557847"/>
                        <a:gd name="connsiteY9" fmla="*/ 488089 h 881234"/>
                        <a:gd name="connsiteX10" fmla="*/ 1412186 w 3557847"/>
                        <a:gd name="connsiteY10" fmla="*/ 881232 h 881234"/>
                        <a:gd name="connsiteX11" fmla="*/ 1579418 w 3557847"/>
                        <a:gd name="connsiteY11" fmla="*/ 482221 h 881234"/>
                        <a:gd name="connsiteX12" fmla="*/ 1695796 w 3557847"/>
                        <a:gd name="connsiteY12" fmla="*/ 171227 h 881234"/>
                        <a:gd name="connsiteX13" fmla="*/ 1795549 w 3557847"/>
                        <a:gd name="connsiteY13" fmla="*/ 49959 h 881234"/>
                        <a:gd name="connsiteX14" fmla="*/ 1936377 w 3557847"/>
                        <a:gd name="connsiteY14" fmla="*/ 173183 h 881234"/>
                        <a:gd name="connsiteX15" fmla="*/ 2028305 w 3557847"/>
                        <a:gd name="connsiteY15" fmla="*/ 498847 h 881234"/>
                        <a:gd name="connsiteX16" fmla="*/ 2144684 w 3557847"/>
                        <a:gd name="connsiteY16" fmla="*/ 831356 h 881234"/>
                        <a:gd name="connsiteX17" fmla="*/ 2261062 w 3557847"/>
                        <a:gd name="connsiteY17" fmla="*/ 482221 h 881234"/>
                        <a:gd name="connsiteX18" fmla="*/ 2360815 w 3557847"/>
                        <a:gd name="connsiteY18" fmla="*/ 149712 h 881234"/>
                        <a:gd name="connsiteX19" fmla="*/ 2477193 w 3557847"/>
                        <a:gd name="connsiteY19" fmla="*/ 33334 h 881234"/>
                        <a:gd name="connsiteX20" fmla="*/ 2593571 w 3557847"/>
                        <a:gd name="connsiteY20" fmla="*/ 133087 h 881234"/>
                        <a:gd name="connsiteX21" fmla="*/ 2693324 w 3557847"/>
                        <a:gd name="connsiteY21" fmla="*/ 498847 h 881234"/>
                        <a:gd name="connsiteX22" fmla="*/ 2859578 w 3557847"/>
                        <a:gd name="connsiteY22" fmla="*/ 847981 h 881234"/>
                        <a:gd name="connsiteX23" fmla="*/ 3009207 w 3557847"/>
                        <a:gd name="connsiteY23" fmla="*/ 515472 h 881234"/>
                        <a:gd name="connsiteX24" fmla="*/ 3125585 w 3557847"/>
                        <a:gd name="connsiteY24" fmla="*/ 149712 h 881234"/>
                        <a:gd name="connsiteX25" fmla="*/ 3241964 w 3557847"/>
                        <a:gd name="connsiteY25" fmla="*/ 83 h 881234"/>
                        <a:gd name="connsiteX26" fmla="*/ 3358342 w 3557847"/>
                        <a:gd name="connsiteY26" fmla="*/ 166338 h 881234"/>
                        <a:gd name="connsiteX27" fmla="*/ 3424844 w 3557847"/>
                        <a:gd name="connsiteY27" fmla="*/ 332592 h 881234"/>
                        <a:gd name="connsiteX28" fmla="*/ 3557847 w 3557847"/>
                        <a:gd name="connsiteY28" fmla="*/ 847981 h 881234"/>
                        <a:gd name="connsiteX0" fmla="*/ 0 w 3557847"/>
                        <a:gd name="connsiteY0" fmla="*/ 881232 h 881234"/>
                        <a:gd name="connsiteX1" fmla="*/ 99753 w 3557847"/>
                        <a:gd name="connsiteY1" fmla="*/ 515472 h 881234"/>
                        <a:gd name="connsiteX2" fmla="*/ 332509 w 3557847"/>
                        <a:gd name="connsiteY2" fmla="*/ 33334 h 881234"/>
                        <a:gd name="connsiteX3" fmla="*/ 598516 w 3557847"/>
                        <a:gd name="connsiteY3" fmla="*/ 515472 h 881234"/>
                        <a:gd name="connsiteX4" fmla="*/ 698269 w 3557847"/>
                        <a:gd name="connsiteY4" fmla="*/ 847981 h 881234"/>
                        <a:gd name="connsiteX5" fmla="*/ 841052 w 3557847"/>
                        <a:gd name="connsiteY5" fmla="*/ 498847 h 881234"/>
                        <a:gd name="connsiteX6" fmla="*/ 968188 w 3557847"/>
                        <a:gd name="connsiteY6" fmla="*/ 154603 h 881234"/>
                        <a:gd name="connsiteX7" fmla="*/ 1080655 w 3557847"/>
                        <a:gd name="connsiteY7" fmla="*/ 16709 h 881234"/>
                        <a:gd name="connsiteX8" fmla="*/ 1197033 w 3557847"/>
                        <a:gd name="connsiteY8" fmla="*/ 166338 h 881234"/>
                        <a:gd name="connsiteX9" fmla="*/ 1279182 w 3557847"/>
                        <a:gd name="connsiteY9" fmla="*/ 488089 h 881234"/>
                        <a:gd name="connsiteX10" fmla="*/ 1412186 w 3557847"/>
                        <a:gd name="connsiteY10" fmla="*/ 881232 h 881234"/>
                        <a:gd name="connsiteX11" fmla="*/ 1579418 w 3557847"/>
                        <a:gd name="connsiteY11" fmla="*/ 482221 h 881234"/>
                        <a:gd name="connsiteX12" fmla="*/ 1695796 w 3557847"/>
                        <a:gd name="connsiteY12" fmla="*/ 171227 h 881234"/>
                        <a:gd name="connsiteX13" fmla="*/ 1795549 w 3557847"/>
                        <a:gd name="connsiteY13" fmla="*/ 49959 h 881234"/>
                        <a:gd name="connsiteX14" fmla="*/ 1936377 w 3557847"/>
                        <a:gd name="connsiteY14" fmla="*/ 173183 h 881234"/>
                        <a:gd name="connsiteX15" fmla="*/ 2028305 w 3557847"/>
                        <a:gd name="connsiteY15" fmla="*/ 498847 h 881234"/>
                        <a:gd name="connsiteX16" fmla="*/ 2144684 w 3557847"/>
                        <a:gd name="connsiteY16" fmla="*/ 831356 h 881234"/>
                        <a:gd name="connsiteX17" fmla="*/ 2261062 w 3557847"/>
                        <a:gd name="connsiteY17" fmla="*/ 482221 h 881234"/>
                        <a:gd name="connsiteX18" fmla="*/ 2360815 w 3557847"/>
                        <a:gd name="connsiteY18" fmla="*/ 149712 h 881234"/>
                        <a:gd name="connsiteX19" fmla="*/ 2477193 w 3557847"/>
                        <a:gd name="connsiteY19" fmla="*/ 33334 h 881234"/>
                        <a:gd name="connsiteX20" fmla="*/ 2593571 w 3557847"/>
                        <a:gd name="connsiteY20" fmla="*/ 133087 h 881234"/>
                        <a:gd name="connsiteX21" fmla="*/ 2693324 w 3557847"/>
                        <a:gd name="connsiteY21" fmla="*/ 498847 h 881234"/>
                        <a:gd name="connsiteX22" fmla="*/ 2859578 w 3557847"/>
                        <a:gd name="connsiteY22" fmla="*/ 847981 h 881234"/>
                        <a:gd name="connsiteX23" fmla="*/ 3009207 w 3557847"/>
                        <a:gd name="connsiteY23" fmla="*/ 515472 h 881234"/>
                        <a:gd name="connsiteX24" fmla="*/ 3125585 w 3557847"/>
                        <a:gd name="connsiteY24" fmla="*/ 149712 h 881234"/>
                        <a:gd name="connsiteX25" fmla="*/ 3241964 w 3557847"/>
                        <a:gd name="connsiteY25" fmla="*/ 83 h 881234"/>
                        <a:gd name="connsiteX26" fmla="*/ 3358342 w 3557847"/>
                        <a:gd name="connsiteY26" fmla="*/ 166338 h 881234"/>
                        <a:gd name="connsiteX27" fmla="*/ 3424844 w 3557847"/>
                        <a:gd name="connsiteY27" fmla="*/ 332592 h 881234"/>
                        <a:gd name="connsiteX28" fmla="*/ 3557847 w 3557847"/>
                        <a:gd name="connsiteY28" fmla="*/ 847981 h 881234"/>
                        <a:gd name="connsiteX0" fmla="*/ 0 w 3579362"/>
                        <a:gd name="connsiteY0" fmla="*/ 881232 h 881234"/>
                        <a:gd name="connsiteX1" fmla="*/ 99753 w 3579362"/>
                        <a:gd name="connsiteY1" fmla="*/ 515472 h 881234"/>
                        <a:gd name="connsiteX2" fmla="*/ 332509 w 3579362"/>
                        <a:gd name="connsiteY2" fmla="*/ 33334 h 881234"/>
                        <a:gd name="connsiteX3" fmla="*/ 598516 w 3579362"/>
                        <a:gd name="connsiteY3" fmla="*/ 515472 h 881234"/>
                        <a:gd name="connsiteX4" fmla="*/ 698269 w 3579362"/>
                        <a:gd name="connsiteY4" fmla="*/ 847981 h 881234"/>
                        <a:gd name="connsiteX5" fmla="*/ 841052 w 3579362"/>
                        <a:gd name="connsiteY5" fmla="*/ 498847 h 881234"/>
                        <a:gd name="connsiteX6" fmla="*/ 968188 w 3579362"/>
                        <a:gd name="connsiteY6" fmla="*/ 154603 h 881234"/>
                        <a:gd name="connsiteX7" fmla="*/ 1080655 w 3579362"/>
                        <a:gd name="connsiteY7" fmla="*/ 16709 h 881234"/>
                        <a:gd name="connsiteX8" fmla="*/ 1197033 w 3579362"/>
                        <a:gd name="connsiteY8" fmla="*/ 166338 h 881234"/>
                        <a:gd name="connsiteX9" fmla="*/ 1279182 w 3579362"/>
                        <a:gd name="connsiteY9" fmla="*/ 488089 h 881234"/>
                        <a:gd name="connsiteX10" fmla="*/ 1412186 w 3579362"/>
                        <a:gd name="connsiteY10" fmla="*/ 881232 h 881234"/>
                        <a:gd name="connsiteX11" fmla="*/ 1579418 w 3579362"/>
                        <a:gd name="connsiteY11" fmla="*/ 482221 h 881234"/>
                        <a:gd name="connsiteX12" fmla="*/ 1695796 w 3579362"/>
                        <a:gd name="connsiteY12" fmla="*/ 171227 h 881234"/>
                        <a:gd name="connsiteX13" fmla="*/ 1795549 w 3579362"/>
                        <a:gd name="connsiteY13" fmla="*/ 49959 h 881234"/>
                        <a:gd name="connsiteX14" fmla="*/ 1936377 w 3579362"/>
                        <a:gd name="connsiteY14" fmla="*/ 173183 h 881234"/>
                        <a:gd name="connsiteX15" fmla="*/ 2028305 w 3579362"/>
                        <a:gd name="connsiteY15" fmla="*/ 498847 h 881234"/>
                        <a:gd name="connsiteX16" fmla="*/ 2144684 w 3579362"/>
                        <a:gd name="connsiteY16" fmla="*/ 831356 h 881234"/>
                        <a:gd name="connsiteX17" fmla="*/ 2261062 w 3579362"/>
                        <a:gd name="connsiteY17" fmla="*/ 482221 h 881234"/>
                        <a:gd name="connsiteX18" fmla="*/ 2360815 w 3579362"/>
                        <a:gd name="connsiteY18" fmla="*/ 149712 h 881234"/>
                        <a:gd name="connsiteX19" fmla="*/ 2477193 w 3579362"/>
                        <a:gd name="connsiteY19" fmla="*/ 33334 h 881234"/>
                        <a:gd name="connsiteX20" fmla="*/ 2593571 w 3579362"/>
                        <a:gd name="connsiteY20" fmla="*/ 133087 h 881234"/>
                        <a:gd name="connsiteX21" fmla="*/ 2693324 w 3579362"/>
                        <a:gd name="connsiteY21" fmla="*/ 498847 h 881234"/>
                        <a:gd name="connsiteX22" fmla="*/ 2859578 w 3579362"/>
                        <a:gd name="connsiteY22" fmla="*/ 847981 h 881234"/>
                        <a:gd name="connsiteX23" fmla="*/ 3009207 w 3579362"/>
                        <a:gd name="connsiteY23" fmla="*/ 515472 h 881234"/>
                        <a:gd name="connsiteX24" fmla="*/ 3125585 w 3579362"/>
                        <a:gd name="connsiteY24" fmla="*/ 149712 h 881234"/>
                        <a:gd name="connsiteX25" fmla="*/ 3241964 w 3579362"/>
                        <a:gd name="connsiteY25" fmla="*/ 83 h 881234"/>
                        <a:gd name="connsiteX26" fmla="*/ 3358342 w 3579362"/>
                        <a:gd name="connsiteY26" fmla="*/ 166338 h 881234"/>
                        <a:gd name="connsiteX27" fmla="*/ 3424844 w 3579362"/>
                        <a:gd name="connsiteY27" fmla="*/ 332592 h 881234"/>
                        <a:gd name="connsiteX28" fmla="*/ 3579362 w 3579362"/>
                        <a:gd name="connsiteY28" fmla="*/ 847981 h 881234"/>
                        <a:gd name="connsiteX0" fmla="*/ 0 w 3579362"/>
                        <a:gd name="connsiteY0" fmla="*/ 881232 h 881234"/>
                        <a:gd name="connsiteX1" fmla="*/ 99753 w 3579362"/>
                        <a:gd name="connsiteY1" fmla="*/ 515472 h 881234"/>
                        <a:gd name="connsiteX2" fmla="*/ 332509 w 3579362"/>
                        <a:gd name="connsiteY2" fmla="*/ 33334 h 881234"/>
                        <a:gd name="connsiteX3" fmla="*/ 598516 w 3579362"/>
                        <a:gd name="connsiteY3" fmla="*/ 515472 h 881234"/>
                        <a:gd name="connsiteX4" fmla="*/ 698269 w 3579362"/>
                        <a:gd name="connsiteY4" fmla="*/ 847981 h 881234"/>
                        <a:gd name="connsiteX5" fmla="*/ 841052 w 3579362"/>
                        <a:gd name="connsiteY5" fmla="*/ 498847 h 881234"/>
                        <a:gd name="connsiteX6" fmla="*/ 968188 w 3579362"/>
                        <a:gd name="connsiteY6" fmla="*/ 154603 h 881234"/>
                        <a:gd name="connsiteX7" fmla="*/ 1080655 w 3579362"/>
                        <a:gd name="connsiteY7" fmla="*/ 16709 h 881234"/>
                        <a:gd name="connsiteX8" fmla="*/ 1197033 w 3579362"/>
                        <a:gd name="connsiteY8" fmla="*/ 166338 h 881234"/>
                        <a:gd name="connsiteX9" fmla="*/ 1279182 w 3579362"/>
                        <a:gd name="connsiteY9" fmla="*/ 488089 h 881234"/>
                        <a:gd name="connsiteX10" fmla="*/ 1412186 w 3579362"/>
                        <a:gd name="connsiteY10" fmla="*/ 881232 h 881234"/>
                        <a:gd name="connsiteX11" fmla="*/ 1579418 w 3579362"/>
                        <a:gd name="connsiteY11" fmla="*/ 482221 h 881234"/>
                        <a:gd name="connsiteX12" fmla="*/ 1695796 w 3579362"/>
                        <a:gd name="connsiteY12" fmla="*/ 171227 h 881234"/>
                        <a:gd name="connsiteX13" fmla="*/ 1795549 w 3579362"/>
                        <a:gd name="connsiteY13" fmla="*/ 49959 h 881234"/>
                        <a:gd name="connsiteX14" fmla="*/ 1936377 w 3579362"/>
                        <a:gd name="connsiteY14" fmla="*/ 173183 h 881234"/>
                        <a:gd name="connsiteX15" fmla="*/ 2028305 w 3579362"/>
                        <a:gd name="connsiteY15" fmla="*/ 498847 h 881234"/>
                        <a:gd name="connsiteX16" fmla="*/ 2144684 w 3579362"/>
                        <a:gd name="connsiteY16" fmla="*/ 831356 h 881234"/>
                        <a:gd name="connsiteX17" fmla="*/ 2261062 w 3579362"/>
                        <a:gd name="connsiteY17" fmla="*/ 482221 h 881234"/>
                        <a:gd name="connsiteX18" fmla="*/ 2360815 w 3579362"/>
                        <a:gd name="connsiteY18" fmla="*/ 149712 h 881234"/>
                        <a:gd name="connsiteX19" fmla="*/ 2477193 w 3579362"/>
                        <a:gd name="connsiteY19" fmla="*/ 33334 h 881234"/>
                        <a:gd name="connsiteX20" fmla="*/ 2593571 w 3579362"/>
                        <a:gd name="connsiteY20" fmla="*/ 133087 h 881234"/>
                        <a:gd name="connsiteX21" fmla="*/ 2693324 w 3579362"/>
                        <a:gd name="connsiteY21" fmla="*/ 498847 h 881234"/>
                        <a:gd name="connsiteX22" fmla="*/ 2859578 w 3579362"/>
                        <a:gd name="connsiteY22" fmla="*/ 847981 h 881234"/>
                        <a:gd name="connsiteX23" fmla="*/ 3009207 w 3579362"/>
                        <a:gd name="connsiteY23" fmla="*/ 515472 h 881234"/>
                        <a:gd name="connsiteX24" fmla="*/ 3125585 w 3579362"/>
                        <a:gd name="connsiteY24" fmla="*/ 149712 h 881234"/>
                        <a:gd name="connsiteX25" fmla="*/ 3241964 w 3579362"/>
                        <a:gd name="connsiteY25" fmla="*/ 83 h 881234"/>
                        <a:gd name="connsiteX26" fmla="*/ 3358342 w 3579362"/>
                        <a:gd name="connsiteY26" fmla="*/ 166338 h 881234"/>
                        <a:gd name="connsiteX27" fmla="*/ 3489390 w 3579362"/>
                        <a:gd name="connsiteY27" fmla="*/ 515472 h 881234"/>
                        <a:gd name="connsiteX28" fmla="*/ 3579362 w 3579362"/>
                        <a:gd name="connsiteY28" fmla="*/ 847981 h 881234"/>
                        <a:gd name="connsiteX0" fmla="*/ 0 w 3579362"/>
                        <a:gd name="connsiteY0" fmla="*/ 881232 h 881234"/>
                        <a:gd name="connsiteX1" fmla="*/ 99753 w 3579362"/>
                        <a:gd name="connsiteY1" fmla="*/ 515472 h 881234"/>
                        <a:gd name="connsiteX2" fmla="*/ 332509 w 3579362"/>
                        <a:gd name="connsiteY2" fmla="*/ 33334 h 881234"/>
                        <a:gd name="connsiteX3" fmla="*/ 598516 w 3579362"/>
                        <a:gd name="connsiteY3" fmla="*/ 515472 h 881234"/>
                        <a:gd name="connsiteX4" fmla="*/ 698269 w 3579362"/>
                        <a:gd name="connsiteY4" fmla="*/ 847981 h 881234"/>
                        <a:gd name="connsiteX5" fmla="*/ 841052 w 3579362"/>
                        <a:gd name="connsiteY5" fmla="*/ 498847 h 881234"/>
                        <a:gd name="connsiteX6" fmla="*/ 968188 w 3579362"/>
                        <a:gd name="connsiteY6" fmla="*/ 154603 h 881234"/>
                        <a:gd name="connsiteX7" fmla="*/ 1080655 w 3579362"/>
                        <a:gd name="connsiteY7" fmla="*/ 16709 h 881234"/>
                        <a:gd name="connsiteX8" fmla="*/ 1197033 w 3579362"/>
                        <a:gd name="connsiteY8" fmla="*/ 166338 h 881234"/>
                        <a:gd name="connsiteX9" fmla="*/ 1279182 w 3579362"/>
                        <a:gd name="connsiteY9" fmla="*/ 488089 h 881234"/>
                        <a:gd name="connsiteX10" fmla="*/ 1412186 w 3579362"/>
                        <a:gd name="connsiteY10" fmla="*/ 881232 h 881234"/>
                        <a:gd name="connsiteX11" fmla="*/ 1579418 w 3579362"/>
                        <a:gd name="connsiteY11" fmla="*/ 482221 h 881234"/>
                        <a:gd name="connsiteX12" fmla="*/ 1695796 w 3579362"/>
                        <a:gd name="connsiteY12" fmla="*/ 171227 h 881234"/>
                        <a:gd name="connsiteX13" fmla="*/ 1795549 w 3579362"/>
                        <a:gd name="connsiteY13" fmla="*/ 49959 h 881234"/>
                        <a:gd name="connsiteX14" fmla="*/ 1936377 w 3579362"/>
                        <a:gd name="connsiteY14" fmla="*/ 173183 h 881234"/>
                        <a:gd name="connsiteX15" fmla="*/ 2028305 w 3579362"/>
                        <a:gd name="connsiteY15" fmla="*/ 498847 h 881234"/>
                        <a:gd name="connsiteX16" fmla="*/ 2144684 w 3579362"/>
                        <a:gd name="connsiteY16" fmla="*/ 831356 h 881234"/>
                        <a:gd name="connsiteX17" fmla="*/ 2261062 w 3579362"/>
                        <a:gd name="connsiteY17" fmla="*/ 482221 h 881234"/>
                        <a:gd name="connsiteX18" fmla="*/ 2360815 w 3579362"/>
                        <a:gd name="connsiteY18" fmla="*/ 149712 h 881234"/>
                        <a:gd name="connsiteX19" fmla="*/ 2477193 w 3579362"/>
                        <a:gd name="connsiteY19" fmla="*/ 33334 h 881234"/>
                        <a:gd name="connsiteX20" fmla="*/ 2593571 w 3579362"/>
                        <a:gd name="connsiteY20" fmla="*/ 133087 h 881234"/>
                        <a:gd name="connsiteX21" fmla="*/ 2714839 w 3579362"/>
                        <a:gd name="connsiteY21" fmla="*/ 498847 h 881234"/>
                        <a:gd name="connsiteX22" fmla="*/ 2859578 w 3579362"/>
                        <a:gd name="connsiteY22" fmla="*/ 847981 h 881234"/>
                        <a:gd name="connsiteX23" fmla="*/ 3009207 w 3579362"/>
                        <a:gd name="connsiteY23" fmla="*/ 515472 h 881234"/>
                        <a:gd name="connsiteX24" fmla="*/ 3125585 w 3579362"/>
                        <a:gd name="connsiteY24" fmla="*/ 149712 h 881234"/>
                        <a:gd name="connsiteX25" fmla="*/ 3241964 w 3579362"/>
                        <a:gd name="connsiteY25" fmla="*/ 83 h 881234"/>
                        <a:gd name="connsiteX26" fmla="*/ 3358342 w 3579362"/>
                        <a:gd name="connsiteY26" fmla="*/ 166338 h 881234"/>
                        <a:gd name="connsiteX27" fmla="*/ 3489390 w 3579362"/>
                        <a:gd name="connsiteY27" fmla="*/ 515472 h 881234"/>
                        <a:gd name="connsiteX28" fmla="*/ 3579362 w 3579362"/>
                        <a:gd name="connsiteY28" fmla="*/ 847981 h 881234"/>
                        <a:gd name="connsiteX0" fmla="*/ 0 w 3579362"/>
                        <a:gd name="connsiteY0" fmla="*/ 881232 h 881234"/>
                        <a:gd name="connsiteX1" fmla="*/ 99753 w 3579362"/>
                        <a:gd name="connsiteY1" fmla="*/ 515472 h 881234"/>
                        <a:gd name="connsiteX2" fmla="*/ 332509 w 3579362"/>
                        <a:gd name="connsiteY2" fmla="*/ 33334 h 881234"/>
                        <a:gd name="connsiteX3" fmla="*/ 598516 w 3579362"/>
                        <a:gd name="connsiteY3" fmla="*/ 515472 h 881234"/>
                        <a:gd name="connsiteX4" fmla="*/ 698269 w 3579362"/>
                        <a:gd name="connsiteY4" fmla="*/ 847981 h 881234"/>
                        <a:gd name="connsiteX5" fmla="*/ 841052 w 3579362"/>
                        <a:gd name="connsiteY5" fmla="*/ 498847 h 881234"/>
                        <a:gd name="connsiteX6" fmla="*/ 968188 w 3579362"/>
                        <a:gd name="connsiteY6" fmla="*/ 154603 h 881234"/>
                        <a:gd name="connsiteX7" fmla="*/ 1080655 w 3579362"/>
                        <a:gd name="connsiteY7" fmla="*/ 16709 h 881234"/>
                        <a:gd name="connsiteX8" fmla="*/ 1197033 w 3579362"/>
                        <a:gd name="connsiteY8" fmla="*/ 166338 h 881234"/>
                        <a:gd name="connsiteX9" fmla="*/ 1279182 w 3579362"/>
                        <a:gd name="connsiteY9" fmla="*/ 488089 h 881234"/>
                        <a:gd name="connsiteX10" fmla="*/ 1412186 w 3579362"/>
                        <a:gd name="connsiteY10" fmla="*/ 881232 h 881234"/>
                        <a:gd name="connsiteX11" fmla="*/ 1579418 w 3579362"/>
                        <a:gd name="connsiteY11" fmla="*/ 482221 h 881234"/>
                        <a:gd name="connsiteX12" fmla="*/ 1695796 w 3579362"/>
                        <a:gd name="connsiteY12" fmla="*/ 171227 h 881234"/>
                        <a:gd name="connsiteX13" fmla="*/ 1795549 w 3579362"/>
                        <a:gd name="connsiteY13" fmla="*/ 49959 h 881234"/>
                        <a:gd name="connsiteX14" fmla="*/ 1936377 w 3579362"/>
                        <a:gd name="connsiteY14" fmla="*/ 173183 h 881234"/>
                        <a:gd name="connsiteX15" fmla="*/ 2028305 w 3579362"/>
                        <a:gd name="connsiteY15" fmla="*/ 498847 h 881234"/>
                        <a:gd name="connsiteX16" fmla="*/ 2121632 w 3579362"/>
                        <a:gd name="connsiteY16" fmla="*/ 877460 h 881234"/>
                        <a:gd name="connsiteX17" fmla="*/ 2261062 w 3579362"/>
                        <a:gd name="connsiteY17" fmla="*/ 482221 h 881234"/>
                        <a:gd name="connsiteX18" fmla="*/ 2360815 w 3579362"/>
                        <a:gd name="connsiteY18" fmla="*/ 149712 h 881234"/>
                        <a:gd name="connsiteX19" fmla="*/ 2477193 w 3579362"/>
                        <a:gd name="connsiteY19" fmla="*/ 33334 h 881234"/>
                        <a:gd name="connsiteX20" fmla="*/ 2593571 w 3579362"/>
                        <a:gd name="connsiteY20" fmla="*/ 133087 h 881234"/>
                        <a:gd name="connsiteX21" fmla="*/ 2714839 w 3579362"/>
                        <a:gd name="connsiteY21" fmla="*/ 498847 h 881234"/>
                        <a:gd name="connsiteX22" fmla="*/ 2859578 w 3579362"/>
                        <a:gd name="connsiteY22" fmla="*/ 847981 h 881234"/>
                        <a:gd name="connsiteX23" fmla="*/ 3009207 w 3579362"/>
                        <a:gd name="connsiteY23" fmla="*/ 515472 h 881234"/>
                        <a:gd name="connsiteX24" fmla="*/ 3125585 w 3579362"/>
                        <a:gd name="connsiteY24" fmla="*/ 149712 h 881234"/>
                        <a:gd name="connsiteX25" fmla="*/ 3241964 w 3579362"/>
                        <a:gd name="connsiteY25" fmla="*/ 83 h 881234"/>
                        <a:gd name="connsiteX26" fmla="*/ 3358342 w 3579362"/>
                        <a:gd name="connsiteY26" fmla="*/ 166338 h 881234"/>
                        <a:gd name="connsiteX27" fmla="*/ 3489390 w 3579362"/>
                        <a:gd name="connsiteY27" fmla="*/ 515472 h 881234"/>
                        <a:gd name="connsiteX28" fmla="*/ 3579362 w 3579362"/>
                        <a:gd name="connsiteY28" fmla="*/ 847981 h 881234"/>
                        <a:gd name="connsiteX0" fmla="*/ 0 w 3579362"/>
                        <a:gd name="connsiteY0" fmla="*/ 881232 h 885165"/>
                        <a:gd name="connsiteX1" fmla="*/ 99753 w 3579362"/>
                        <a:gd name="connsiteY1" fmla="*/ 515472 h 885165"/>
                        <a:gd name="connsiteX2" fmla="*/ 332509 w 3579362"/>
                        <a:gd name="connsiteY2" fmla="*/ 33334 h 885165"/>
                        <a:gd name="connsiteX3" fmla="*/ 598516 w 3579362"/>
                        <a:gd name="connsiteY3" fmla="*/ 515472 h 885165"/>
                        <a:gd name="connsiteX4" fmla="*/ 698269 w 3579362"/>
                        <a:gd name="connsiteY4" fmla="*/ 847981 h 885165"/>
                        <a:gd name="connsiteX5" fmla="*/ 841052 w 3579362"/>
                        <a:gd name="connsiteY5" fmla="*/ 498847 h 885165"/>
                        <a:gd name="connsiteX6" fmla="*/ 968188 w 3579362"/>
                        <a:gd name="connsiteY6" fmla="*/ 154603 h 885165"/>
                        <a:gd name="connsiteX7" fmla="*/ 1080655 w 3579362"/>
                        <a:gd name="connsiteY7" fmla="*/ 16709 h 885165"/>
                        <a:gd name="connsiteX8" fmla="*/ 1197033 w 3579362"/>
                        <a:gd name="connsiteY8" fmla="*/ 166338 h 885165"/>
                        <a:gd name="connsiteX9" fmla="*/ 1279182 w 3579362"/>
                        <a:gd name="connsiteY9" fmla="*/ 488089 h 885165"/>
                        <a:gd name="connsiteX10" fmla="*/ 1412186 w 3579362"/>
                        <a:gd name="connsiteY10" fmla="*/ 881232 h 885165"/>
                        <a:gd name="connsiteX11" fmla="*/ 1579418 w 3579362"/>
                        <a:gd name="connsiteY11" fmla="*/ 482221 h 885165"/>
                        <a:gd name="connsiteX12" fmla="*/ 1695796 w 3579362"/>
                        <a:gd name="connsiteY12" fmla="*/ 171227 h 885165"/>
                        <a:gd name="connsiteX13" fmla="*/ 1795549 w 3579362"/>
                        <a:gd name="connsiteY13" fmla="*/ 49959 h 885165"/>
                        <a:gd name="connsiteX14" fmla="*/ 1936377 w 3579362"/>
                        <a:gd name="connsiteY14" fmla="*/ 173183 h 885165"/>
                        <a:gd name="connsiteX15" fmla="*/ 2028305 w 3579362"/>
                        <a:gd name="connsiteY15" fmla="*/ 498847 h 885165"/>
                        <a:gd name="connsiteX16" fmla="*/ 2144684 w 3579362"/>
                        <a:gd name="connsiteY16" fmla="*/ 885144 h 885165"/>
                        <a:gd name="connsiteX17" fmla="*/ 2261062 w 3579362"/>
                        <a:gd name="connsiteY17" fmla="*/ 482221 h 885165"/>
                        <a:gd name="connsiteX18" fmla="*/ 2360815 w 3579362"/>
                        <a:gd name="connsiteY18" fmla="*/ 149712 h 885165"/>
                        <a:gd name="connsiteX19" fmla="*/ 2477193 w 3579362"/>
                        <a:gd name="connsiteY19" fmla="*/ 33334 h 885165"/>
                        <a:gd name="connsiteX20" fmla="*/ 2593571 w 3579362"/>
                        <a:gd name="connsiteY20" fmla="*/ 133087 h 885165"/>
                        <a:gd name="connsiteX21" fmla="*/ 2714839 w 3579362"/>
                        <a:gd name="connsiteY21" fmla="*/ 498847 h 885165"/>
                        <a:gd name="connsiteX22" fmla="*/ 2859578 w 3579362"/>
                        <a:gd name="connsiteY22" fmla="*/ 847981 h 885165"/>
                        <a:gd name="connsiteX23" fmla="*/ 3009207 w 3579362"/>
                        <a:gd name="connsiteY23" fmla="*/ 515472 h 885165"/>
                        <a:gd name="connsiteX24" fmla="*/ 3125585 w 3579362"/>
                        <a:gd name="connsiteY24" fmla="*/ 149712 h 885165"/>
                        <a:gd name="connsiteX25" fmla="*/ 3241964 w 3579362"/>
                        <a:gd name="connsiteY25" fmla="*/ 83 h 885165"/>
                        <a:gd name="connsiteX26" fmla="*/ 3358342 w 3579362"/>
                        <a:gd name="connsiteY26" fmla="*/ 166338 h 885165"/>
                        <a:gd name="connsiteX27" fmla="*/ 3489390 w 3579362"/>
                        <a:gd name="connsiteY27" fmla="*/ 515472 h 885165"/>
                        <a:gd name="connsiteX28" fmla="*/ 3579362 w 3579362"/>
                        <a:gd name="connsiteY28" fmla="*/ 847981 h 885165"/>
                        <a:gd name="connsiteX0" fmla="*/ 0 w 3579362"/>
                        <a:gd name="connsiteY0" fmla="*/ 881232 h 885190"/>
                        <a:gd name="connsiteX1" fmla="*/ 99753 w 3579362"/>
                        <a:gd name="connsiteY1" fmla="*/ 515472 h 885190"/>
                        <a:gd name="connsiteX2" fmla="*/ 332509 w 3579362"/>
                        <a:gd name="connsiteY2" fmla="*/ 33334 h 885190"/>
                        <a:gd name="connsiteX3" fmla="*/ 598516 w 3579362"/>
                        <a:gd name="connsiteY3" fmla="*/ 515472 h 885190"/>
                        <a:gd name="connsiteX4" fmla="*/ 698269 w 3579362"/>
                        <a:gd name="connsiteY4" fmla="*/ 847981 h 885190"/>
                        <a:gd name="connsiteX5" fmla="*/ 841052 w 3579362"/>
                        <a:gd name="connsiteY5" fmla="*/ 498847 h 885190"/>
                        <a:gd name="connsiteX6" fmla="*/ 968188 w 3579362"/>
                        <a:gd name="connsiteY6" fmla="*/ 154603 h 885190"/>
                        <a:gd name="connsiteX7" fmla="*/ 1080655 w 3579362"/>
                        <a:gd name="connsiteY7" fmla="*/ 16709 h 885190"/>
                        <a:gd name="connsiteX8" fmla="*/ 1197033 w 3579362"/>
                        <a:gd name="connsiteY8" fmla="*/ 166338 h 885190"/>
                        <a:gd name="connsiteX9" fmla="*/ 1279182 w 3579362"/>
                        <a:gd name="connsiteY9" fmla="*/ 488089 h 885190"/>
                        <a:gd name="connsiteX10" fmla="*/ 1412186 w 3579362"/>
                        <a:gd name="connsiteY10" fmla="*/ 881232 h 885190"/>
                        <a:gd name="connsiteX11" fmla="*/ 1579418 w 3579362"/>
                        <a:gd name="connsiteY11" fmla="*/ 482221 h 885190"/>
                        <a:gd name="connsiteX12" fmla="*/ 1695796 w 3579362"/>
                        <a:gd name="connsiteY12" fmla="*/ 171227 h 885190"/>
                        <a:gd name="connsiteX13" fmla="*/ 1795549 w 3579362"/>
                        <a:gd name="connsiteY13" fmla="*/ 49959 h 885190"/>
                        <a:gd name="connsiteX14" fmla="*/ 1936377 w 3579362"/>
                        <a:gd name="connsiteY14" fmla="*/ 173183 h 885190"/>
                        <a:gd name="connsiteX15" fmla="*/ 2005253 w 3579362"/>
                        <a:gd name="connsiteY15" fmla="*/ 506531 h 885190"/>
                        <a:gd name="connsiteX16" fmla="*/ 2144684 w 3579362"/>
                        <a:gd name="connsiteY16" fmla="*/ 885144 h 885190"/>
                        <a:gd name="connsiteX17" fmla="*/ 2261062 w 3579362"/>
                        <a:gd name="connsiteY17" fmla="*/ 482221 h 885190"/>
                        <a:gd name="connsiteX18" fmla="*/ 2360815 w 3579362"/>
                        <a:gd name="connsiteY18" fmla="*/ 149712 h 885190"/>
                        <a:gd name="connsiteX19" fmla="*/ 2477193 w 3579362"/>
                        <a:gd name="connsiteY19" fmla="*/ 33334 h 885190"/>
                        <a:gd name="connsiteX20" fmla="*/ 2593571 w 3579362"/>
                        <a:gd name="connsiteY20" fmla="*/ 133087 h 885190"/>
                        <a:gd name="connsiteX21" fmla="*/ 2714839 w 3579362"/>
                        <a:gd name="connsiteY21" fmla="*/ 498847 h 885190"/>
                        <a:gd name="connsiteX22" fmla="*/ 2859578 w 3579362"/>
                        <a:gd name="connsiteY22" fmla="*/ 847981 h 885190"/>
                        <a:gd name="connsiteX23" fmla="*/ 3009207 w 3579362"/>
                        <a:gd name="connsiteY23" fmla="*/ 515472 h 885190"/>
                        <a:gd name="connsiteX24" fmla="*/ 3125585 w 3579362"/>
                        <a:gd name="connsiteY24" fmla="*/ 149712 h 885190"/>
                        <a:gd name="connsiteX25" fmla="*/ 3241964 w 3579362"/>
                        <a:gd name="connsiteY25" fmla="*/ 83 h 885190"/>
                        <a:gd name="connsiteX26" fmla="*/ 3358342 w 3579362"/>
                        <a:gd name="connsiteY26" fmla="*/ 166338 h 885190"/>
                        <a:gd name="connsiteX27" fmla="*/ 3489390 w 3579362"/>
                        <a:gd name="connsiteY27" fmla="*/ 515472 h 885190"/>
                        <a:gd name="connsiteX28" fmla="*/ 3579362 w 3579362"/>
                        <a:gd name="connsiteY28" fmla="*/ 847981 h 885190"/>
                        <a:gd name="connsiteX0" fmla="*/ 0 w 3579362"/>
                        <a:gd name="connsiteY0" fmla="*/ 881232 h 885190"/>
                        <a:gd name="connsiteX1" fmla="*/ 99753 w 3579362"/>
                        <a:gd name="connsiteY1" fmla="*/ 515472 h 885190"/>
                        <a:gd name="connsiteX2" fmla="*/ 332509 w 3579362"/>
                        <a:gd name="connsiteY2" fmla="*/ 33334 h 885190"/>
                        <a:gd name="connsiteX3" fmla="*/ 598516 w 3579362"/>
                        <a:gd name="connsiteY3" fmla="*/ 515472 h 885190"/>
                        <a:gd name="connsiteX4" fmla="*/ 698269 w 3579362"/>
                        <a:gd name="connsiteY4" fmla="*/ 847981 h 885190"/>
                        <a:gd name="connsiteX5" fmla="*/ 841052 w 3579362"/>
                        <a:gd name="connsiteY5" fmla="*/ 498847 h 885190"/>
                        <a:gd name="connsiteX6" fmla="*/ 968188 w 3579362"/>
                        <a:gd name="connsiteY6" fmla="*/ 154603 h 885190"/>
                        <a:gd name="connsiteX7" fmla="*/ 1080655 w 3579362"/>
                        <a:gd name="connsiteY7" fmla="*/ 16709 h 885190"/>
                        <a:gd name="connsiteX8" fmla="*/ 1197033 w 3579362"/>
                        <a:gd name="connsiteY8" fmla="*/ 166338 h 885190"/>
                        <a:gd name="connsiteX9" fmla="*/ 1279182 w 3579362"/>
                        <a:gd name="connsiteY9" fmla="*/ 488089 h 885190"/>
                        <a:gd name="connsiteX10" fmla="*/ 1412186 w 3579362"/>
                        <a:gd name="connsiteY10" fmla="*/ 881232 h 885190"/>
                        <a:gd name="connsiteX11" fmla="*/ 1579418 w 3579362"/>
                        <a:gd name="connsiteY11" fmla="*/ 482221 h 885190"/>
                        <a:gd name="connsiteX12" fmla="*/ 1695796 w 3579362"/>
                        <a:gd name="connsiteY12" fmla="*/ 171227 h 885190"/>
                        <a:gd name="connsiteX13" fmla="*/ 1795549 w 3579362"/>
                        <a:gd name="connsiteY13" fmla="*/ 49959 h 885190"/>
                        <a:gd name="connsiteX14" fmla="*/ 1867220 w 3579362"/>
                        <a:gd name="connsiteY14" fmla="*/ 157815 h 885190"/>
                        <a:gd name="connsiteX15" fmla="*/ 2005253 w 3579362"/>
                        <a:gd name="connsiteY15" fmla="*/ 506531 h 885190"/>
                        <a:gd name="connsiteX16" fmla="*/ 2144684 w 3579362"/>
                        <a:gd name="connsiteY16" fmla="*/ 885144 h 885190"/>
                        <a:gd name="connsiteX17" fmla="*/ 2261062 w 3579362"/>
                        <a:gd name="connsiteY17" fmla="*/ 482221 h 885190"/>
                        <a:gd name="connsiteX18" fmla="*/ 2360815 w 3579362"/>
                        <a:gd name="connsiteY18" fmla="*/ 149712 h 885190"/>
                        <a:gd name="connsiteX19" fmla="*/ 2477193 w 3579362"/>
                        <a:gd name="connsiteY19" fmla="*/ 33334 h 885190"/>
                        <a:gd name="connsiteX20" fmla="*/ 2593571 w 3579362"/>
                        <a:gd name="connsiteY20" fmla="*/ 133087 h 885190"/>
                        <a:gd name="connsiteX21" fmla="*/ 2714839 w 3579362"/>
                        <a:gd name="connsiteY21" fmla="*/ 498847 h 885190"/>
                        <a:gd name="connsiteX22" fmla="*/ 2859578 w 3579362"/>
                        <a:gd name="connsiteY22" fmla="*/ 847981 h 885190"/>
                        <a:gd name="connsiteX23" fmla="*/ 3009207 w 3579362"/>
                        <a:gd name="connsiteY23" fmla="*/ 515472 h 885190"/>
                        <a:gd name="connsiteX24" fmla="*/ 3125585 w 3579362"/>
                        <a:gd name="connsiteY24" fmla="*/ 149712 h 885190"/>
                        <a:gd name="connsiteX25" fmla="*/ 3241964 w 3579362"/>
                        <a:gd name="connsiteY25" fmla="*/ 83 h 885190"/>
                        <a:gd name="connsiteX26" fmla="*/ 3358342 w 3579362"/>
                        <a:gd name="connsiteY26" fmla="*/ 166338 h 885190"/>
                        <a:gd name="connsiteX27" fmla="*/ 3489390 w 3579362"/>
                        <a:gd name="connsiteY27" fmla="*/ 515472 h 885190"/>
                        <a:gd name="connsiteX28" fmla="*/ 3579362 w 3579362"/>
                        <a:gd name="connsiteY28" fmla="*/ 847981 h 885190"/>
                        <a:gd name="connsiteX0" fmla="*/ 0 w 3579362"/>
                        <a:gd name="connsiteY0" fmla="*/ 881232 h 885190"/>
                        <a:gd name="connsiteX1" fmla="*/ 99753 w 3579362"/>
                        <a:gd name="connsiteY1" fmla="*/ 515472 h 885190"/>
                        <a:gd name="connsiteX2" fmla="*/ 332509 w 3579362"/>
                        <a:gd name="connsiteY2" fmla="*/ 33334 h 885190"/>
                        <a:gd name="connsiteX3" fmla="*/ 598516 w 3579362"/>
                        <a:gd name="connsiteY3" fmla="*/ 515472 h 885190"/>
                        <a:gd name="connsiteX4" fmla="*/ 698269 w 3579362"/>
                        <a:gd name="connsiteY4" fmla="*/ 847981 h 885190"/>
                        <a:gd name="connsiteX5" fmla="*/ 841052 w 3579362"/>
                        <a:gd name="connsiteY5" fmla="*/ 498847 h 885190"/>
                        <a:gd name="connsiteX6" fmla="*/ 968188 w 3579362"/>
                        <a:gd name="connsiteY6" fmla="*/ 154603 h 885190"/>
                        <a:gd name="connsiteX7" fmla="*/ 1080655 w 3579362"/>
                        <a:gd name="connsiteY7" fmla="*/ 16709 h 885190"/>
                        <a:gd name="connsiteX8" fmla="*/ 1197033 w 3579362"/>
                        <a:gd name="connsiteY8" fmla="*/ 166338 h 885190"/>
                        <a:gd name="connsiteX9" fmla="*/ 1279182 w 3579362"/>
                        <a:gd name="connsiteY9" fmla="*/ 488089 h 885190"/>
                        <a:gd name="connsiteX10" fmla="*/ 1412186 w 3579362"/>
                        <a:gd name="connsiteY10" fmla="*/ 881232 h 885190"/>
                        <a:gd name="connsiteX11" fmla="*/ 1579418 w 3579362"/>
                        <a:gd name="connsiteY11" fmla="*/ 482221 h 885190"/>
                        <a:gd name="connsiteX12" fmla="*/ 1695796 w 3579362"/>
                        <a:gd name="connsiteY12" fmla="*/ 171227 h 885190"/>
                        <a:gd name="connsiteX13" fmla="*/ 1772497 w 3579362"/>
                        <a:gd name="connsiteY13" fmla="*/ 49959 h 885190"/>
                        <a:gd name="connsiteX14" fmla="*/ 1867220 w 3579362"/>
                        <a:gd name="connsiteY14" fmla="*/ 157815 h 885190"/>
                        <a:gd name="connsiteX15" fmla="*/ 2005253 w 3579362"/>
                        <a:gd name="connsiteY15" fmla="*/ 506531 h 885190"/>
                        <a:gd name="connsiteX16" fmla="*/ 2144684 w 3579362"/>
                        <a:gd name="connsiteY16" fmla="*/ 885144 h 885190"/>
                        <a:gd name="connsiteX17" fmla="*/ 2261062 w 3579362"/>
                        <a:gd name="connsiteY17" fmla="*/ 482221 h 885190"/>
                        <a:gd name="connsiteX18" fmla="*/ 2360815 w 3579362"/>
                        <a:gd name="connsiteY18" fmla="*/ 149712 h 885190"/>
                        <a:gd name="connsiteX19" fmla="*/ 2477193 w 3579362"/>
                        <a:gd name="connsiteY19" fmla="*/ 33334 h 885190"/>
                        <a:gd name="connsiteX20" fmla="*/ 2593571 w 3579362"/>
                        <a:gd name="connsiteY20" fmla="*/ 133087 h 885190"/>
                        <a:gd name="connsiteX21" fmla="*/ 2714839 w 3579362"/>
                        <a:gd name="connsiteY21" fmla="*/ 498847 h 885190"/>
                        <a:gd name="connsiteX22" fmla="*/ 2859578 w 3579362"/>
                        <a:gd name="connsiteY22" fmla="*/ 847981 h 885190"/>
                        <a:gd name="connsiteX23" fmla="*/ 3009207 w 3579362"/>
                        <a:gd name="connsiteY23" fmla="*/ 515472 h 885190"/>
                        <a:gd name="connsiteX24" fmla="*/ 3125585 w 3579362"/>
                        <a:gd name="connsiteY24" fmla="*/ 149712 h 885190"/>
                        <a:gd name="connsiteX25" fmla="*/ 3241964 w 3579362"/>
                        <a:gd name="connsiteY25" fmla="*/ 83 h 885190"/>
                        <a:gd name="connsiteX26" fmla="*/ 3358342 w 3579362"/>
                        <a:gd name="connsiteY26" fmla="*/ 166338 h 885190"/>
                        <a:gd name="connsiteX27" fmla="*/ 3489390 w 3579362"/>
                        <a:gd name="connsiteY27" fmla="*/ 515472 h 885190"/>
                        <a:gd name="connsiteX28" fmla="*/ 3579362 w 3579362"/>
                        <a:gd name="connsiteY28" fmla="*/ 847981 h 885190"/>
                        <a:gd name="connsiteX0" fmla="*/ 0 w 3579362"/>
                        <a:gd name="connsiteY0" fmla="*/ 881232 h 885190"/>
                        <a:gd name="connsiteX1" fmla="*/ 99753 w 3579362"/>
                        <a:gd name="connsiteY1" fmla="*/ 515472 h 885190"/>
                        <a:gd name="connsiteX2" fmla="*/ 332509 w 3579362"/>
                        <a:gd name="connsiteY2" fmla="*/ 33334 h 885190"/>
                        <a:gd name="connsiteX3" fmla="*/ 598516 w 3579362"/>
                        <a:gd name="connsiteY3" fmla="*/ 515472 h 885190"/>
                        <a:gd name="connsiteX4" fmla="*/ 698269 w 3579362"/>
                        <a:gd name="connsiteY4" fmla="*/ 847981 h 885190"/>
                        <a:gd name="connsiteX5" fmla="*/ 841052 w 3579362"/>
                        <a:gd name="connsiteY5" fmla="*/ 498847 h 885190"/>
                        <a:gd name="connsiteX6" fmla="*/ 968188 w 3579362"/>
                        <a:gd name="connsiteY6" fmla="*/ 154603 h 885190"/>
                        <a:gd name="connsiteX7" fmla="*/ 1065287 w 3579362"/>
                        <a:gd name="connsiteY7" fmla="*/ 16709 h 885190"/>
                        <a:gd name="connsiteX8" fmla="*/ 1197033 w 3579362"/>
                        <a:gd name="connsiteY8" fmla="*/ 166338 h 885190"/>
                        <a:gd name="connsiteX9" fmla="*/ 1279182 w 3579362"/>
                        <a:gd name="connsiteY9" fmla="*/ 488089 h 885190"/>
                        <a:gd name="connsiteX10" fmla="*/ 1412186 w 3579362"/>
                        <a:gd name="connsiteY10" fmla="*/ 881232 h 885190"/>
                        <a:gd name="connsiteX11" fmla="*/ 1579418 w 3579362"/>
                        <a:gd name="connsiteY11" fmla="*/ 482221 h 885190"/>
                        <a:gd name="connsiteX12" fmla="*/ 1695796 w 3579362"/>
                        <a:gd name="connsiteY12" fmla="*/ 171227 h 885190"/>
                        <a:gd name="connsiteX13" fmla="*/ 1772497 w 3579362"/>
                        <a:gd name="connsiteY13" fmla="*/ 49959 h 885190"/>
                        <a:gd name="connsiteX14" fmla="*/ 1867220 w 3579362"/>
                        <a:gd name="connsiteY14" fmla="*/ 157815 h 885190"/>
                        <a:gd name="connsiteX15" fmla="*/ 2005253 w 3579362"/>
                        <a:gd name="connsiteY15" fmla="*/ 506531 h 885190"/>
                        <a:gd name="connsiteX16" fmla="*/ 2144684 w 3579362"/>
                        <a:gd name="connsiteY16" fmla="*/ 885144 h 885190"/>
                        <a:gd name="connsiteX17" fmla="*/ 2261062 w 3579362"/>
                        <a:gd name="connsiteY17" fmla="*/ 482221 h 885190"/>
                        <a:gd name="connsiteX18" fmla="*/ 2360815 w 3579362"/>
                        <a:gd name="connsiteY18" fmla="*/ 149712 h 885190"/>
                        <a:gd name="connsiteX19" fmla="*/ 2477193 w 3579362"/>
                        <a:gd name="connsiteY19" fmla="*/ 33334 h 885190"/>
                        <a:gd name="connsiteX20" fmla="*/ 2593571 w 3579362"/>
                        <a:gd name="connsiteY20" fmla="*/ 133087 h 885190"/>
                        <a:gd name="connsiteX21" fmla="*/ 2714839 w 3579362"/>
                        <a:gd name="connsiteY21" fmla="*/ 498847 h 885190"/>
                        <a:gd name="connsiteX22" fmla="*/ 2859578 w 3579362"/>
                        <a:gd name="connsiteY22" fmla="*/ 847981 h 885190"/>
                        <a:gd name="connsiteX23" fmla="*/ 3009207 w 3579362"/>
                        <a:gd name="connsiteY23" fmla="*/ 515472 h 885190"/>
                        <a:gd name="connsiteX24" fmla="*/ 3125585 w 3579362"/>
                        <a:gd name="connsiteY24" fmla="*/ 149712 h 885190"/>
                        <a:gd name="connsiteX25" fmla="*/ 3241964 w 3579362"/>
                        <a:gd name="connsiteY25" fmla="*/ 83 h 885190"/>
                        <a:gd name="connsiteX26" fmla="*/ 3358342 w 3579362"/>
                        <a:gd name="connsiteY26" fmla="*/ 166338 h 885190"/>
                        <a:gd name="connsiteX27" fmla="*/ 3489390 w 3579362"/>
                        <a:gd name="connsiteY27" fmla="*/ 515472 h 885190"/>
                        <a:gd name="connsiteX28" fmla="*/ 3579362 w 3579362"/>
                        <a:gd name="connsiteY28" fmla="*/ 847981 h 885190"/>
                        <a:gd name="connsiteX0" fmla="*/ 0 w 3579362"/>
                        <a:gd name="connsiteY0" fmla="*/ 881232 h 885190"/>
                        <a:gd name="connsiteX1" fmla="*/ 99753 w 3579362"/>
                        <a:gd name="connsiteY1" fmla="*/ 515472 h 885190"/>
                        <a:gd name="connsiteX2" fmla="*/ 332509 w 3579362"/>
                        <a:gd name="connsiteY2" fmla="*/ 33334 h 885190"/>
                        <a:gd name="connsiteX3" fmla="*/ 598516 w 3579362"/>
                        <a:gd name="connsiteY3" fmla="*/ 515472 h 885190"/>
                        <a:gd name="connsiteX4" fmla="*/ 698269 w 3579362"/>
                        <a:gd name="connsiteY4" fmla="*/ 847981 h 885190"/>
                        <a:gd name="connsiteX5" fmla="*/ 841052 w 3579362"/>
                        <a:gd name="connsiteY5" fmla="*/ 498847 h 885190"/>
                        <a:gd name="connsiteX6" fmla="*/ 968188 w 3579362"/>
                        <a:gd name="connsiteY6" fmla="*/ 154603 h 885190"/>
                        <a:gd name="connsiteX7" fmla="*/ 1065287 w 3579362"/>
                        <a:gd name="connsiteY7" fmla="*/ 16709 h 885190"/>
                        <a:gd name="connsiteX8" fmla="*/ 1181665 w 3579362"/>
                        <a:gd name="connsiteY8" fmla="*/ 166338 h 885190"/>
                        <a:gd name="connsiteX9" fmla="*/ 1279182 w 3579362"/>
                        <a:gd name="connsiteY9" fmla="*/ 488089 h 885190"/>
                        <a:gd name="connsiteX10" fmla="*/ 1412186 w 3579362"/>
                        <a:gd name="connsiteY10" fmla="*/ 881232 h 885190"/>
                        <a:gd name="connsiteX11" fmla="*/ 1579418 w 3579362"/>
                        <a:gd name="connsiteY11" fmla="*/ 482221 h 885190"/>
                        <a:gd name="connsiteX12" fmla="*/ 1695796 w 3579362"/>
                        <a:gd name="connsiteY12" fmla="*/ 171227 h 885190"/>
                        <a:gd name="connsiteX13" fmla="*/ 1772497 w 3579362"/>
                        <a:gd name="connsiteY13" fmla="*/ 49959 h 885190"/>
                        <a:gd name="connsiteX14" fmla="*/ 1867220 w 3579362"/>
                        <a:gd name="connsiteY14" fmla="*/ 157815 h 885190"/>
                        <a:gd name="connsiteX15" fmla="*/ 2005253 w 3579362"/>
                        <a:gd name="connsiteY15" fmla="*/ 506531 h 885190"/>
                        <a:gd name="connsiteX16" fmla="*/ 2144684 w 3579362"/>
                        <a:gd name="connsiteY16" fmla="*/ 885144 h 885190"/>
                        <a:gd name="connsiteX17" fmla="*/ 2261062 w 3579362"/>
                        <a:gd name="connsiteY17" fmla="*/ 482221 h 885190"/>
                        <a:gd name="connsiteX18" fmla="*/ 2360815 w 3579362"/>
                        <a:gd name="connsiteY18" fmla="*/ 149712 h 885190"/>
                        <a:gd name="connsiteX19" fmla="*/ 2477193 w 3579362"/>
                        <a:gd name="connsiteY19" fmla="*/ 33334 h 885190"/>
                        <a:gd name="connsiteX20" fmla="*/ 2593571 w 3579362"/>
                        <a:gd name="connsiteY20" fmla="*/ 133087 h 885190"/>
                        <a:gd name="connsiteX21" fmla="*/ 2714839 w 3579362"/>
                        <a:gd name="connsiteY21" fmla="*/ 498847 h 885190"/>
                        <a:gd name="connsiteX22" fmla="*/ 2859578 w 3579362"/>
                        <a:gd name="connsiteY22" fmla="*/ 847981 h 885190"/>
                        <a:gd name="connsiteX23" fmla="*/ 3009207 w 3579362"/>
                        <a:gd name="connsiteY23" fmla="*/ 515472 h 885190"/>
                        <a:gd name="connsiteX24" fmla="*/ 3125585 w 3579362"/>
                        <a:gd name="connsiteY24" fmla="*/ 149712 h 885190"/>
                        <a:gd name="connsiteX25" fmla="*/ 3241964 w 3579362"/>
                        <a:gd name="connsiteY25" fmla="*/ 83 h 885190"/>
                        <a:gd name="connsiteX26" fmla="*/ 3358342 w 3579362"/>
                        <a:gd name="connsiteY26" fmla="*/ 166338 h 885190"/>
                        <a:gd name="connsiteX27" fmla="*/ 3489390 w 3579362"/>
                        <a:gd name="connsiteY27" fmla="*/ 515472 h 885190"/>
                        <a:gd name="connsiteX28" fmla="*/ 3579362 w 3579362"/>
                        <a:gd name="connsiteY28" fmla="*/ 847981 h 885190"/>
                        <a:gd name="connsiteX0" fmla="*/ 0 w 3579362"/>
                        <a:gd name="connsiteY0" fmla="*/ 881232 h 885147"/>
                        <a:gd name="connsiteX1" fmla="*/ 99753 w 3579362"/>
                        <a:gd name="connsiteY1" fmla="*/ 515472 h 885147"/>
                        <a:gd name="connsiteX2" fmla="*/ 332509 w 3579362"/>
                        <a:gd name="connsiteY2" fmla="*/ 33334 h 885147"/>
                        <a:gd name="connsiteX3" fmla="*/ 598516 w 3579362"/>
                        <a:gd name="connsiteY3" fmla="*/ 515472 h 885147"/>
                        <a:gd name="connsiteX4" fmla="*/ 698269 w 3579362"/>
                        <a:gd name="connsiteY4" fmla="*/ 847981 h 885147"/>
                        <a:gd name="connsiteX5" fmla="*/ 841052 w 3579362"/>
                        <a:gd name="connsiteY5" fmla="*/ 498847 h 885147"/>
                        <a:gd name="connsiteX6" fmla="*/ 968188 w 3579362"/>
                        <a:gd name="connsiteY6" fmla="*/ 154603 h 885147"/>
                        <a:gd name="connsiteX7" fmla="*/ 1065287 w 3579362"/>
                        <a:gd name="connsiteY7" fmla="*/ 16709 h 885147"/>
                        <a:gd name="connsiteX8" fmla="*/ 1181665 w 3579362"/>
                        <a:gd name="connsiteY8" fmla="*/ 166338 h 885147"/>
                        <a:gd name="connsiteX9" fmla="*/ 1279182 w 3579362"/>
                        <a:gd name="connsiteY9" fmla="*/ 488089 h 885147"/>
                        <a:gd name="connsiteX10" fmla="*/ 1412186 w 3579362"/>
                        <a:gd name="connsiteY10" fmla="*/ 881232 h 885147"/>
                        <a:gd name="connsiteX11" fmla="*/ 1579418 w 3579362"/>
                        <a:gd name="connsiteY11" fmla="*/ 482221 h 885147"/>
                        <a:gd name="connsiteX12" fmla="*/ 1695796 w 3579362"/>
                        <a:gd name="connsiteY12" fmla="*/ 171227 h 885147"/>
                        <a:gd name="connsiteX13" fmla="*/ 1772497 w 3579362"/>
                        <a:gd name="connsiteY13" fmla="*/ 49959 h 885147"/>
                        <a:gd name="connsiteX14" fmla="*/ 1867220 w 3579362"/>
                        <a:gd name="connsiteY14" fmla="*/ 157815 h 885147"/>
                        <a:gd name="connsiteX15" fmla="*/ 2005253 w 3579362"/>
                        <a:gd name="connsiteY15" fmla="*/ 506531 h 885147"/>
                        <a:gd name="connsiteX16" fmla="*/ 2144684 w 3579362"/>
                        <a:gd name="connsiteY16" fmla="*/ 885144 h 885147"/>
                        <a:gd name="connsiteX17" fmla="*/ 2268746 w 3579362"/>
                        <a:gd name="connsiteY17" fmla="*/ 512957 h 885147"/>
                        <a:gd name="connsiteX18" fmla="*/ 2360815 w 3579362"/>
                        <a:gd name="connsiteY18" fmla="*/ 149712 h 885147"/>
                        <a:gd name="connsiteX19" fmla="*/ 2477193 w 3579362"/>
                        <a:gd name="connsiteY19" fmla="*/ 33334 h 885147"/>
                        <a:gd name="connsiteX20" fmla="*/ 2593571 w 3579362"/>
                        <a:gd name="connsiteY20" fmla="*/ 133087 h 885147"/>
                        <a:gd name="connsiteX21" fmla="*/ 2714839 w 3579362"/>
                        <a:gd name="connsiteY21" fmla="*/ 498847 h 885147"/>
                        <a:gd name="connsiteX22" fmla="*/ 2859578 w 3579362"/>
                        <a:gd name="connsiteY22" fmla="*/ 847981 h 885147"/>
                        <a:gd name="connsiteX23" fmla="*/ 3009207 w 3579362"/>
                        <a:gd name="connsiteY23" fmla="*/ 515472 h 885147"/>
                        <a:gd name="connsiteX24" fmla="*/ 3125585 w 3579362"/>
                        <a:gd name="connsiteY24" fmla="*/ 149712 h 885147"/>
                        <a:gd name="connsiteX25" fmla="*/ 3241964 w 3579362"/>
                        <a:gd name="connsiteY25" fmla="*/ 83 h 885147"/>
                        <a:gd name="connsiteX26" fmla="*/ 3358342 w 3579362"/>
                        <a:gd name="connsiteY26" fmla="*/ 166338 h 885147"/>
                        <a:gd name="connsiteX27" fmla="*/ 3489390 w 3579362"/>
                        <a:gd name="connsiteY27" fmla="*/ 515472 h 885147"/>
                        <a:gd name="connsiteX28" fmla="*/ 3579362 w 3579362"/>
                        <a:gd name="connsiteY28" fmla="*/ 847981 h 885147"/>
                        <a:gd name="connsiteX0" fmla="*/ 0 w 3579362"/>
                        <a:gd name="connsiteY0" fmla="*/ 881232 h 885144"/>
                        <a:gd name="connsiteX1" fmla="*/ 99753 w 3579362"/>
                        <a:gd name="connsiteY1" fmla="*/ 515472 h 885144"/>
                        <a:gd name="connsiteX2" fmla="*/ 332509 w 3579362"/>
                        <a:gd name="connsiteY2" fmla="*/ 33334 h 885144"/>
                        <a:gd name="connsiteX3" fmla="*/ 598516 w 3579362"/>
                        <a:gd name="connsiteY3" fmla="*/ 515472 h 885144"/>
                        <a:gd name="connsiteX4" fmla="*/ 698269 w 3579362"/>
                        <a:gd name="connsiteY4" fmla="*/ 847981 h 885144"/>
                        <a:gd name="connsiteX5" fmla="*/ 841052 w 3579362"/>
                        <a:gd name="connsiteY5" fmla="*/ 498847 h 885144"/>
                        <a:gd name="connsiteX6" fmla="*/ 968188 w 3579362"/>
                        <a:gd name="connsiteY6" fmla="*/ 154603 h 885144"/>
                        <a:gd name="connsiteX7" fmla="*/ 1065287 w 3579362"/>
                        <a:gd name="connsiteY7" fmla="*/ 16709 h 885144"/>
                        <a:gd name="connsiteX8" fmla="*/ 1181665 w 3579362"/>
                        <a:gd name="connsiteY8" fmla="*/ 166338 h 885144"/>
                        <a:gd name="connsiteX9" fmla="*/ 1279182 w 3579362"/>
                        <a:gd name="connsiteY9" fmla="*/ 488089 h 885144"/>
                        <a:gd name="connsiteX10" fmla="*/ 1412186 w 3579362"/>
                        <a:gd name="connsiteY10" fmla="*/ 881232 h 885144"/>
                        <a:gd name="connsiteX11" fmla="*/ 1579418 w 3579362"/>
                        <a:gd name="connsiteY11" fmla="*/ 482221 h 885144"/>
                        <a:gd name="connsiteX12" fmla="*/ 1695796 w 3579362"/>
                        <a:gd name="connsiteY12" fmla="*/ 171227 h 885144"/>
                        <a:gd name="connsiteX13" fmla="*/ 1772497 w 3579362"/>
                        <a:gd name="connsiteY13" fmla="*/ 49959 h 885144"/>
                        <a:gd name="connsiteX14" fmla="*/ 1867220 w 3579362"/>
                        <a:gd name="connsiteY14" fmla="*/ 157815 h 885144"/>
                        <a:gd name="connsiteX15" fmla="*/ 1982201 w 3579362"/>
                        <a:gd name="connsiteY15" fmla="*/ 514215 h 885144"/>
                        <a:gd name="connsiteX16" fmla="*/ 2144684 w 3579362"/>
                        <a:gd name="connsiteY16" fmla="*/ 885144 h 885144"/>
                        <a:gd name="connsiteX17" fmla="*/ 2268746 w 3579362"/>
                        <a:gd name="connsiteY17" fmla="*/ 512957 h 885144"/>
                        <a:gd name="connsiteX18" fmla="*/ 2360815 w 3579362"/>
                        <a:gd name="connsiteY18" fmla="*/ 149712 h 885144"/>
                        <a:gd name="connsiteX19" fmla="*/ 2477193 w 3579362"/>
                        <a:gd name="connsiteY19" fmla="*/ 33334 h 885144"/>
                        <a:gd name="connsiteX20" fmla="*/ 2593571 w 3579362"/>
                        <a:gd name="connsiteY20" fmla="*/ 133087 h 885144"/>
                        <a:gd name="connsiteX21" fmla="*/ 2714839 w 3579362"/>
                        <a:gd name="connsiteY21" fmla="*/ 498847 h 885144"/>
                        <a:gd name="connsiteX22" fmla="*/ 2859578 w 3579362"/>
                        <a:gd name="connsiteY22" fmla="*/ 847981 h 885144"/>
                        <a:gd name="connsiteX23" fmla="*/ 3009207 w 3579362"/>
                        <a:gd name="connsiteY23" fmla="*/ 515472 h 885144"/>
                        <a:gd name="connsiteX24" fmla="*/ 3125585 w 3579362"/>
                        <a:gd name="connsiteY24" fmla="*/ 149712 h 885144"/>
                        <a:gd name="connsiteX25" fmla="*/ 3241964 w 3579362"/>
                        <a:gd name="connsiteY25" fmla="*/ 83 h 885144"/>
                        <a:gd name="connsiteX26" fmla="*/ 3358342 w 3579362"/>
                        <a:gd name="connsiteY26" fmla="*/ 166338 h 885144"/>
                        <a:gd name="connsiteX27" fmla="*/ 3489390 w 3579362"/>
                        <a:gd name="connsiteY27" fmla="*/ 515472 h 885144"/>
                        <a:gd name="connsiteX28" fmla="*/ 3579362 w 3579362"/>
                        <a:gd name="connsiteY28" fmla="*/ 847981 h 885144"/>
                        <a:gd name="connsiteX0" fmla="*/ 0 w 3489389"/>
                        <a:gd name="connsiteY0" fmla="*/ 881232 h 885144"/>
                        <a:gd name="connsiteX1" fmla="*/ 99753 w 3489389"/>
                        <a:gd name="connsiteY1" fmla="*/ 515472 h 885144"/>
                        <a:gd name="connsiteX2" fmla="*/ 332509 w 3489389"/>
                        <a:gd name="connsiteY2" fmla="*/ 33334 h 885144"/>
                        <a:gd name="connsiteX3" fmla="*/ 598516 w 3489389"/>
                        <a:gd name="connsiteY3" fmla="*/ 515472 h 885144"/>
                        <a:gd name="connsiteX4" fmla="*/ 698269 w 3489389"/>
                        <a:gd name="connsiteY4" fmla="*/ 847981 h 885144"/>
                        <a:gd name="connsiteX5" fmla="*/ 841052 w 3489389"/>
                        <a:gd name="connsiteY5" fmla="*/ 498847 h 885144"/>
                        <a:gd name="connsiteX6" fmla="*/ 968188 w 3489389"/>
                        <a:gd name="connsiteY6" fmla="*/ 154603 h 885144"/>
                        <a:gd name="connsiteX7" fmla="*/ 1065287 w 3489389"/>
                        <a:gd name="connsiteY7" fmla="*/ 16709 h 885144"/>
                        <a:gd name="connsiteX8" fmla="*/ 1181665 w 3489389"/>
                        <a:gd name="connsiteY8" fmla="*/ 166338 h 885144"/>
                        <a:gd name="connsiteX9" fmla="*/ 1279182 w 3489389"/>
                        <a:gd name="connsiteY9" fmla="*/ 488089 h 885144"/>
                        <a:gd name="connsiteX10" fmla="*/ 1412186 w 3489389"/>
                        <a:gd name="connsiteY10" fmla="*/ 881232 h 885144"/>
                        <a:gd name="connsiteX11" fmla="*/ 1579418 w 3489389"/>
                        <a:gd name="connsiteY11" fmla="*/ 482221 h 885144"/>
                        <a:gd name="connsiteX12" fmla="*/ 1695796 w 3489389"/>
                        <a:gd name="connsiteY12" fmla="*/ 171227 h 885144"/>
                        <a:gd name="connsiteX13" fmla="*/ 1772497 w 3489389"/>
                        <a:gd name="connsiteY13" fmla="*/ 49959 h 885144"/>
                        <a:gd name="connsiteX14" fmla="*/ 1867220 w 3489389"/>
                        <a:gd name="connsiteY14" fmla="*/ 157815 h 885144"/>
                        <a:gd name="connsiteX15" fmla="*/ 1982201 w 3489389"/>
                        <a:gd name="connsiteY15" fmla="*/ 514215 h 885144"/>
                        <a:gd name="connsiteX16" fmla="*/ 2144684 w 3489389"/>
                        <a:gd name="connsiteY16" fmla="*/ 885144 h 885144"/>
                        <a:gd name="connsiteX17" fmla="*/ 2268746 w 3489389"/>
                        <a:gd name="connsiteY17" fmla="*/ 512957 h 885144"/>
                        <a:gd name="connsiteX18" fmla="*/ 2360815 w 3489389"/>
                        <a:gd name="connsiteY18" fmla="*/ 149712 h 885144"/>
                        <a:gd name="connsiteX19" fmla="*/ 2477193 w 3489389"/>
                        <a:gd name="connsiteY19" fmla="*/ 33334 h 885144"/>
                        <a:gd name="connsiteX20" fmla="*/ 2593571 w 3489389"/>
                        <a:gd name="connsiteY20" fmla="*/ 133087 h 885144"/>
                        <a:gd name="connsiteX21" fmla="*/ 2714839 w 3489389"/>
                        <a:gd name="connsiteY21" fmla="*/ 498847 h 885144"/>
                        <a:gd name="connsiteX22" fmla="*/ 2859578 w 3489389"/>
                        <a:gd name="connsiteY22" fmla="*/ 847981 h 885144"/>
                        <a:gd name="connsiteX23" fmla="*/ 3009207 w 3489389"/>
                        <a:gd name="connsiteY23" fmla="*/ 515472 h 885144"/>
                        <a:gd name="connsiteX24" fmla="*/ 3125585 w 3489389"/>
                        <a:gd name="connsiteY24" fmla="*/ 149712 h 885144"/>
                        <a:gd name="connsiteX25" fmla="*/ 3241964 w 3489389"/>
                        <a:gd name="connsiteY25" fmla="*/ 83 h 885144"/>
                        <a:gd name="connsiteX26" fmla="*/ 3358342 w 3489389"/>
                        <a:gd name="connsiteY26" fmla="*/ 166338 h 885144"/>
                        <a:gd name="connsiteX27" fmla="*/ 3489390 w 3489389"/>
                        <a:gd name="connsiteY27" fmla="*/ 515472 h 885144"/>
                        <a:gd name="connsiteX0" fmla="*/ 0 w 3358342"/>
                        <a:gd name="connsiteY0" fmla="*/ 881232 h 885144"/>
                        <a:gd name="connsiteX1" fmla="*/ 99753 w 3358342"/>
                        <a:gd name="connsiteY1" fmla="*/ 515472 h 885144"/>
                        <a:gd name="connsiteX2" fmla="*/ 332509 w 3358342"/>
                        <a:gd name="connsiteY2" fmla="*/ 33334 h 885144"/>
                        <a:gd name="connsiteX3" fmla="*/ 598516 w 3358342"/>
                        <a:gd name="connsiteY3" fmla="*/ 515472 h 885144"/>
                        <a:gd name="connsiteX4" fmla="*/ 698269 w 3358342"/>
                        <a:gd name="connsiteY4" fmla="*/ 847981 h 885144"/>
                        <a:gd name="connsiteX5" fmla="*/ 841052 w 3358342"/>
                        <a:gd name="connsiteY5" fmla="*/ 498847 h 885144"/>
                        <a:gd name="connsiteX6" fmla="*/ 968188 w 3358342"/>
                        <a:gd name="connsiteY6" fmla="*/ 154603 h 885144"/>
                        <a:gd name="connsiteX7" fmla="*/ 1065287 w 3358342"/>
                        <a:gd name="connsiteY7" fmla="*/ 16709 h 885144"/>
                        <a:gd name="connsiteX8" fmla="*/ 1181665 w 3358342"/>
                        <a:gd name="connsiteY8" fmla="*/ 166338 h 885144"/>
                        <a:gd name="connsiteX9" fmla="*/ 1279182 w 3358342"/>
                        <a:gd name="connsiteY9" fmla="*/ 488089 h 885144"/>
                        <a:gd name="connsiteX10" fmla="*/ 1412186 w 3358342"/>
                        <a:gd name="connsiteY10" fmla="*/ 881232 h 885144"/>
                        <a:gd name="connsiteX11" fmla="*/ 1579418 w 3358342"/>
                        <a:gd name="connsiteY11" fmla="*/ 482221 h 885144"/>
                        <a:gd name="connsiteX12" fmla="*/ 1695796 w 3358342"/>
                        <a:gd name="connsiteY12" fmla="*/ 171227 h 885144"/>
                        <a:gd name="connsiteX13" fmla="*/ 1772497 w 3358342"/>
                        <a:gd name="connsiteY13" fmla="*/ 49959 h 885144"/>
                        <a:gd name="connsiteX14" fmla="*/ 1867220 w 3358342"/>
                        <a:gd name="connsiteY14" fmla="*/ 157815 h 885144"/>
                        <a:gd name="connsiteX15" fmla="*/ 1982201 w 3358342"/>
                        <a:gd name="connsiteY15" fmla="*/ 514215 h 885144"/>
                        <a:gd name="connsiteX16" fmla="*/ 2144684 w 3358342"/>
                        <a:gd name="connsiteY16" fmla="*/ 885144 h 885144"/>
                        <a:gd name="connsiteX17" fmla="*/ 2268746 w 3358342"/>
                        <a:gd name="connsiteY17" fmla="*/ 512957 h 885144"/>
                        <a:gd name="connsiteX18" fmla="*/ 2360815 w 3358342"/>
                        <a:gd name="connsiteY18" fmla="*/ 149712 h 885144"/>
                        <a:gd name="connsiteX19" fmla="*/ 2477193 w 3358342"/>
                        <a:gd name="connsiteY19" fmla="*/ 33334 h 885144"/>
                        <a:gd name="connsiteX20" fmla="*/ 2593571 w 3358342"/>
                        <a:gd name="connsiteY20" fmla="*/ 133087 h 885144"/>
                        <a:gd name="connsiteX21" fmla="*/ 2714839 w 3358342"/>
                        <a:gd name="connsiteY21" fmla="*/ 498847 h 885144"/>
                        <a:gd name="connsiteX22" fmla="*/ 2859578 w 3358342"/>
                        <a:gd name="connsiteY22" fmla="*/ 847981 h 885144"/>
                        <a:gd name="connsiteX23" fmla="*/ 3009207 w 3358342"/>
                        <a:gd name="connsiteY23" fmla="*/ 515472 h 885144"/>
                        <a:gd name="connsiteX24" fmla="*/ 3125585 w 3358342"/>
                        <a:gd name="connsiteY24" fmla="*/ 149712 h 885144"/>
                        <a:gd name="connsiteX25" fmla="*/ 3241964 w 3358342"/>
                        <a:gd name="connsiteY25" fmla="*/ 83 h 885144"/>
                        <a:gd name="connsiteX26" fmla="*/ 3358342 w 3358342"/>
                        <a:gd name="connsiteY26" fmla="*/ 166338 h 885144"/>
                        <a:gd name="connsiteX0" fmla="*/ 0 w 3241964"/>
                        <a:gd name="connsiteY0" fmla="*/ 881232 h 885144"/>
                        <a:gd name="connsiteX1" fmla="*/ 99753 w 3241964"/>
                        <a:gd name="connsiteY1" fmla="*/ 515472 h 885144"/>
                        <a:gd name="connsiteX2" fmla="*/ 332509 w 3241964"/>
                        <a:gd name="connsiteY2" fmla="*/ 33334 h 885144"/>
                        <a:gd name="connsiteX3" fmla="*/ 598516 w 3241964"/>
                        <a:gd name="connsiteY3" fmla="*/ 515472 h 885144"/>
                        <a:gd name="connsiteX4" fmla="*/ 698269 w 3241964"/>
                        <a:gd name="connsiteY4" fmla="*/ 847981 h 885144"/>
                        <a:gd name="connsiteX5" fmla="*/ 841052 w 3241964"/>
                        <a:gd name="connsiteY5" fmla="*/ 498847 h 885144"/>
                        <a:gd name="connsiteX6" fmla="*/ 968188 w 3241964"/>
                        <a:gd name="connsiteY6" fmla="*/ 154603 h 885144"/>
                        <a:gd name="connsiteX7" fmla="*/ 1065287 w 3241964"/>
                        <a:gd name="connsiteY7" fmla="*/ 16709 h 885144"/>
                        <a:gd name="connsiteX8" fmla="*/ 1181665 w 3241964"/>
                        <a:gd name="connsiteY8" fmla="*/ 166338 h 885144"/>
                        <a:gd name="connsiteX9" fmla="*/ 1279182 w 3241964"/>
                        <a:gd name="connsiteY9" fmla="*/ 488089 h 885144"/>
                        <a:gd name="connsiteX10" fmla="*/ 1412186 w 3241964"/>
                        <a:gd name="connsiteY10" fmla="*/ 881232 h 885144"/>
                        <a:gd name="connsiteX11" fmla="*/ 1579418 w 3241964"/>
                        <a:gd name="connsiteY11" fmla="*/ 482221 h 885144"/>
                        <a:gd name="connsiteX12" fmla="*/ 1695796 w 3241964"/>
                        <a:gd name="connsiteY12" fmla="*/ 171227 h 885144"/>
                        <a:gd name="connsiteX13" fmla="*/ 1772497 w 3241964"/>
                        <a:gd name="connsiteY13" fmla="*/ 49959 h 885144"/>
                        <a:gd name="connsiteX14" fmla="*/ 1867220 w 3241964"/>
                        <a:gd name="connsiteY14" fmla="*/ 157815 h 885144"/>
                        <a:gd name="connsiteX15" fmla="*/ 1982201 w 3241964"/>
                        <a:gd name="connsiteY15" fmla="*/ 514215 h 885144"/>
                        <a:gd name="connsiteX16" fmla="*/ 2144684 w 3241964"/>
                        <a:gd name="connsiteY16" fmla="*/ 885144 h 885144"/>
                        <a:gd name="connsiteX17" fmla="*/ 2268746 w 3241964"/>
                        <a:gd name="connsiteY17" fmla="*/ 512957 h 885144"/>
                        <a:gd name="connsiteX18" fmla="*/ 2360815 w 3241964"/>
                        <a:gd name="connsiteY18" fmla="*/ 149712 h 885144"/>
                        <a:gd name="connsiteX19" fmla="*/ 2477193 w 3241964"/>
                        <a:gd name="connsiteY19" fmla="*/ 33334 h 885144"/>
                        <a:gd name="connsiteX20" fmla="*/ 2593571 w 3241964"/>
                        <a:gd name="connsiteY20" fmla="*/ 133087 h 885144"/>
                        <a:gd name="connsiteX21" fmla="*/ 2714839 w 3241964"/>
                        <a:gd name="connsiteY21" fmla="*/ 498847 h 885144"/>
                        <a:gd name="connsiteX22" fmla="*/ 2859578 w 3241964"/>
                        <a:gd name="connsiteY22" fmla="*/ 847981 h 885144"/>
                        <a:gd name="connsiteX23" fmla="*/ 3009207 w 3241964"/>
                        <a:gd name="connsiteY23" fmla="*/ 515472 h 885144"/>
                        <a:gd name="connsiteX24" fmla="*/ 3125585 w 3241964"/>
                        <a:gd name="connsiteY24" fmla="*/ 149712 h 885144"/>
                        <a:gd name="connsiteX25" fmla="*/ 3241964 w 3241964"/>
                        <a:gd name="connsiteY25" fmla="*/ 83 h 885144"/>
                        <a:gd name="connsiteX0" fmla="*/ 0 w 3125584"/>
                        <a:gd name="connsiteY0" fmla="*/ 864570 h 868482"/>
                        <a:gd name="connsiteX1" fmla="*/ 99753 w 3125584"/>
                        <a:gd name="connsiteY1" fmla="*/ 498810 h 868482"/>
                        <a:gd name="connsiteX2" fmla="*/ 332509 w 3125584"/>
                        <a:gd name="connsiteY2" fmla="*/ 16672 h 868482"/>
                        <a:gd name="connsiteX3" fmla="*/ 598516 w 3125584"/>
                        <a:gd name="connsiteY3" fmla="*/ 498810 h 868482"/>
                        <a:gd name="connsiteX4" fmla="*/ 698269 w 3125584"/>
                        <a:gd name="connsiteY4" fmla="*/ 831319 h 868482"/>
                        <a:gd name="connsiteX5" fmla="*/ 841052 w 3125584"/>
                        <a:gd name="connsiteY5" fmla="*/ 482185 h 868482"/>
                        <a:gd name="connsiteX6" fmla="*/ 968188 w 3125584"/>
                        <a:gd name="connsiteY6" fmla="*/ 137941 h 868482"/>
                        <a:gd name="connsiteX7" fmla="*/ 1065287 w 3125584"/>
                        <a:gd name="connsiteY7" fmla="*/ 47 h 868482"/>
                        <a:gd name="connsiteX8" fmla="*/ 1181665 w 3125584"/>
                        <a:gd name="connsiteY8" fmla="*/ 149676 h 868482"/>
                        <a:gd name="connsiteX9" fmla="*/ 1279182 w 3125584"/>
                        <a:gd name="connsiteY9" fmla="*/ 471427 h 868482"/>
                        <a:gd name="connsiteX10" fmla="*/ 1412186 w 3125584"/>
                        <a:gd name="connsiteY10" fmla="*/ 864570 h 868482"/>
                        <a:gd name="connsiteX11" fmla="*/ 1579418 w 3125584"/>
                        <a:gd name="connsiteY11" fmla="*/ 465559 h 868482"/>
                        <a:gd name="connsiteX12" fmla="*/ 1695796 w 3125584"/>
                        <a:gd name="connsiteY12" fmla="*/ 154565 h 868482"/>
                        <a:gd name="connsiteX13" fmla="*/ 1772497 w 3125584"/>
                        <a:gd name="connsiteY13" fmla="*/ 33297 h 868482"/>
                        <a:gd name="connsiteX14" fmla="*/ 1867220 w 3125584"/>
                        <a:gd name="connsiteY14" fmla="*/ 141153 h 868482"/>
                        <a:gd name="connsiteX15" fmla="*/ 1982201 w 3125584"/>
                        <a:gd name="connsiteY15" fmla="*/ 497553 h 868482"/>
                        <a:gd name="connsiteX16" fmla="*/ 2144684 w 3125584"/>
                        <a:gd name="connsiteY16" fmla="*/ 868482 h 868482"/>
                        <a:gd name="connsiteX17" fmla="*/ 2268746 w 3125584"/>
                        <a:gd name="connsiteY17" fmla="*/ 496295 h 868482"/>
                        <a:gd name="connsiteX18" fmla="*/ 2360815 w 3125584"/>
                        <a:gd name="connsiteY18" fmla="*/ 133050 h 868482"/>
                        <a:gd name="connsiteX19" fmla="*/ 2477193 w 3125584"/>
                        <a:gd name="connsiteY19" fmla="*/ 16672 h 868482"/>
                        <a:gd name="connsiteX20" fmla="*/ 2593571 w 3125584"/>
                        <a:gd name="connsiteY20" fmla="*/ 116425 h 868482"/>
                        <a:gd name="connsiteX21" fmla="*/ 2714839 w 3125584"/>
                        <a:gd name="connsiteY21" fmla="*/ 482185 h 868482"/>
                        <a:gd name="connsiteX22" fmla="*/ 2859578 w 3125584"/>
                        <a:gd name="connsiteY22" fmla="*/ 831319 h 868482"/>
                        <a:gd name="connsiteX23" fmla="*/ 3009207 w 3125584"/>
                        <a:gd name="connsiteY23" fmla="*/ 498810 h 868482"/>
                        <a:gd name="connsiteX24" fmla="*/ 3125585 w 3125584"/>
                        <a:gd name="connsiteY24" fmla="*/ 133050 h 868482"/>
                        <a:gd name="connsiteX0" fmla="*/ 0 w 3009207"/>
                        <a:gd name="connsiteY0" fmla="*/ 864570 h 868482"/>
                        <a:gd name="connsiteX1" fmla="*/ 99753 w 3009207"/>
                        <a:gd name="connsiteY1" fmla="*/ 498810 h 868482"/>
                        <a:gd name="connsiteX2" fmla="*/ 332509 w 3009207"/>
                        <a:gd name="connsiteY2" fmla="*/ 16672 h 868482"/>
                        <a:gd name="connsiteX3" fmla="*/ 598516 w 3009207"/>
                        <a:gd name="connsiteY3" fmla="*/ 498810 h 868482"/>
                        <a:gd name="connsiteX4" fmla="*/ 698269 w 3009207"/>
                        <a:gd name="connsiteY4" fmla="*/ 831319 h 868482"/>
                        <a:gd name="connsiteX5" fmla="*/ 841052 w 3009207"/>
                        <a:gd name="connsiteY5" fmla="*/ 482185 h 868482"/>
                        <a:gd name="connsiteX6" fmla="*/ 968188 w 3009207"/>
                        <a:gd name="connsiteY6" fmla="*/ 137941 h 868482"/>
                        <a:gd name="connsiteX7" fmla="*/ 1065287 w 3009207"/>
                        <a:gd name="connsiteY7" fmla="*/ 47 h 868482"/>
                        <a:gd name="connsiteX8" fmla="*/ 1181665 w 3009207"/>
                        <a:gd name="connsiteY8" fmla="*/ 149676 h 868482"/>
                        <a:gd name="connsiteX9" fmla="*/ 1279182 w 3009207"/>
                        <a:gd name="connsiteY9" fmla="*/ 471427 h 868482"/>
                        <a:gd name="connsiteX10" fmla="*/ 1412186 w 3009207"/>
                        <a:gd name="connsiteY10" fmla="*/ 864570 h 868482"/>
                        <a:gd name="connsiteX11" fmla="*/ 1579418 w 3009207"/>
                        <a:gd name="connsiteY11" fmla="*/ 465559 h 868482"/>
                        <a:gd name="connsiteX12" fmla="*/ 1695796 w 3009207"/>
                        <a:gd name="connsiteY12" fmla="*/ 154565 h 868482"/>
                        <a:gd name="connsiteX13" fmla="*/ 1772497 w 3009207"/>
                        <a:gd name="connsiteY13" fmla="*/ 33297 h 868482"/>
                        <a:gd name="connsiteX14" fmla="*/ 1867220 w 3009207"/>
                        <a:gd name="connsiteY14" fmla="*/ 141153 h 868482"/>
                        <a:gd name="connsiteX15" fmla="*/ 1982201 w 3009207"/>
                        <a:gd name="connsiteY15" fmla="*/ 497553 h 868482"/>
                        <a:gd name="connsiteX16" fmla="*/ 2144684 w 3009207"/>
                        <a:gd name="connsiteY16" fmla="*/ 868482 h 868482"/>
                        <a:gd name="connsiteX17" fmla="*/ 2268746 w 3009207"/>
                        <a:gd name="connsiteY17" fmla="*/ 496295 h 868482"/>
                        <a:gd name="connsiteX18" fmla="*/ 2360815 w 3009207"/>
                        <a:gd name="connsiteY18" fmla="*/ 133050 h 868482"/>
                        <a:gd name="connsiteX19" fmla="*/ 2477193 w 3009207"/>
                        <a:gd name="connsiteY19" fmla="*/ 16672 h 868482"/>
                        <a:gd name="connsiteX20" fmla="*/ 2593571 w 3009207"/>
                        <a:gd name="connsiteY20" fmla="*/ 116425 h 868482"/>
                        <a:gd name="connsiteX21" fmla="*/ 2714839 w 3009207"/>
                        <a:gd name="connsiteY21" fmla="*/ 482185 h 868482"/>
                        <a:gd name="connsiteX22" fmla="*/ 2859578 w 3009207"/>
                        <a:gd name="connsiteY22" fmla="*/ 831319 h 868482"/>
                        <a:gd name="connsiteX23" fmla="*/ 3009207 w 3009207"/>
                        <a:gd name="connsiteY23" fmla="*/ 498810 h 868482"/>
                        <a:gd name="connsiteX0" fmla="*/ 0 w 2859579"/>
                        <a:gd name="connsiteY0" fmla="*/ 864570 h 868482"/>
                        <a:gd name="connsiteX1" fmla="*/ 99753 w 2859579"/>
                        <a:gd name="connsiteY1" fmla="*/ 498810 h 868482"/>
                        <a:gd name="connsiteX2" fmla="*/ 332509 w 2859579"/>
                        <a:gd name="connsiteY2" fmla="*/ 16672 h 868482"/>
                        <a:gd name="connsiteX3" fmla="*/ 598516 w 2859579"/>
                        <a:gd name="connsiteY3" fmla="*/ 498810 h 868482"/>
                        <a:gd name="connsiteX4" fmla="*/ 698269 w 2859579"/>
                        <a:gd name="connsiteY4" fmla="*/ 831319 h 868482"/>
                        <a:gd name="connsiteX5" fmla="*/ 841052 w 2859579"/>
                        <a:gd name="connsiteY5" fmla="*/ 482185 h 868482"/>
                        <a:gd name="connsiteX6" fmla="*/ 968188 w 2859579"/>
                        <a:gd name="connsiteY6" fmla="*/ 137941 h 868482"/>
                        <a:gd name="connsiteX7" fmla="*/ 1065287 w 2859579"/>
                        <a:gd name="connsiteY7" fmla="*/ 47 h 868482"/>
                        <a:gd name="connsiteX8" fmla="*/ 1181665 w 2859579"/>
                        <a:gd name="connsiteY8" fmla="*/ 149676 h 868482"/>
                        <a:gd name="connsiteX9" fmla="*/ 1279182 w 2859579"/>
                        <a:gd name="connsiteY9" fmla="*/ 471427 h 868482"/>
                        <a:gd name="connsiteX10" fmla="*/ 1412186 w 2859579"/>
                        <a:gd name="connsiteY10" fmla="*/ 864570 h 868482"/>
                        <a:gd name="connsiteX11" fmla="*/ 1579418 w 2859579"/>
                        <a:gd name="connsiteY11" fmla="*/ 465559 h 868482"/>
                        <a:gd name="connsiteX12" fmla="*/ 1695796 w 2859579"/>
                        <a:gd name="connsiteY12" fmla="*/ 154565 h 868482"/>
                        <a:gd name="connsiteX13" fmla="*/ 1772497 w 2859579"/>
                        <a:gd name="connsiteY13" fmla="*/ 33297 h 868482"/>
                        <a:gd name="connsiteX14" fmla="*/ 1867220 w 2859579"/>
                        <a:gd name="connsiteY14" fmla="*/ 141153 h 868482"/>
                        <a:gd name="connsiteX15" fmla="*/ 1982201 w 2859579"/>
                        <a:gd name="connsiteY15" fmla="*/ 497553 h 868482"/>
                        <a:gd name="connsiteX16" fmla="*/ 2144684 w 2859579"/>
                        <a:gd name="connsiteY16" fmla="*/ 868482 h 868482"/>
                        <a:gd name="connsiteX17" fmla="*/ 2268746 w 2859579"/>
                        <a:gd name="connsiteY17" fmla="*/ 496295 h 868482"/>
                        <a:gd name="connsiteX18" fmla="*/ 2360815 w 2859579"/>
                        <a:gd name="connsiteY18" fmla="*/ 133050 h 868482"/>
                        <a:gd name="connsiteX19" fmla="*/ 2477193 w 2859579"/>
                        <a:gd name="connsiteY19" fmla="*/ 16672 h 868482"/>
                        <a:gd name="connsiteX20" fmla="*/ 2593571 w 2859579"/>
                        <a:gd name="connsiteY20" fmla="*/ 116425 h 868482"/>
                        <a:gd name="connsiteX21" fmla="*/ 2714839 w 2859579"/>
                        <a:gd name="connsiteY21" fmla="*/ 482185 h 868482"/>
                        <a:gd name="connsiteX22" fmla="*/ 2859578 w 2859579"/>
                        <a:gd name="connsiteY22" fmla="*/ 831319 h 868482"/>
                        <a:gd name="connsiteX0" fmla="*/ 0 w 2714839"/>
                        <a:gd name="connsiteY0" fmla="*/ 864570 h 868482"/>
                        <a:gd name="connsiteX1" fmla="*/ 99753 w 2714839"/>
                        <a:gd name="connsiteY1" fmla="*/ 498810 h 868482"/>
                        <a:gd name="connsiteX2" fmla="*/ 332509 w 2714839"/>
                        <a:gd name="connsiteY2" fmla="*/ 16672 h 868482"/>
                        <a:gd name="connsiteX3" fmla="*/ 598516 w 2714839"/>
                        <a:gd name="connsiteY3" fmla="*/ 498810 h 868482"/>
                        <a:gd name="connsiteX4" fmla="*/ 698269 w 2714839"/>
                        <a:gd name="connsiteY4" fmla="*/ 831319 h 868482"/>
                        <a:gd name="connsiteX5" fmla="*/ 841052 w 2714839"/>
                        <a:gd name="connsiteY5" fmla="*/ 482185 h 868482"/>
                        <a:gd name="connsiteX6" fmla="*/ 968188 w 2714839"/>
                        <a:gd name="connsiteY6" fmla="*/ 137941 h 868482"/>
                        <a:gd name="connsiteX7" fmla="*/ 1065287 w 2714839"/>
                        <a:gd name="connsiteY7" fmla="*/ 47 h 868482"/>
                        <a:gd name="connsiteX8" fmla="*/ 1181665 w 2714839"/>
                        <a:gd name="connsiteY8" fmla="*/ 149676 h 868482"/>
                        <a:gd name="connsiteX9" fmla="*/ 1279182 w 2714839"/>
                        <a:gd name="connsiteY9" fmla="*/ 471427 h 868482"/>
                        <a:gd name="connsiteX10" fmla="*/ 1412186 w 2714839"/>
                        <a:gd name="connsiteY10" fmla="*/ 864570 h 868482"/>
                        <a:gd name="connsiteX11" fmla="*/ 1579418 w 2714839"/>
                        <a:gd name="connsiteY11" fmla="*/ 465559 h 868482"/>
                        <a:gd name="connsiteX12" fmla="*/ 1695796 w 2714839"/>
                        <a:gd name="connsiteY12" fmla="*/ 154565 h 868482"/>
                        <a:gd name="connsiteX13" fmla="*/ 1772497 w 2714839"/>
                        <a:gd name="connsiteY13" fmla="*/ 33297 h 868482"/>
                        <a:gd name="connsiteX14" fmla="*/ 1867220 w 2714839"/>
                        <a:gd name="connsiteY14" fmla="*/ 141153 h 868482"/>
                        <a:gd name="connsiteX15" fmla="*/ 1982201 w 2714839"/>
                        <a:gd name="connsiteY15" fmla="*/ 497553 h 868482"/>
                        <a:gd name="connsiteX16" fmla="*/ 2144684 w 2714839"/>
                        <a:gd name="connsiteY16" fmla="*/ 868482 h 868482"/>
                        <a:gd name="connsiteX17" fmla="*/ 2268746 w 2714839"/>
                        <a:gd name="connsiteY17" fmla="*/ 496295 h 868482"/>
                        <a:gd name="connsiteX18" fmla="*/ 2360815 w 2714839"/>
                        <a:gd name="connsiteY18" fmla="*/ 133050 h 868482"/>
                        <a:gd name="connsiteX19" fmla="*/ 2477193 w 2714839"/>
                        <a:gd name="connsiteY19" fmla="*/ 16672 h 868482"/>
                        <a:gd name="connsiteX20" fmla="*/ 2593571 w 2714839"/>
                        <a:gd name="connsiteY20" fmla="*/ 116425 h 868482"/>
                        <a:gd name="connsiteX21" fmla="*/ 2714839 w 2714839"/>
                        <a:gd name="connsiteY21" fmla="*/ 482185 h 868482"/>
                        <a:gd name="connsiteX0" fmla="*/ 0 w 2593571"/>
                        <a:gd name="connsiteY0" fmla="*/ 864570 h 868482"/>
                        <a:gd name="connsiteX1" fmla="*/ 99753 w 2593571"/>
                        <a:gd name="connsiteY1" fmla="*/ 498810 h 868482"/>
                        <a:gd name="connsiteX2" fmla="*/ 332509 w 2593571"/>
                        <a:gd name="connsiteY2" fmla="*/ 16672 h 868482"/>
                        <a:gd name="connsiteX3" fmla="*/ 598516 w 2593571"/>
                        <a:gd name="connsiteY3" fmla="*/ 498810 h 868482"/>
                        <a:gd name="connsiteX4" fmla="*/ 698269 w 2593571"/>
                        <a:gd name="connsiteY4" fmla="*/ 831319 h 868482"/>
                        <a:gd name="connsiteX5" fmla="*/ 841052 w 2593571"/>
                        <a:gd name="connsiteY5" fmla="*/ 482185 h 868482"/>
                        <a:gd name="connsiteX6" fmla="*/ 968188 w 2593571"/>
                        <a:gd name="connsiteY6" fmla="*/ 137941 h 868482"/>
                        <a:gd name="connsiteX7" fmla="*/ 1065287 w 2593571"/>
                        <a:gd name="connsiteY7" fmla="*/ 47 h 868482"/>
                        <a:gd name="connsiteX8" fmla="*/ 1181665 w 2593571"/>
                        <a:gd name="connsiteY8" fmla="*/ 149676 h 868482"/>
                        <a:gd name="connsiteX9" fmla="*/ 1279182 w 2593571"/>
                        <a:gd name="connsiteY9" fmla="*/ 471427 h 868482"/>
                        <a:gd name="connsiteX10" fmla="*/ 1412186 w 2593571"/>
                        <a:gd name="connsiteY10" fmla="*/ 864570 h 868482"/>
                        <a:gd name="connsiteX11" fmla="*/ 1579418 w 2593571"/>
                        <a:gd name="connsiteY11" fmla="*/ 465559 h 868482"/>
                        <a:gd name="connsiteX12" fmla="*/ 1695796 w 2593571"/>
                        <a:gd name="connsiteY12" fmla="*/ 154565 h 868482"/>
                        <a:gd name="connsiteX13" fmla="*/ 1772497 w 2593571"/>
                        <a:gd name="connsiteY13" fmla="*/ 33297 h 868482"/>
                        <a:gd name="connsiteX14" fmla="*/ 1867220 w 2593571"/>
                        <a:gd name="connsiteY14" fmla="*/ 141153 h 868482"/>
                        <a:gd name="connsiteX15" fmla="*/ 1982201 w 2593571"/>
                        <a:gd name="connsiteY15" fmla="*/ 497553 h 868482"/>
                        <a:gd name="connsiteX16" fmla="*/ 2144684 w 2593571"/>
                        <a:gd name="connsiteY16" fmla="*/ 868482 h 868482"/>
                        <a:gd name="connsiteX17" fmla="*/ 2268746 w 2593571"/>
                        <a:gd name="connsiteY17" fmla="*/ 496295 h 868482"/>
                        <a:gd name="connsiteX18" fmla="*/ 2360815 w 2593571"/>
                        <a:gd name="connsiteY18" fmla="*/ 133050 h 868482"/>
                        <a:gd name="connsiteX19" fmla="*/ 2477193 w 2593571"/>
                        <a:gd name="connsiteY19" fmla="*/ 16672 h 868482"/>
                        <a:gd name="connsiteX20" fmla="*/ 2593571 w 2593571"/>
                        <a:gd name="connsiteY20" fmla="*/ 116425 h 868482"/>
                        <a:gd name="connsiteX0" fmla="*/ 0 w 2477193"/>
                        <a:gd name="connsiteY0" fmla="*/ 864570 h 868482"/>
                        <a:gd name="connsiteX1" fmla="*/ 99753 w 2477193"/>
                        <a:gd name="connsiteY1" fmla="*/ 498810 h 868482"/>
                        <a:gd name="connsiteX2" fmla="*/ 332509 w 2477193"/>
                        <a:gd name="connsiteY2" fmla="*/ 16672 h 868482"/>
                        <a:gd name="connsiteX3" fmla="*/ 598516 w 2477193"/>
                        <a:gd name="connsiteY3" fmla="*/ 498810 h 868482"/>
                        <a:gd name="connsiteX4" fmla="*/ 698269 w 2477193"/>
                        <a:gd name="connsiteY4" fmla="*/ 831319 h 868482"/>
                        <a:gd name="connsiteX5" fmla="*/ 841052 w 2477193"/>
                        <a:gd name="connsiteY5" fmla="*/ 482185 h 868482"/>
                        <a:gd name="connsiteX6" fmla="*/ 968188 w 2477193"/>
                        <a:gd name="connsiteY6" fmla="*/ 137941 h 868482"/>
                        <a:gd name="connsiteX7" fmla="*/ 1065287 w 2477193"/>
                        <a:gd name="connsiteY7" fmla="*/ 47 h 868482"/>
                        <a:gd name="connsiteX8" fmla="*/ 1181665 w 2477193"/>
                        <a:gd name="connsiteY8" fmla="*/ 149676 h 868482"/>
                        <a:gd name="connsiteX9" fmla="*/ 1279182 w 2477193"/>
                        <a:gd name="connsiteY9" fmla="*/ 471427 h 868482"/>
                        <a:gd name="connsiteX10" fmla="*/ 1412186 w 2477193"/>
                        <a:gd name="connsiteY10" fmla="*/ 864570 h 868482"/>
                        <a:gd name="connsiteX11" fmla="*/ 1579418 w 2477193"/>
                        <a:gd name="connsiteY11" fmla="*/ 465559 h 868482"/>
                        <a:gd name="connsiteX12" fmla="*/ 1695796 w 2477193"/>
                        <a:gd name="connsiteY12" fmla="*/ 154565 h 868482"/>
                        <a:gd name="connsiteX13" fmla="*/ 1772497 w 2477193"/>
                        <a:gd name="connsiteY13" fmla="*/ 33297 h 868482"/>
                        <a:gd name="connsiteX14" fmla="*/ 1867220 w 2477193"/>
                        <a:gd name="connsiteY14" fmla="*/ 141153 h 868482"/>
                        <a:gd name="connsiteX15" fmla="*/ 1982201 w 2477193"/>
                        <a:gd name="connsiteY15" fmla="*/ 497553 h 868482"/>
                        <a:gd name="connsiteX16" fmla="*/ 2144684 w 2477193"/>
                        <a:gd name="connsiteY16" fmla="*/ 868482 h 868482"/>
                        <a:gd name="connsiteX17" fmla="*/ 2268746 w 2477193"/>
                        <a:gd name="connsiteY17" fmla="*/ 496295 h 868482"/>
                        <a:gd name="connsiteX18" fmla="*/ 2360815 w 2477193"/>
                        <a:gd name="connsiteY18" fmla="*/ 133050 h 868482"/>
                        <a:gd name="connsiteX19" fmla="*/ 2477193 w 2477193"/>
                        <a:gd name="connsiteY19" fmla="*/ 16672 h 868482"/>
                        <a:gd name="connsiteX0" fmla="*/ 0 w 2360815"/>
                        <a:gd name="connsiteY0" fmla="*/ 864570 h 868482"/>
                        <a:gd name="connsiteX1" fmla="*/ 99753 w 2360815"/>
                        <a:gd name="connsiteY1" fmla="*/ 498810 h 868482"/>
                        <a:gd name="connsiteX2" fmla="*/ 332509 w 2360815"/>
                        <a:gd name="connsiteY2" fmla="*/ 16672 h 868482"/>
                        <a:gd name="connsiteX3" fmla="*/ 598516 w 2360815"/>
                        <a:gd name="connsiteY3" fmla="*/ 498810 h 868482"/>
                        <a:gd name="connsiteX4" fmla="*/ 698269 w 2360815"/>
                        <a:gd name="connsiteY4" fmla="*/ 831319 h 868482"/>
                        <a:gd name="connsiteX5" fmla="*/ 841052 w 2360815"/>
                        <a:gd name="connsiteY5" fmla="*/ 482185 h 868482"/>
                        <a:gd name="connsiteX6" fmla="*/ 968188 w 2360815"/>
                        <a:gd name="connsiteY6" fmla="*/ 137941 h 868482"/>
                        <a:gd name="connsiteX7" fmla="*/ 1065287 w 2360815"/>
                        <a:gd name="connsiteY7" fmla="*/ 47 h 868482"/>
                        <a:gd name="connsiteX8" fmla="*/ 1181665 w 2360815"/>
                        <a:gd name="connsiteY8" fmla="*/ 149676 h 868482"/>
                        <a:gd name="connsiteX9" fmla="*/ 1279182 w 2360815"/>
                        <a:gd name="connsiteY9" fmla="*/ 471427 h 868482"/>
                        <a:gd name="connsiteX10" fmla="*/ 1412186 w 2360815"/>
                        <a:gd name="connsiteY10" fmla="*/ 864570 h 868482"/>
                        <a:gd name="connsiteX11" fmla="*/ 1579418 w 2360815"/>
                        <a:gd name="connsiteY11" fmla="*/ 465559 h 868482"/>
                        <a:gd name="connsiteX12" fmla="*/ 1695796 w 2360815"/>
                        <a:gd name="connsiteY12" fmla="*/ 154565 h 868482"/>
                        <a:gd name="connsiteX13" fmla="*/ 1772497 w 2360815"/>
                        <a:gd name="connsiteY13" fmla="*/ 33297 h 868482"/>
                        <a:gd name="connsiteX14" fmla="*/ 1867220 w 2360815"/>
                        <a:gd name="connsiteY14" fmla="*/ 141153 h 868482"/>
                        <a:gd name="connsiteX15" fmla="*/ 1982201 w 2360815"/>
                        <a:gd name="connsiteY15" fmla="*/ 497553 h 868482"/>
                        <a:gd name="connsiteX16" fmla="*/ 2144684 w 2360815"/>
                        <a:gd name="connsiteY16" fmla="*/ 868482 h 868482"/>
                        <a:gd name="connsiteX17" fmla="*/ 2268746 w 2360815"/>
                        <a:gd name="connsiteY17" fmla="*/ 496295 h 868482"/>
                        <a:gd name="connsiteX18" fmla="*/ 2360815 w 2360815"/>
                        <a:gd name="connsiteY18" fmla="*/ 133050 h 868482"/>
                        <a:gd name="connsiteX0" fmla="*/ 0 w 2268746"/>
                        <a:gd name="connsiteY0" fmla="*/ 864570 h 868482"/>
                        <a:gd name="connsiteX1" fmla="*/ 99753 w 2268746"/>
                        <a:gd name="connsiteY1" fmla="*/ 498810 h 868482"/>
                        <a:gd name="connsiteX2" fmla="*/ 332509 w 2268746"/>
                        <a:gd name="connsiteY2" fmla="*/ 16672 h 868482"/>
                        <a:gd name="connsiteX3" fmla="*/ 598516 w 2268746"/>
                        <a:gd name="connsiteY3" fmla="*/ 498810 h 868482"/>
                        <a:gd name="connsiteX4" fmla="*/ 698269 w 2268746"/>
                        <a:gd name="connsiteY4" fmla="*/ 831319 h 868482"/>
                        <a:gd name="connsiteX5" fmla="*/ 841052 w 2268746"/>
                        <a:gd name="connsiteY5" fmla="*/ 482185 h 868482"/>
                        <a:gd name="connsiteX6" fmla="*/ 968188 w 2268746"/>
                        <a:gd name="connsiteY6" fmla="*/ 137941 h 868482"/>
                        <a:gd name="connsiteX7" fmla="*/ 1065287 w 2268746"/>
                        <a:gd name="connsiteY7" fmla="*/ 47 h 868482"/>
                        <a:gd name="connsiteX8" fmla="*/ 1181665 w 2268746"/>
                        <a:gd name="connsiteY8" fmla="*/ 149676 h 868482"/>
                        <a:gd name="connsiteX9" fmla="*/ 1279182 w 2268746"/>
                        <a:gd name="connsiteY9" fmla="*/ 471427 h 868482"/>
                        <a:gd name="connsiteX10" fmla="*/ 1412186 w 2268746"/>
                        <a:gd name="connsiteY10" fmla="*/ 864570 h 868482"/>
                        <a:gd name="connsiteX11" fmla="*/ 1579418 w 2268746"/>
                        <a:gd name="connsiteY11" fmla="*/ 465559 h 868482"/>
                        <a:gd name="connsiteX12" fmla="*/ 1695796 w 2268746"/>
                        <a:gd name="connsiteY12" fmla="*/ 154565 h 868482"/>
                        <a:gd name="connsiteX13" fmla="*/ 1772497 w 2268746"/>
                        <a:gd name="connsiteY13" fmla="*/ 33297 h 868482"/>
                        <a:gd name="connsiteX14" fmla="*/ 1867220 w 2268746"/>
                        <a:gd name="connsiteY14" fmla="*/ 141153 h 868482"/>
                        <a:gd name="connsiteX15" fmla="*/ 1982201 w 2268746"/>
                        <a:gd name="connsiteY15" fmla="*/ 497553 h 868482"/>
                        <a:gd name="connsiteX16" fmla="*/ 2144684 w 2268746"/>
                        <a:gd name="connsiteY16" fmla="*/ 868482 h 868482"/>
                        <a:gd name="connsiteX17" fmla="*/ 2268746 w 2268746"/>
                        <a:gd name="connsiteY17" fmla="*/ 496295 h 868482"/>
                        <a:gd name="connsiteX0" fmla="*/ 0 w 2144684"/>
                        <a:gd name="connsiteY0" fmla="*/ 864570 h 868482"/>
                        <a:gd name="connsiteX1" fmla="*/ 99753 w 2144684"/>
                        <a:gd name="connsiteY1" fmla="*/ 498810 h 868482"/>
                        <a:gd name="connsiteX2" fmla="*/ 332509 w 2144684"/>
                        <a:gd name="connsiteY2" fmla="*/ 16672 h 868482"/>
                        <a:gd name="connsiteX3" fmla="*/ 598516 w 2144684"/>
                        <a:gd name="connsiteY3" fmla="*/ 498810 h 868482"/>
                        <a:gd name="connsiteX4" fmla="*/ 698269 w 2144684"/>
                        <a:gd name="connsiteY4" fmla="*/ 831319 h 868482"/>
                        <a:gd name="connsiteX5" fmla="*/ 841052 w 2144684"/>
                        <a:gd name="connsiteY5" fmla="*/ 482185 h 868482"/>
                        <a:gd name="connsiteX6" fmla="*/ 968188 w 2144684"/>
                        <a:gd name="connsiteY6" fmla="*/ 137941 h 868482"/>
                        <a:gd name="connsiteX7" fmla="*/ 1065287 w 2144684"/>
                        <a:gd name="connsiteY7" fmla="*/ 47 h 868482"/>
                        <a:gd name="connsiteX8" fmla="*/ 1181665 w 2144684"/>
                        <a:gd name="connsiteY8" fmla="*/ 149676 h 868482"/>
                        <a:gd name="connsiteX9" fmla="*/ 1279182 w 2144684"/>
                        <a:gd name="connsiteY9" fmla="*/ 471427 h 868482"/>
                        <a:gd name="connsiteX10" fmla="*/ 1412186 w 2144684"/>
                        <a:gd name="connsiteY10" fmla="*/ 864570 h 868482"/>
                        <a:gd name="connsiteX11" fmla="*/ 1579418 w 2144684"/>
                        <a:gd name="connsiteY11" fmla="*/ 465559 h 868482"/>
                        <a:gd name="connsiteX12" fmla="*/ 1695796 w 2144684"/>
                        <a:gd name="connsiteY12" fmla="*/ 154565 h 868482"/>
                        <a:gd name="connsiteX13" fmla="*/ 1772497 w 2144684"/>
                        <a:gd name="connsiteY13" fmla="*/ 33297 h 868482"/>
                        <a:gd name="connsiteX14" fmla="*/ 1867220 w 2144684"/>
                        <a:gd name="connsiteY14" fmla="*/ 141153 h 868482"/>
                        <a:gd name="connsiteX15" fmla="*/ 1982201 w 2144684"/>
                        <a:gd name="connsiteY15" fmla="*/ 497553 h 868482"/>
                        <a:gd name="connsiteX16" fmla="*/ 2144684 w 2144684"/>
                        <a:gd name="connsiteY16" fmla="*/ 868482 h 868482"/>
                        <a:gd name="connsiteX0" fmla="*/ 0 w 1982201"/>
                        <a:gd name="connsiteY0" fmla="*/ 864570 h 864572"/>
                        <a:gd name="connsiteX1" fmla="*/ 99753 w 1982201"/>
                        <a:gd name="connsiteY1" fmla="*/ 498810 h 864572"/>
                        <a:gd name="connsiteX2" fmla="*/ 332509 w 1982201"/>
                        <a:gd name="connsiteY2" fmla="*/ 16672 h 864572"/>
                        <a:gd name="connsiteX3" fmla="*/ 598516 w 1982201"/>
                        <a:gd name="connsiteY3" fmla="*/ 498810 h 864572"/>
                        <a:gd name="connsiteX4" fmla="*/ 698269 w 1982201"/>
                        <a:gd name="connsiteY4" fmla="*/ 831319 h 864572"/>
                        <a:gd name="connsiteX5" fmla="*/ 841052 w 1982201"/>
                        <a:gd name="connsiteY5" fmla="*/ 482185 h 864572"/>
                        <a:gd name="connsiteX6" fmla="*/ 968188 w 1982201"/>
                        <a:gd name="connsiteY6" fmla="*/ 137941 h 864572"/>
                        <a:gd name="connsiteX7" fmla="*/ 1065287 w 1982201"/>
                        <a:gd name="connsiteY7" fmla="*/ 47 h 864572"/>
                        <a:gd name="connsiteX8" fmla="*/ 1181665 w 1982201"/>
                        <a:gd name="connsiteY8" fmla="*/ 149676 h 864572"/>
                        <a:gd name="connsiteX9" fmla="*/ 1279182 w 1982201"/>
                        <a:gd name="connsiteY9" fmla="*/ 471427 h 864572"/>
                        <a:gd name="connsiteX10" fmla="*/ 1412186 w 1982201"/>
                        <a:gd name="connsiteY10" fmla="*/ 864570 h 864572"/>
                        <a:gd name="connsiteX11" fmla="*/ 1579418 w 1982201"/>
                        <a:gd name="connsiteY11" fmla="*/ 465559 h 864572"/>
                        <a:gd name="connsiteX12" fmla="*/ 1695796 w 1982201"/>
                        <a:gd name="connsiteY12" fmla="*/ 154565 h 864572"/>
                        <a:gd name="connsiteX13" fmla="*/ 1772497 w 1982201"/>
                        <a:gd name="connsiteY13" fmla="*/ 33297 h 864572"/>
                        <a:gd name="connsiteX14" fmla="*/ 1867220 w 1982201"/>
                        <a:gd name="connsiteY14" fmla="*/ 141153 h 864572"/>
                        <a:gd name="connsiteX15" fmla="*/ 1982201 w 1982201"/>
                        <a:gd name="connsiteY15" fmla="*/ 497553 h 864572"/>
                        <a:gd name="connsiteX0" fmla="*/ 0 w 1867219"/>
                        <a:gd name="connsiteY0" fmla="*/ 864570 h 864572"/>
                        <a:gd name="connsiteX1" fmla="*/ 99753 w 1867219"/>
                        <a:gd name="connsiteY1" fmla="*/ 498810 h 864572"/>
                        <a:gd name="connsiteX2" fmla="*/ 332509 w 1867219"/>
                        <a:gd name="connsiteY2" fmla="*/ 16672 h 864572"/>
                        <a:gd name="connsiteX3" fmla="*/ 598516 w 1867219"/>
                        <a:gd name="connsiteY3" fmla="*/ 498810 h 864572"/>
                        <a:gd name="connsiteX4" fmla="*/ 698269 w 1867219"/>
                        <a:gd name="connsiteY4" fmla="*/ 831319 h 864572"/>
                        <a:gd name="connsiteX5" fmla="*/ 841052 w 1867219"/>
                        <a:gd name="connsiteY5" fmla="*/ 482185 h 864572"/>
                        <a:gd name="connsiteX6" fmla="*/ 968188 w 1867219"/>
                        <a:gd name="connsiteY6" fmla="*/ 137941 h 864572"/>
                        <a:gd name="connsiteX7" fmla="*/ 1065287 w 1867219"/>
                        <a:gd name="connsiteY7" fmla="*/ 47 h 864572"/>
                        <a:gd name="connsiteX8" fmla="*/ 1181665 w 1867219"/>
                        <a:gd name="connsiteY8" fmla="*/ 149676 h 864572"/>
                        <a:gd name="connsiteX9" fmla="*/ 1279182 w 1867219"/>
                        <a:gd name="connsiteY9" fmla="*/ 471427 h 864572"/>
                        <a:gd name="connsiteX10" fmla="*/ 1412186 w 1867219"/>
                        <a:gd name="connsiteY10" fmla="*/ 864570 h 864572"/>
                        <a:gd name="connsiteX11" fmla="*/ 1579418 w 1867219"/>
                        <a:gd name="connsiteY11" fmla="*/ 465559 h 864572"/>
                        <a:gd name="connsiteX12" fmla="*/ 1695796 w 1867219"/>
                        <a:gd name="connsiteY12" fmla="*/ 154565 h 864572"/>
                        <a:gd name="connsiteX13" fmla="*/ 1772497 w 1867219"/>
                        <a:gd name="connsiteY13" fmla="*/ 33297 h 864572"/>
                        <a:gd name="connsiteX14" fmla="*/ 1867220 w 1867219"/>
                        <a:gd name="connsiteY14" fmla="*/ 141153 h 864572"/>
                        <a:gd name="connsiteX0" fmla="*/ 0 w 1772497"/>
                        <a:gd name="connsiteY0" fmla="*/ 864570 h 864572"/>
                        <a:gd name="connsiteX1" fmla="*/ 99753 w 1772497"/>
                        <a:gd name="connsiteY1" fmla="*/ 498810 h 864572"/>
                        <a:gd name="connsiteX2" fmla="*/ 332509 w 1772497"/>
                        <a:gd name="connsiteY2" fmla="*/ 16672 h 864572"/>
                        <a:gd name="connsiteX3" fmla="*/ 598516 w 1772497"/>
                        <a:gd name="connsiteY3" fmla="*/ 498810 h 864572"/>
                        <a:gd name="connsiteX4" fmla="*/ 698269 w 1772497"/>
                        <a:gd name="connsiteY4" fmla="*/ 831319 h 864572"/>
                        <a:gd name="connsiteX5" fmla="*/ 841052 w 1772497"/>
                        <a:gd name="connsiteY5" fmla="*/ 482185 h 864572"/>
                        <a:gd name="connsiteX6" fmla="*/ 968188 w 1772497"/>
                        <a:gd name="connsiteY6" fmla="*/ 137941 h 864572"/>
                        <a:gd name="connsiteX7" fmla="*/ 1065287 w 1772497"/>
                        <a:gd name="connsiteY7" fmla="*/ 47 h 864572"/>
                        <a:gd name="connsiteX8" fmla="*/ 1181665 w 1772497"/>
                        <a:gd name="connsiteY8" fmla="*/ 149676 h 864572"/>
                        <a:gd name="connsiteX9" fmla="*/ 1279182 w 1772497"/>
                        <a:gd name="connsiteY9" fmla="*/ 471427 h 864572"/>
                        <a:gd name="connsiteX10" fmla="*/ 1412186 w 1772497"/>
                        <a:gd name="connsiteY10" fmla="*/ 864570 h 864572"/>
                        <a:gd name="connsiteX11" fmla="*/ 1579418 w 1772497"/>
                        <a:gd name="connsiteY11" fmla="*/ 465559 h 864572"/>
                        <a:gd name="connsiteX12" fmla="*/ 1695796 w 1772497"/>
                        <a:gd name="connsiteY12" fmla="*/ 154565 h 864572"/>
                        <a:gd name="connsiteX13" fmla="*/ 1772497 w 1772497"/>
                        <a:gd name="connsiteY13" fmla="*/ 33297 h 864572"/>
                        <a:gd name="connsiteX0" fmla="*/ 0 w 1695796"/>
                        <a:gd name="connsiteY0" fmla="*/ 864570 h 864572"/>
                        <a:gd name="connsiteX1" fmla="*/ 99753 w 1695796"/>
                        <a:gd name="connsiteY1" fmla="*/ 498810 h 864572"/>
                        <a:gd name="connsiteX2" fmla="*/ 332509 w 1695796"/>
                        <a:gd name="connsiteY2" fmla="*/ 16672 h 864572"/>
                        <a:gd name="connsiteX3" fmla="*/ 598516 w 1695796"/>
                        <a:gd name="connsiteY3" fmla="*/ 498810 h 864572"/>
                        <a:gd name="connsiteX4" fmla="*/ 698269 w 1695796"/>
                        <a:gd name="connsiteY4" fmla="*/ 831319 h 864572"/>
                        <a:gd name="connsiteX5" fmla="*/ 841052 w 1695796"/>
                        <a:gd name="connsiteY5" fmla="*/ 482185 h 864572"/>
                        <a:gd name="connsiteX6" fmla="*/ 968188 w 1695796"/>
                        <a:gd name="connsiteY6" fmla="*/ 137941 h 864572"/>
                        <a:gd name="connsiteX7" fmla="*/ 1065287 w 1695796"/>
                        <a:gd name="connsiteY7" fmla="*/ 47 h 864572"/>
                        <a:gd name="connsiteX8" fmla="*/ 1181665 w 1695796"/>
                        <a:gd name="connsiteY8" fmla="*/ 149676 h 864572"/>
                        <a:gd name="connsiteX9" fmla="*/ 1279182 w 1695796"/>
                        <a:gd name="connsiteY9" fmla="*/ 471427 h 864572"/>
                        <a:gd name="connsiteX10" fmla="*/ 1412186 w 1695796"/>
                        <a:gd name="connsiteY10" fmla="*/ 864570 h 864572"/>
                        <a:gd name="connsiteX11" fmla="*/ 1579418 w 1695796"/>
                        <a:gd name="connsiteY11" fmla="*/ 465559 h 864572"/>
                        <a:gd name="connsiteX12" fmla="*/ 1695796 w 1695796"/>
                        <a:gd name="connsiteY12" fmla="*/ 154565 h 864572"/>
                        <a:gd name="connsiteX0" fmla="*/ 0 w 1579418"/>
                        <a:gd name="connsiteY0" fmla="*/ 864570 h 864572"/>
                        <a:gd name="connsiteX1" fmla="*/ 99753 w 1579418"/>
                        <a:gd name="connsiteY1" fmla="*/ 498810 h 864572"/>
                        <a:gd name="connsiteX2" fmla="*/ 332509 w 1579418"/>
                        <a:gd name="connsiteY2" fmla="*/ 16672 h 864572"/>
                        <a:gd name="connsiteX3" fmla="*/ 598516 w 1579418"/>
                        <a:gd name="connsiteY3" fmla="*/ 498810 h 864572"/>
                        <a:gd name="connsiteX4" fmla="*/ 698269 w 1579418"/>
                        <a:gd name="connsiteY4" fmla="*/ 831319 h 864572"/>
                        <a:gd name="connsiteX5" fmla="*/ 841052 w 1579418"/>
                        <a:gd name="connsiteY5" fmla="*/ 482185 h 864572"/>
                        <a:gd name="connsiteX6" fmla="*/ 968188 w 1579418"/>
                        <a:gd name="connsiteY6" fmla="*/ 137941 h 864572"/>
                        <a:gd name="connsiteX7" fmla="*/ 1065287 w 1579418"/>
                        <a:gd name="connsiteY7" fmla="*/ 47 h 864572"/>
                        <a:gd name="connsiteX8" fmla="*/ 1181665 w 1579418"/>
                        <a:gd name="connsiteY8" fmla="*/ 149676 h 864572"/>
                        <a:gd name="connsiteX9" fmla="*/ 1279182 w 1579418"/>
                        <a:gd name="connsiteY9" fmla="*/ 471427 h 864572"/>
                        <a:gd name="connsiteX10" fmla="*/ 1412186 w 1579418"/>
                        <a:gd name="connsiteY10" fmla="*/ 864570 h 864572"/>
                        <a:gd name="connsiteX11" fmla="*/ 1579418 w 1579418"/>
                        <a:gd name="connsiteY11" fmla="*/ 465559 h 864572"/>
                        <a:gd name="connsiteX0" fmla="*/ 0 w 1412186"/>
                        <a:gd name="connsiteY0" fmla="*/ 864570 h 864572"/>
                        <a:gd name="connsiteX1" fmla="*/ 99753 w 1412186"/>
                        <a:gd name="connsiteY1" fmla="*/ 498810 h 864572"/>
                        <a:gd name="connsiteX2" fmla="*/ 332509 w 1412186"/>
                        <a:gd name="connsiteY2" fmla="*/ 16672 h 864572"/>
                        <a:gd name="connsiteX3" fmla="*/ 598516 w 1412186"/>
                        <a:gd name="connsiteY3" fmla="*/ 498810 h 864572"/>
                        <a:gd name="connsiteX4" fmla="*/ 698269 w 1412186"/>
                        <a:gd name="connsiteY4" fmla="*/ 831319 h 864572"/>
                        <a:gd name="connsiteX5" fmla="*/ 841052 w 1412186"/>
                        <a:gd name="connsiteY5" fmla="*/ 482185 h 864572"/>
                        <a:gd name="connsiteX6" fmla="*/ 968188 w 1412186"/>
                        <a:gd name="connsiteY6" fmla="*/ 137941 h 864572"/>
                        <a:gd name="connsiteX7" fmla="*/ 1065287 w 1412186"/>
                        <a:gd name="connsiteY7" fmla="*/ 47 h 864572"/>
                        <a:gd name="connsiteX8" fmla="*/ 1181665 w 1412186"/>
                        <a:gd name="connsiteY8" fmla="*/ 149676 h 864572"/>
                        <a:gd name="connsiteX9" fmla="*/ 1279182 w 1412186"/>
                        <a:gd name="connsiteY9" fmla="*/ 471427 h 864572"/>
                        <a:gd name="connsiteX10" fmla="*/ 1412186 w 1412186"/>
                        <a:gd name="connsiteY10" fmla="*/ 864570 h 864572"/>
                        <a:gd name="connsiteX0" fmla="*/ 0 w 1312433"/>
                        <a:gd name="connsiteY0" fmla="*/ 498810 h 864572"/>
                        <a:gd name="connsiteX1" fmla="*/ 232756 w 1312433"/>
                        <a:gd name="connsiteY1" fmla="*/ 16672 h 864572"/>
                        <a:gd name="connsiteX2" fmla="*/ 498763 w 1312433"/>
                        <a:gd name="connsiteY2" fmla="*/ 498810 h 864572"/>
                        <a:gd name="connsiteX3" fmla="*/ 598516 w 1312433"/>
                        <a:gd name="connsiteY3" fmla="*/ 831319 h 864572"/>
                        <a:gd name="connsiteX4" fmla="*/ 741299 w 1312433"/>
                        <a:gd name="connsiteY4" fmla="*/ 482185 h 864572"/>
                        <a:gd name="connsiteX5" fmla="*/ 868435 w 1312433"/>
                        <a:gd name="connsiteY5" fmla="*/ 137941 h 864572"/>
                        <a:gd name="connsiteX6" fmla="*/ 965534 w 1312433"/>
                        <a:gd name="connsiteY6" fmla="*/ 47 h 864572"/>
                        <a:gd name="connsiteX7" fmla="*/ 1081912 w 1312433"/>
                        <a:gd name="connsiteY7" fmla="*/ 149676 h 864572"/>
                        <a:gd name="connsiteX8" fmla="*/ 1179429 w 1312433"/>
                        <a:gd name="connsiteY8" fmla="*/ 471427 h 864572"/>
                        <a:gd name="connsiteX9" fmla="*/ 1312433 w 1312433"/>
                        <a:gd name="connsiteY9" fmla="*/ 864570 h 864572"/>
                        <a:gd name="connsiteX0" fmla="*/ -1 w 1079676"/>
                        <a:gd name="connsiteY0" fmla="*/ 16672 h 864572"/>
                        <a:gd name="connsiteX1" fmla="*/ 266006 w 1079676"/>
                        <a:gd name="connsiteY1" fmla="*/ 498810 h 864572"/>
                        <a:gd name="connsiteX2" fmla="*/ 365759 w 1079676"/>
                        <a:gd name="connsiteY2" fmla="*/ 831319 h 864572"/>
                        <a:gd name="connsiteX3" fmla="*/ 508542 w 1079676"/>
                        <a:gd name="connsiteY3" fmla="*/ 482185 h 864572"/>
                        <a:gd name="connsiteX4" fmla="*/ 635678 w 1079676"/>
                        <a:gd name="connsiteY4" fmla="*/ 137941 h 864572"/>
                        <a:gd name="connsiteX5" fmla="*/ 732777 w 1079676"/>
                        <a:gd name="connsiteY5" fmla="*/ 47 h 864572"/>
                        <a:gd name="connsiteX6" fmla="*/ 849155 w 1079676"/>
                        <a:gd name="connsiteY6" fmla="*/ 149676 h 864572"/>
                        <a:gd name="connsiteX7" fmla="*/ 946672 w 1079676"/>
                        <a:gd name="connsiteY7" fmla="*/ 471427 h 864572"/>
                        <a:gd name="connsiteX8" fmla="*/ 1079676 w 1079676"/>
                        <a:gd name="connsiteY8" fmla="*/ 864570 h 864572"/>
                        <a:gd name="connsiteX0" fmla="*/ -1 w 813669"/>
                        <a:gd name="connsiteY0" fmla="*/ 498810 h 864572"/>
                        <a:gd name="connsiteX1" fmla="*/ 99752 w 813669"/>
                        <a:gd name="connsiteY1" fmla="*/ 831319 h 864572"/>
                        <a:gd name="connsiteX2" fmla="*/ 242535 w 813669"/>
                        <a:gd name="connsiteY2" fmla="*/ 482185 h 864572"/>
                        <a:gd name="connsiteX3" fmla="*/ 369671 w 813669"/>
                        <a:gd name="connsiteY3" fmla="*/ 137941 h 864572"/>
                        <a:gd name="connsiteX4" fmla="*/ 466770 w 813669"/>
                        <a:gd name="connsiteY4" fmla="*/ 47 h 864572"/>
                        <a:gd name="connsiteX5" fmla="*/ 583148 w 813669"/>
                        <a:gd name="connsiteY5" fmla="*/ 149676 h 864572"/>
                        <a:gd name="connsiteX6" fmla="*/ 680665 w 813669"/>
                        <a:gd name="connsiteY6" fmla="*/ 471427 h 864572"/>
                        <a:gd name="connsiteX7" fmla="*/ 813669 w 813669"/>
                        <a:gd name="connsiteY7" fmla="*/ 864570 h 864572"/>
                        <a:gd name="connsiteX0" fmla="*/ 0 w 713917"/>
                        <a:gd name="connsiteY0" fmla="*/ 831319 h 864572"/>
                        <a:gd name="connsiteX1" fmla="*/ 142783 w 713917"/>
                        <a:gd name="connsiteY1" fmla="*/ 482185 h 864572"/>
                        <a:gd name="connsiteX2" fmla="*/ 269919 w 713917"/>
                        <a:gd name="connsiteY2" fmla="*/ 137941 h 864572"/>
                        <a:gd name="connsiteX3" fmla="*/ 367018 w 713917"/>
                        <a:gd name="connsiteY3" fmla="*/ 47 h 864572"/>
                        <a:gd name="connsiteX4" fmla="*/ 483396 w 713917"/>
                        <a:gd name="connsiteY4" fmla="*/ 149676 h 864572"/>
                        <a:gd name="connsiteX5" fmla="*/ 580913 w 713917"/>
                        <a:gd name="connsiteY5" fmla="*/ 471427 h 864572"/>
                        <a:gd name="connsiteX6" fmla="*/ 713917 w 713917"/>
                        <a:gd name="connsiteY6" fmla="*/ 864570 h 8645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713917" h="864572">
                          <a:moveTo>
                            <a:pt x="0" y="831319"/>
                          </a:moveTo>
                          <a:cubicBezTo>
                            <a:pt x="40423" y="828548"/>
                            <a:pt x="97797" y="597748"/>
                            <a:pt x="142783" y="482185"/>
                          </a:cubicBezTo>
                          <a:cubicBezTo>
                            <a:pt x="187769" y="366622"/>
                            <a:pt x="232547" y="218297"/>
                            <a:pt x="269919" y="137941"/>
                          </a:cubicBezTo>
                          <a:cubicBezTo>
                            <a:pt x="307291" y="57585"/>
                            <a:pt x="331439" y="-1909"/>
                            <a:pt x="367018" y="47"/>
                          </a:cubicBezTo>
                          <a:cubicBezTo>
                            <a:pt x="402597" y="2003"/>
                            <a:pt x="447747" y="71113"/>
                            <a:pt x="483396" y="149676"/>
                          </a:cubicBezTo>
                          <a:cubicBezTo>
                            <a:pt x="519045" y="228239"/>
                            <a:pt x="542493" y="352278"/>
                            <a:pt x="580913" y="471427"/>
                          </a:cubicBezTo>
                          <a:cubicBezTo>
                            <a:pt x="619333" y="590576"/>
                            <a:pt x="663878" y="865548"/>
                            <a:pt x="713917" y="864570"/>
                          </a:cubicBezTo>
                        </a:path>
                      </a:pathLst>
                    </a:custGeom>
                    <a:ln w="25400">
                      <a:solidFill>
                        <a:srgbClr val="6633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 dirty="0"/>
                    </a:p>
                  </p:txBody>
                </p:sp>
                <p:sp>
                  <p:nvSpPr>
                    <p:cNvPr id="23" name="Полилиния 22"/>
                    <p:cNvSpPr/>
                    <p:nvPr/>
                  </p:nvSpPr>
                  <p:spPr>
                    <a:xfrm>
                      <a:off x="8372573" y="834021"/>
                      <a:ext cx="360040" cy="416113"/>
                    </a:xfrm>
                    <a:custGeom>
                      <a:avLst/>
                      <a:gdLst>
                        <a:gd name="connsiteX0" fmla="*/ 0 w 3557847"/>
                        <a:gd name="connsiteY0" fmla="*/ 881232 h 881253"/>
                        <a:gd name="connsiteX1" fmla="*/ 99753 w 3557847"/>
                        <a:gd name="connsiteY1" fmla="*/ 515472 h 881253"/>
                        <a:gd name="connsiteX2" fmla="*/ 332509 w 3557847"/>
                        <a:gd name="connsiteY2" fmla="*/ 33334 h 881253"/>
                        <a:gd name="connsiteX3" fmla="*/ 598516 w 3557847"/>
                        <a:gd name="connsiteY3" fmla="*/ 515472 h 881253"/>
                        <a:gd name="connsiteX4" fmla="*/ 698269 w 3557847"/>
                        <a:gd name="connsiteY4" fmla="*/ 847981 h 881253"/>
                        <a:gd name="connsiteX5" fmla="*/ 798022 w 3557847"/>
                        <a:gd name="connsiteY5" fmla="*/ 498847 h 881253"/>
                        <a:gd name="connsiteX6" fmla="*/ 964276 w 3557847"/>
                        <a:gd name="connsiteY6" fmla="*/ 66585 h 881253"/>
                        <a:gd name="connsiteX7" fmla="*/ 1080655 w 3557847"/>
                        <a:gd name="connsiteY7" fmla="*/ 16709 h 881253"/>
                        <a:gd name="connsiteX8" fmla="*/ 1197033 w 3557847"/>
                        <a:gd name="connsiteY8" fmla="*/ 166338 h 881253"/>
                        <a:gd name="connsiteX9" fmla="*/ 1246909 w 3557847"/>
                        <a:gd name="connsiteY9" fmla="*/ 498847 h 881253"/>
                        <a:gd name="connsiteX10" fmla="*/ 1379913 w 3557847"/>
                        <a:gd name="connsiteY10" fmla="*/ 881232 h 881253"/>
                        <a:gd name="connsiteX11" fmla="*/ 1579418 w 3557847"/>
                        <a:gd name="connsiteY11" fmla="*/ 482221 h 881253"/>
                        <a:gd name="connsiteX12" fmla="*/ 1695796 w 3557847"/>
                        <a:gd name="connsiteY12" fmla="*/ 149712 h 881253"/>
                        <a:gd name="connsiteX13" fmla="*/ 1795549 w 3557847"/>
                        <a:gd name="connsiteY13" fmla="*/ 49959 h 881253"/>
                        <a:gd name="connsiteX14" fmla="*/ 2028305 w 3557847"/>
                        <a:gd name="connsiteY14" fmla="*/ 498847 h 881253"/>
                        <a:gd name="connsiteX15" fmla="*/ 2144684 w 3557847"/>
                        <a:gd name="connsiteY15" fmla="*/ 831356 h 881253"/>
                        <a:gd name="connsiteX16" fmla="*/ 2261062 w 3557847"/>
                        <a:gd name="connsiteY16" fmla="*/ 482221 h 881253"/>
                        <a:gd name="connsiteX17" fmla="*/ 2360815 w 3557847"/>
                        <a:gd name="connsiteY17" fmla="*/ 149712 h 881253"/>
                        <a:gd name="connsiteX18" fmla="*/ 2477193 w 3557847"/>
                        <a:gd name="connsiteY18" fmla="*/ 33334 h 881253"/>
                        <a:gd name="connsiteX19" fmla="*/ 2593571 w 3557847"/>
                        <a:gd name="connsiteY19" fmla="*/ 133087 h 881253"/>
                        <a:gd name="connsiteX20" fmla="*/ 2693324 w 3557847"/>
                        <a:gd name="connsiteY20" fmla="*/ 498847 h 881253"/>
                        <a:gd name="connsiteX21" fmla="*/ 2859578 w 3557847"/>
                        <a:gd name="connsiteY21" fmla="*/ 847981 h 881253"/>
                        <a:gd name="connsiteX22" fmla="*/ 3009207 w 3557847"/>
                        <a:gd name="connsiteY22" fmla="*/ 515472 h 881253"/>
                        <a:gd name="connsiteX23" fmla="*/ 3125585 w 3557847"/>
                        <a:gd name="connsiteY23" fmla="*/ 149712 h 881253"/>
                        <a:gd name="connsiteX24" fmla="*/ 3241964 w 3557847"/>
                        <a:gd name="connsiteY24" fmla="*/ 83 h 881253"/>
                        <a:gd name="connsiteX25" fmla="*/ 3358342 w 3557847"/>
                        <a:gd name="connsiteY25" fmla="*/ 166338 h 881253"/>
                        <a:gd name="connsiteX26" fmla="*/ 3424844 w 3557847"/>
                        <a:gd name="connsiteY26" fmla="*/ 332592 h 881253"/>
                        <a:gd name="connsiteX27" fmla="*/ 3557847 w 3557847"/>
                        <a:gd name="connsiteY27" fmla="*/ 847981 h 881253"/>
                        <a:gd name="connsiteX0" fmla="*/ 0 w 3557847"/>
                        <a:gd name="connsiteY0" fmla="*/ 881232 h 881253"/>
                        <a:gd name="connsiteX1" fmla="*/ 99753 w 3557847"/>
                        <a:gd name="connsiteY1" fmla="*/ 515472 h 881253"/>
                        <a:gd name="connsiteX2" fmla="*/ 332509 w 3557847"/>
                        <a:gd name="connsiteY2" fmla="*/ 33334 h 881253"/>
                        <a:gd name="connsiteX3" fmla="*/ 598516 w 3557847"/>
                        <a:gd name="connsiteY3" fmla="*/ 515472 h 881253"/>
                        <a:gd name="connsiteX4" fmla="*/ 698269 w 3557847"/>
                        <a:gd name="connsiteY4" fmla="*/ 847981 h 881253"/>
                        <a:gd name="connsiteX5" fmla="*/ 798022 w 3557847"/>
                        <a:gd name="connsiteY5" fmla="*/ 498847 h 881253"/>
                        <a:gd name="connsiteX6" fmla="*/ 914400 w 3557847"/>
                        <a:gd name="connsiteY6" fmla="*/ 133087 h 881253"/>
                        <a:gd name="connsiteX7" fmla="*/ 1080655 w 3557847"/>
                        <a:gd name="connsiteY7" fmla="*/ 16709 h 881253"/>
                        <a:gd name="connsiteX8" fmla="*/ 1197033 w 3557847"/>
                        <a:gd name="connsiteY8" fmla="*/ 166338 h 881253"/>
                        <a:gd name="connsiteX9" fmla="*/ 1246909 w 3557847"/>
                        <a:gd name="connsiteY9" fmla="*/ 498847 h 881253"/>
                        <a:gd name="connsiteX10" fmla="*/ 1379913 w 3557847"/>
                        <a:gd name="connsiteY10" fmla="*/ 881232 h 881253"/>
                        <a:gd name="connsiteX11" fmla="*/ 1579418 w 3557847"/>
                        <a:gd name="connsiteY11" fmla="*/ 482221 h 881253"/>
                        <a:gd name="connsiteX12" fmla="*/ 1695796 w 3557847"/>
                        <a:gd name="connsiteY12" fmla="*/ 149712 h 881253"/>
                        <a:gd name="connsiteX13" fmla="*/ 1795549 w 3557847"/>
                        <a:gd name="connsiteY13" fmla="*/ 49959 h 881253"/>
                        <a:gd name="connsiteX14" fmla="*/ 2028305 w 3557847"/>
                        <a:gd name="connsiteY14" fmla="*/ 498847 h 881253"/>
                        <a:gd name="connsiteX15" fmla="*/ 2144684 w 3557847"/>
                        <a:gd name="connsiteY15" fmla="*/ 831356 h 881253"/>
                        <a:gd name="connsiteX16" fmla="*/ 2261062 w 3557847"/>
                        <a:gd name="connsiteY16" fmla="*/ 482221 h 881253"/>
                        <a:gd name="connsiteX17" fmla="*/ 2360815 w 3557847"/>
                        <a:gd name="connsiteY17" fmla="*/ 149712 h 881253"/>
                        <a:gd name="connsiteX18" fmla="*/ 2477193 w 3557847"/>
                        <a:gd name="connsiteY18" fmla="*/ 33334 h 881253"/>
                        <a:gd name="connsiteX19" fmla="*/ 2593571 w 3557847"/>
                        <a:gd name="connsiteY19" fmla="*/ 133087 h 881253"/>
                        <a:gd name="connsiteX20" fmla="*/ 2693324 w 3557847"/>
                        <a:gd name="connsiteY20" fmla="*/ 498847 h 881253"/>
                        <a:gd name="connsiteX21" fmla="*/ 2859578 w 3557847"/>
                        <a:gd name="connsiteY21" fmla="*/ 847981 h 881253"/>
                        <a:gd name="connsiteX22" fmla="*/ 3009207 w 3557847"/>
                        <a:gd name="connsiteY22" fmla="*/ 515472 h 881253"/>
                        <a:gd name="connsiteX23" fmla="*/ 3125585 w 3557847"/>
                        <a:gd name="connsiteY23" fmla="*/ 149712 h 881253"/>
                        <a:gd name="connsiteX24" fmla="*/ 3241964 w 3557847"/>
                        <a:gd name="connsiteY24" fmla="*/ 83 h 881253"/>
                        <a:gd name="connsiteX25" fmla="*/ 3358342 w 3557847"/>
                        <a:gd name="connsiteY25" fmla="*/ 166338 h 881253"/>
                        <a:gd name="connsiteX26" fmla="*/ 3424844 w 3557847"/>
                        <a:gd name="connsiteY26" fmla="*/ 332592 h 881253"/>
                        <a:gd name="connsiteX27" fmla="*/ 3557847 w 3557847"/>
                        <a:gd name="connsiteY27" fmla="*/ 847981 h 881253"/>
                        <a:gd name="connsiteX0" fmla="*/ 0 w 3557847"/>
                        <a:gd name="connsiteY0" fmla="*/ 881232 h 881253"/>
                        <a:gd name="connsiteX1" fmla="*/ 99753 w 3557847"/>
                        <a:gd name="connsiteY1" fmla="*/ 515472 h 881253"/>
                        <a:gd name="connsiteX2" fmla="*/ 332509 w 3557847"/>
                        <a:gd name="connsiteY2" fmla="*/ 33334 h 881253"/>
                        <a:gd name="connsiteX3" fmla="*/ 598516 w 3557847"/>
                        <a:gd name="connsiteY3" fmla="*/ 515472 h 881253"/>
                        <a:gd name="connsiteX4" fmla="*/ 698269 w 3557847"/>
                        <a:gd name="connsiteY4" fmla="*/ 847981 h 881253"/>
                        <a:gd name="connsiteX5" fmla="*/ 798022 w 3557847"/>
                        <a:gd name="connsiteY5" fmla="*/ 498847 h 881253"/>
                        <a:gd name="connsiteX6" fmla="*/ 935915 w 3557847"/>
                        <a:gd name="connsiteY6" fmla="*/ 133087 h 881253"/>
                        <a:gd name="connsiteX7" fmla="*/ 1080655 w 3557847"/>
                        <a:gd name="connsiteY7" fmla="*/ 16709 h 881253"/>
                        <a:gd name="connsiteX8" fmla="*/ 1197033 w 3557847"/>
                        <a:gd name="connsiteY8" fmla="*/ 166338 h 881253"/>
                        <a:gd name="connsiteX9" fmla="*/ 1246909 w 3557847"/>
                        <a:gd name="connsiteY9" fmla="*/ 498847 h 881253"/>
                        <a:gd name="connsiteX10" fmla="*/ 1379913 w 3557847"/>
                        <a:gd name="connsiteY10" fmla="*/ 881232 h 881253"/>
                        <a:gd name="connsiteX11" fmla="*/ 1579418 w 3557847"/>
                        <a:gd name="connsiteY11" fmla="*/ 482221 h 881253"/>
                        <a:gd name="connsiteX12" fmla="*/ 1695796 w 3557847"/>
                        <a:gd name="connsiteY12" fmla="*/ 149712 h 881253"/>
                        <a:gd name="connsiteX13" fmla="*/ 1795549 w 3557847"/>
                        <a:gd name="connsiteY13" fmla="*/ 49959 h 881253"/>
                        <a:gd name="connsiteX14" fmla="*/ 2028305 w 3557847"/>
                        <a:gd name="connsiteY14" fmla="*/ 498847 h 881253"/>
                        <a:gd name="connsiteX15" fmla="*/ 2144684 w 3557847"/>
                        <a:gd name="connsiteY15" fmla="*/ 831356 h 881253"/>
                        <a:gd name="connsiteX16" fmla="*/ 2261062 w 3557847"/>
                        <a:gd name="connsiteY16" fmla="*/ 482221 h 881253"/>
                        <a:gd name="connsiteX17" fmla="*/ 2360815 w 3557847"/>
                        <a:gd name="connsiteY17" fmla="*/ 149712 h 881253"/>
                        <a:gd name="connsiteX18" fmla="*/ 2477193 w 3557847"/>
                        <a:gd name="connsiteY18" fmla="*/ 33334 h 881253"/>
                        <a:gd name="connsiteX19" fmla="*/ 2593571 w 3557847"/>
                        <a:gd name="connsiteY19" fmla="*/ 133087 h 881253"/>
                        <a:gd name="connsiteX20" fmla="*/ 2693324 w 3557847"/>
                        <a:gd name="connsiteY20" fmla="*/ 498847 h 881253"/>
                        <a:gd name="connsiteX21" fmla="*/ 2859578 w 3557847"/>
                        <a:gd name="connsiteY21" fmla="*/ 847981 h 881253"/>
                        <a:gd name="connsiteX22" fmla="*/ 3009207 w 3557847"/>
                        <a:gd name="connsiteY22" fmla="*/ 515472 h 881253"/>
                        <a:gd name="connsiteX23" fmla="*/ 3125585 w 3557847"/>
                        <a:gd name="connsiteY23" fmla="*/ 149712 h 881253"/>
                        <a:gd name="connsiteX24" fmla="*/ 3241964 w 3557847"/>
                        <a:gd name="connsiteY24" fmla="*/ 83 h 881253"/>
                        <a:gd name="connsiteX25" fmla="*/ 3358342 w 3557847"/>
                        <a:gd name="connsiteY25" fmla="*/ 166338 h 881253"/>
                        <a:gd name="connsiteX26" fmla="*/ 3424844 w 3557847"/>
                        <a:gd name="connsiteY26" fmla="*/ 332592 h 881253"/>
                        <a:gd name="connsiteX27" fmla="*/ 3557847 w 3557847"/>
                        <a:gd name="connsiteY27" fmla="*/ 847981 h 881253"/>
                        <a:gd name="connsiteX0" fmla="*/ 0 w 3557847"/>
                        <a:gd name="connsiteY0" fmla="*/ 881232 h 881234"/>
                        <a:gd name="connsiteX1" fmla="*/ 99753 w 3557847"/>
                        <a:gd name="connsiteY1" fmla="*/ 515472 h 881234"/>
                        <a:gd name="connsiteX2" fmla="*/ 332509 w 3557847"/>
                        <a:gd name="connsiteY2" fmla="*/ 33334 h 881234"/>
                        <a:gd name="connsiteX3" fmla="*/ 598516 w 3557847"/>
                        <a:gd name="connsiteY3" fmla="*/ 515472 h 881234"/>
                        <a:gd name="connsiteX4" fmla="*/ 698269 w 3557847"/>
                        <a:gd name="connsiteY4" fmla="*/ 847981 h 881234"/>
                        <a:gd name="connsiteX5" fmla="*/ 798022 w 3557847"/>
                        <a:gd name="connsiteY5" fmla="*/ 498847 h 881234"/>
                        <a:gd name="connsiteX6" fmla="*/ 935915 w 3557847"/>
                        <a:gd name="connsiteY6" fmla="*/ 133087 h 881234"/>
                        <a:gd name="connsiteX7" fmla="*/ 1080655 w 3557847"/>
                        <a:gd name="connsiteY7" fmla="*/ 16709 h 881234"/>
                        <a:gd name="connsiteX8" fmla="*/ 1197033 w 3557847"/>
                        <a:gd name="connsiteY8" fmla="*/ 166338 h 881234"/>
                        <a:gd name="connsiteX9" fmla="*/ 1279182 w 3557847"/>
                        <a:gd name="connsiteY9" fmla="*/ 488089 h 881234"/>
                        <a:gd name="connsiteX10" fmla="*/ 1379913 w 3557847"/>
                        <a:gd name="connsiteY10" fmla="*/ 881232 h 881234"/>
                        <a:gd name="connsiteX11" fmla="*/ 1579418 w 3557847"/>
                        <a:gd name="connsiteY11" fmla="*/ 482221 h 881234"/>
                        <a:gd name="connsiteX12" fmla="*/ 1695796 w 3557847"/>
                        <a:gd name="connsiteY12" fmla="*/ 149712 h 881234"/>
                        <a:gd name="connsiteX13" fmla="*/ 1795549 w 3557847"/>
                        <a:gd name="connsiteY13" fmla="*/ 49959 h 881234"/>
                        <a:gd name="connsiteX14" fmla="*/ 2028305 w 3557847"/>
                        <a:gd name="connsiteY14" fmla="*/ 498847 h 881234"/>
                        <a:gd name="connsiteX15" fmla="*/ 2144684 w 3557847"/>
                        <a:gd name="connsiteY15" fmla="*/ 831356 h 881234"/>
                        <a:gd name="connsiteX16" fmla="*/ 2261062 w 3557847"/>
                        <a:gd name="connsiteY16" fmla="*/ 482221 h 881234"/>
                        <a:gd name="connsiteX17" fmla="*/ 2360815 w 3557847"/>
                        <a:gd name="connsiteY17" fmla="*/ 149712 h 881234"/>
                        <a:gd name="connsiteX18" fmla="*/ 2477193 w 3557847"/>
                        <a:gd name="connsiteY18" fmla="*/ 33334 h 881234"/>
                        <a:gd name="connsiteX19" fmla="*/ 2593571 w 3557847"/>
                        <a:gd name="connsiteY19" fmla="*/ 133087 h 881234"/>
                        <a:gd name="connsiteX20" fmla="*/ 2693324 w 3557847"/>
                        <a:gd name="connsiteY20" fmla="*/ 498847 h 881234"/>
                        <a:gd name="connsiteX21" fmla="*/ 2859578 w 3557847"/>
                        <a:gd name="connsiteY21" fmla="*/ 847981 h 881234"/>
                        <a:gd name="connsiteX22" fmla="*/ 3009207 w 3557847"/>
                        <a:gd name="connsiteY22" fmla="*/ 515472 h 881234"/>
                        <a:gd name="connsiteX23" fmla="*/ 3125585 w 3557847"/>
                        <a:gd name="connsiteY23" fmla="*/ 149712 h 881234"/>
                        <a:gd name="connsiteX24" fmla="*/ 3241964 w 3557847"/>
                        <a:gd name="connsiteY24" fmla="*/ 83 h 881234"/>
                        <a:gd name="connsiteX25" fmla="*/ 3358342 w 3557847"/>
                        <a:gd name="connsiteY25" fmla="*/ 166338 h 881234"/>
                        <a:gd name="connsiteX26" fmla="*/ 3424844 w 3557847"/>
                        <a:gd name="connsiteY26" fmla="*/ 332592 h 881234"/>
                        <a:gd name="connsiteX27" fmla="*/ 3557847 w 3557847"/>
                        <a:gd name="connsiteY27" fmla="*/ 847981 h 881234"/>
                        <a:gd name="connsiteX0" fmla="*/ 0 w 3557847"/>
                        <a:gd name="connsiteY0" fmla="*/ 881232 h 881234"/>
                        <a:gd name="connsiteX1" fmla="*/ 99753 w 3557847"/>
                        <a:gd name="connsiteY1" fmla="*/ 515472 h 881234"/>
                        <a:gd name="connsiteX2" fmla="*/ 332509 w 3557847"/>
                        <a:gd name="connsiteY2" fmla="*/ 33334 h 881234"/>
                        <a:gd name="connsiteX3" fmla="*/ 598516 w 3557847"/>
                        <a:gd name="connsiteY3" fmla="*/ 515472 h 881234"/>
                        <a:gd name="connsiteX4" fmla="*/ 698269 w 3557847"/>
                        <a:gd name="connsiteY4" fmla="*/ 847981 h 881234"/>
                        <a:gd name="connsiteX5" fmla="*/ 798022 w 3557847"/>
                        <a:gd name="connsiteY5" fmla="*/ 498847 h 881234"/>
                        <a:gd name="connsiteX6" fmla="*/ 935915 w 3557847"/>
                        <a:gd name="connsiteY6" fmla="*/ 133087 h 881234"/>
                        <a:gd name="connsiteX7" fmla="*/ 1080655 w 3557847"/>
                        <a:gd name="connsiteY7" fmla="*/ 16709 h 881234"/>
                        <a:gd name="connsiteX8" fmla="*/ 1197033 w 3557847"/>
                        <a:gd name="connsiteY8" fmla="*/ 166338 h 881234"/>
                        <a:gd name="connsiteX9" fmla="*/ 1279182 w 3557847"/>
                        <a:gd name="connsiteY9" fmla="*/ 488089 h 881234"/>
                        <a:gd name="connsiteX10" fmla="*/ 1412186 w 3557847"/>
                        <a:gd name="connsiteY10" fmla="*/ 881232 h 881234"/>
                        <a:gd name="connsiteX11" fmla="*/ 1579418 w 3557847"/>
                        <a:gd name="connsiteY11" fmla="*/ 482221 h 881234"/>
                        <a:gd name="connsiteX12" fmla="*/ 1695796 w 3557847"/>
                        <a:gd name="connsiteY12" fmla="*/ 149712 h 881234"/>
                        <a:gd name="connsiteX13" fmla="*/ 1795549 w 3557847"/>
                        <a:gd name="connsiteY13" fmla="*/ 49959 h 881234"/>
                        <a:gd name="connsiteX14" fmla="*/ 2028305 w 3557847"/>
                        <a:gd name="connsiteY14" fmla="*/ 498847 h 881234"/>
                        <a:gd name="connsiteX15" fmla="*/ 2144684 w 3557847"/>
                        <a:gd name="connsiteY15" fmla="*/ 831356 h 881234"/>
                        <a:gd name="connsiteX16" fmla="*/ 2261062 w 3557847"/>
                        <a:gd name="connsiteY16" fmla="*/ 482221 h 881234"/>
                        <a:gd name="connsiteX17" fmla="*/ 2360815 w 3557847"/>
                        <a:gd name="connsiteY17" fmla="*/ 149712 h 881234"/>
                        <a:gd name="connsiteX18" fmla="*/ 2477193 w 3557847"/>
                        <a:gd name="connsiteY18" fmla="*/ 33334 h 881234"/>
                        <a:gd name="connsiteX19" fmla="*/ 2593571 w 3557847"/>
                        <a:gd name="connsiteY19" fmla="*/ 133087 h 881234"/>
                        <a:gd name="connsiteX20" fmla="*/ 2693324 w 3557847"/>
                        <a:gd name="connsiteY20" fmla="*/ 498847 h 881234"/>
                        <a:gd name="connsiteX21" fmla="*/ 2859578 w 3557847"/>
                        <a:gd name="connsiteY21" fmla="*/ 847981 h 881234"/>
                        <a:gd name="connsiteX22" fmla="*/ 3009207 w 3557847"/>
                        <a:gd name="connsiteY22" fmla="*/ 515472 h 881234"/>
                        <a:gd name="connsiteX23" fmla="*/ 3125585 w 3557847"/>
                        <a:gd name="connsiteY23" fmla="*/ 149712 h 881234"/>
                        <a:gd name="connsiteX24" fmla="*/ 3241964 w 3557847"/>
                        <a:gd name="connsiteY24" fmla="*/ 83 h 881234"/>
                        <a:gd name="connsiteX25" fmla="*/ 3358342 w 3557847"/>
                        <a:gd name="connsiteY25" fmla="*/ 166338 h 881234"/>
                        <a:gd name="connsiteX26" fmla="*/ 3424844 w 3557847"/>
                        <a:gd name="connsiteY26" fmla="*/ 332592 h 881234"/>
                        <a:gd name="connsiteX27" fmla="*/ 3557847 w 3557847"/>
                        <a:gd name="connsiteY27" fmla="*/ 847981 h 881234"/>
                        <a:gd name="connsiteX0" fmla="*/ 0 w 3557847"/>
                        <a:gd name="connsiteY0" fmla="*/ 881232 h 881234"/>
                        <a:gd name="connsiteX1" fmla="*/ 99753 w 3557847"/>
                        <a:gd name="connsiteY1" fmla="*/ 515472 h 881234"/>
                        <a:gd name="connsiteX2" fmla="*/ 332509 w 3557847"/>
                        <a:gd name="connsiteY2" fmla="*/ 33334 h 881234"/>
                        <a:gd name="connsiteX3" fmla="*/ 598516 w 3557847"/>
                        <a:gd name="connsiteY3" fmla="*/ 515472 h 881234"/>
                        <a:gd name="connsiteX4" fmla="*/ 698269 w 3557847"/>
                        <a:gd name="connsiteY4" fmla="*/ 847981 h 881234"/>
                        <a:gd name="connsiteX5" fmla="*/ 798022 w 3557847"/>
                        <a:gd name="connsiteY5" fmla="*/ 498847 h 881234"/>
                        <a:gd name="connsiteX6" fmla="*/ 935915 w 3557847"/>
                        <a:gd name="connsiteY6" fmla="*/ 133087 h 881234"/>
                        <a:gd name="connsiteX7" fmla="*/ 1080655 w 3557847"/>
                        <a:gd name="connsiteY7" fmla="*/ 16709 h 881234"/>
                        <a:gd name="connsiteX8" fmla="*/ 1197033 w 3557847"/>
                        <a:gd name="connsiteY8" fmla="*/ 166338 h 881234"/>
                        <a:gd name="connsiteX9" fmla="*/ 1279182 w 3557847"/>
                        <a:gd name="connsiteY9" fmla="*/ 488089 h 881234"/>
                        <a:gd name="connsiteX10" fmla="*/ 1412186 w 3557847"/>
                        <a:gd name="connsiteY10" fmla="*/ 881232 h 881234"/>
                        <a:gd name="connsiteX11" fmla="*/ 1579418 w 3557847"/>
                        <a:gd name="connsiteY11" fmla="*/ 482221 h 881234"/>
                        <a:gd name="connsiteX12" fmla="*/ 1695796 w 3557847"/>
                        <a:gd name="connsiteY12" fmla="*/ 149712 h 881234"/>
                        <a:gd name="connsiteX13" fmla="*/ 1795549 w 3557847"/>
                        <a:gd name="connsiteY13" fmla="*/ 49959 h 881234"/>
                        <a:gd name="connsiteX14" fmla="*/ 1893346 w 3557847"/>
                        <a:gd name="connsiteY14" fmla="*/ 248487 h 881234"/>
                        <a:gd name="connsiteX15" fmla="*/ 2028305 w 3557847"/>
                        <a:gd name="connsiteY15" fmla="*/ 498847 h 881234"/>
                        <a:gd name="connsiteX16" fmla="*/ 2144684 w 3557847"/>
                        <a:gd name="connsiteY16" fmla="*/ 831356 h 881234"/>
                        <a:gd name="connsiteX17" fmla="*/ 2261062 w 3557847"/>
                        <a:gd name="connsiteY17" fmla="*/ 482221 h 881234"/>
                        <a:gd name="connsiteX18" fmla="*/ 2360815 w 3557847"/>
                        <a:gd name="connsiteY18" fmla="*/ 149712 h 881234"/>
                        <a:gd name="connsiteX19" fmla="*/ 2477193 w 3557847"/>
                        <a:gd name="connsiteY19" fmla="*/ 33334 h 881234"/>
                        <a:gd name="connsiteX20" fmla="*/ 2593571 w 3557847"/>
                        <a:gd name="connsiteY20" fmla="*/ 133087 h 881234"/>
                        <a:gd name="connsiteX21" fmla="*/ 2693324 w 3557847"/>
                        <a:gd name="connsiteY21" fmla="*/ 498847 h 881234"/>
                        <a:gd name="connsiteX22" fmla="*/ 2859578 w 3557847"/>
                        <a:gd name="connsiteY22" fmla="*/ 847981 h 881234"/>
                        <a:gd name="connsiteX23" fmla="*/ 3009207 w 3557847"/>
                        <a:gd name="connsiteY23" fmla="*/ 515472 h 881234"/>
                        <a:gd name="connsiteX24" fmla="*/ 3125585 w 3557847"/>
                        <a:gd name="connsiteY24" fmla="*/ 149712 h 881234"/>
                        <a:gd name="connsiteX25" fmla="*/ 3241964 w 3557847"/>
                        <a:gd name="connsiteY25" fmla="*/ 83 h 881234"/>
                        <a:gd name="connsiteX26" fmla="*/ 3358342 w 3557847"/>
                        <a:gd name="connsiteY26" fmla="*/ 166338 h 881234"/>
                        <a:gd name="connsiteX27" fmla="*/ 3424844 w 3557847"/>
                        <a:gd name="connsiteY27" fmla="*/ 332592 h 881234"/>
                        <a:gd name="connsiteX28" fmla="*/ 3557847 w 3557847"/>
                        <a:gd name="connsiteY28" fmla="*/ 847981 h 881234"/>
                        <a:gd name="connsiteX0" fmla="*/ 0 w 3557847"/>
                        <a:gd name="connsiteY0" fmla="*/ 881232 h 881234"/>
                        <a:gd name="connsiteX1" fmla="*/ 99753 w 3557847"/>
                        <a:gd name="connsiteY1" fmla="*/ 515472 h 881234"/>
                        <a:gd name="connsiteX2" fmla="*/ 332509 w 3557847"/>
                        <a:gd name="connsiteY2" fmla="*/ 33334 h 881234"/>
                        <a:gd name="connsiteX3" fmla="*/ 598516 w 3557847"/>
                        <a:gd name="connsiteY3" fmla="*/ 515472 h 881234"/>
                        <a:gd name="connsiteX4" fmla="*/ 698269 w 3557847"/>
                        <a:gd name="connsiteY4" fmla="*/ 847981 h 881234"/>
                        <a:gd name="connsiteX5" fmla="*/ 798022 w 3557847"/>
                        <a:gd name="connsiteY5" fmla="*/ 498847 h 881234"/>
                        <a:gd name="connsiteX6" fmla="*/ 935915 w 3557847"/>
                        <a:gd name="connsiteY6" fmla="*/ 133087 h 881234"/>
                        <a:gd name="connsiteX7" fmla="*/ 1080655 w 3557847"/>
                        <a:gd name="connsiteY7" fmla="*/ 16709 h 881234"/>
                        <a:gd name="connsiteX8" fmla="*/ 1197033 w 3557847"/>
                        <a:gd name="connsiteY8" fmla="*/ 166338 h 881234"/>
                        <a:gd name="connsiteX9" fmla="*/ 1279182 w 3557847"/>
                        <a:gd name="connsiteY9" fmla="*/ 488089 h 881234"/>
                        <a:gd name="connsiteX10" fmla="*/ 1412186 w 3557847"/>
                        <a:gd name="connsiteY10" fmla="*/ 881232 h 881234"/>
                        <a:gd name="connsiteX11" fmla="*/ 1579418 w 3557847"/>
                        <a:gd name="connsiteY11" fmla="*/ 482221 h 881234"/>
                        <a:gd name="connsiteX12" fmla="*/ 1695796 w 3557847"/>
                        <a:gd name="connsiteY12" fmla="*/ 149712 h 881234"/>
                        <a:gd name="connsiteX13" fmla="*/ 1795549 w 3557847"/>
                        <a:gd name="connsiteY13" fmla="*/ 49959 h 881234"/>
                        <a:gd name="connsiteX14" fmla="*/ 1925619 w 3557847"/>
                        <a:gd name="connsiteY14" fmla="*/ 237729 h 881234"/>
                        <a:gd name="connsiteX15" fmla="*/ 2028305 w 3557847"/>
                        <a:gd name="connsiteY15" fmla="*/ 498847 h 881234"/>
                        <a:gd name="connsiteX16" fmla="*/ 2144684 w 3557847"/>
                        <a:gd name="connsiteY16" fmla="*/ 831356 h 881234"/>
                        <a:gd name="connsiteX17" fmla="*/ 2261062 w 3557847"/>
                        <a:gd name="connsiteY17" fmla="*/ 482221 h 881234"/>
                        <a:gd name="connsiteX18" fmla="*/ 2360815 w 3557847"/>
                        <a:gd name="connsiteY18" fmla="*/ 149712 h 881234"/>
                        <a:gd name="connsiteX19" fmla="*/ 2477193 w 3557847"/>
                        <a:gd name="connsiteY19" fmla="*/ 33334 h 881234"/>
                        <a:gd name="connsiteX20" fmla="*/ 2593571 w 3557847"/>
                        <a:gd name="connsiteY20" fmla="*/ 133087 h 881234"/>
                        <a:gd name="connsiteX21" fmla="*/ 2693324 w 3557847"/>
                        <a:gd name="connsiteY21" fmla="*/ 498847 h 881234"/>
                        <a:gd name="connsiteX22" fmla="*/ 2859578 w 3557847"/>
                        <a:gd name="connsiteY22" fmla="*/ 847981 h 881234"/>
                        <a:gd name="connsiteX23" fmla="*/ 3009207 w 3557847"/>
                        <a:gd name="connsiteY23" fmla="*/ 515472 h 881234"/>
                        <a:gd name="connsiteX24" fmla="*/ 3125585 w 3557847"/>
                        <a:gd name="connsiteY24" fmla="*/ 149712 h 881234"/>
                        <a:gd name="connsiteX25" fmla="*/ 3241964 w 3557847"/>
                        <a:gd name="connsiteY25" fmla="*/ 83 h 881234"/>
                        <a:gd name="connsiteX26" fmla="*/ 3358342 w 3557847"/>
                        <a:gd name="connsiteY26" fmla="*/ 166338 h 881234"/>
                        <a:gd name="connsiteX27" fmla="*/ 3424844 w 3557847"/>
                        <a:gd name="connsiteY27" fmla="*/ 332592 h 881234"/>
                        <a:gd name="connsiteX28" fmla="*/ 3557847 w 3557847"/>
                        <a:gd name="connsiteY28" fmla="*/ 847981 h 881234"/>
                        <a:gd name="connsiteX0" fmla="*/ 0 w 3557847"/>
                        <a:gd name="connsiteY0" fmla="*/ 881232 h 881234"/>
                        <a:gd name="connsiteX1" fmla="*/ 99753 w 3557847"/>
                        <a:gd name="connsiteY1" fmla="*/ 515472 h 881234"/>
                        <a:gd name="connsiteX2" fmla="*/ 332509 w 3557847"/>
                        <a:gd name="connsiteY2" fmla="*/ 33334 h 881234"/>
                        <a:gd name="connsiteX3" fmla="*/ 598516 w 3557847"/>
                        <a:gd name="connsiteY3" fmla="*/ 515472 h 881234"/>
                        <a:gd name="connsiteX4" fmla="*/ 698269 w 3557847"/>
                        <a:gd name="connsiteY4" fmla="*/ 847981 h 881234"/>
                        <a:gd name="connsiteX5" fmla="*/ 798022 w 3557847"/>
                        <a:gd name="connsiteY5" fmla="*/ 498847 h 881234"/>
                        <a:gd name="connsiteX6" fmla="*/ 935915 w 3557847"/>
                        <a:gd name="connsiteY6" fmla="*/ 133087 h 881234"/>
                        <a:gd name="connsiteX7" fmla="*/ 1080655 w 3557847"/>
                        <a:gd name="connsiteY7" fmla="*/ 16709 h 881234"/>
                        <a:gd name="connsiteX8" fmla="*/ 1197033 w 3557847"/>
                        <a:gd name="connsiteY8" fmla="*/ 166338 h 881234"/>
                        <a:gd name="connsiteX9" fmla="*/ 1279182 w 3557847"/>
                        <a:gd name="connsiteY9" fmla="*/ 488089 h 881234"/>
                        <a:gd name="connsiteX10" fmla="*/ 1412186 w 3557847"/>
                        <a:gd name="connsiteY10" fmla="*/ 881232 h 881234"/>
                        <a:gd name="connsiteX11" fmla="*/ 1579418 w 3557847"/>
                        <a:gd name="connsiteY11" fmla="*/ 482221 h 881234"/>
                        <a:gd name="connsiteX12" fmla="*/ 1695796 w 3557847"/>
                        <a:gd name="connsiteY12" fmla="*/ 149712 h 881234"/>
                        <a:gd name="connsiteX13" fmla="*/ 1795549 w 3557847"/>
                        <a:gd name="connsiteY13" fmla="*/ 49959 h 881234"/>
                        <a:gd name="connsiteX14" fmla="*/ 1936377 w 3557847"/>
                        <a:gd name="connsiteY14" fmla="*/ 173183 h 881234"/>
                        <a:gd name="connsiteX15" fmla="*/ 2028305 w 3557847"/>
                        <a:gd name="connsiteY15" fmla="*/ 498847 h 881234"/>
                        <a:gd name="connsiteX16" fmla="*/ 2144684 w 3557847"/>
                        <a:gd name="connsiteY16" fmla="*/ 831356 h 881234"/>
                        <a:gd name="connsiteX17" fmla="*/ 2261062 w 3557847"/>
                        <a:gd name="connsiteY17" fmla="*/ 482221 h 881234"/>
                        <a:gd name="connsiteX18" fmla="*/ 2360815 w 3557847"/>
                        <a:gd name="connsiteY18" fmla="*/ 149712 h 881234"/>
                        <a:gd name="connsiteX19" fmla="*/ 2477193 w 3557847"/>
                        <a:gd name="connsiteY19" fmla="*/ 33334 h 881234"/>
                        <a:gd name="connsiteX20" fmla="*/ 2593571 w 3557847"/>
                        <a:gd name="connsiteY20" fmla="*/ 133087 h 881234"/>
                        <a:gd name="connsiteX21" fmla="*/ 2693324 w 3557847"/>
                        <a:gd name="connsiteY21" fmla="*/ 498847 h 881234"/>
                        <a:gd name="connsiteX22" fmla="*/ 2859578 w 3557847"/>
                        <a:gd name="connsiteY22" fmla="*/ 847981 h 881234"/>
                        <a:gd name="connsiteX23" fmla="*/ 3009207 w 3557847"/>
                        <a:gd name="connsiteY23" fmla="*/ 515472 h 881234"/>
                        <a:gd name="connsiteX24" fmla="*/ 3125585 w 3557847"/>
                        <a:gd name="connsiteY24" fmla="*/ 149712 h 881234"/>
                        <a:gd name="connsiteX25" fmla="*/ 3241964 w 3557847"/>
                        <a:gd name="connsiteY25" fmla="*/ 83 h 881234"/>
                        <a:gd name="connsiteX26" fmla="*/ 3358342 w 3557847"/>
                        <a:gd name="connsiteY26" fmla="*/ 166338 h 881234"/>
                        <a:gd name="connsiteX27" fmla="*/ 3424844 w 3557847"/>
                        <a:gd name="connsiteY27" fmla="*/ 332592 h 881234"/>
                        <a:gd name="connsiteX28" fmla="*/ 3557847 w 3557847"/>
                        <a:gd name="connsiteY28" fmla="*/ 847981 h 881234"/>
                        <a:gd name="connsiteX0" fmla="*/ 0 w 3557847"/>
                        <a:gd name="connsiteY0" fmla="*/ 881232 h 881234"/>
                        <a:gd name="connsiteX1" fmla="*/ 99753 w 3557847"/>
                        <a:gd name="connsiteY1" fmla="*/ 515472 h 881234"/>
                        <a:gd name="connsiteX2" fmla="*/ 332509 w 3557847"/>
                        <a:gd name="connsiteY2" fmla="*/ 33334 h 881234"/>
                        <a:gd name="connsiteX3" fmla="*/ 598516 w 3557847"/>
                        <a:gd name="connsiteY3" fmla="*/ 515472 h 881234"/>
                        <a:gd name="connsiteX4" fmla="*/ 698269 w 3557847"/>
                        <a:gd name="connsiteY4" fmla="*/ 847981 h 881234"/>
                        <a:gd name="connsiteX5" fmla="*/ 798022 w 3557847"/>
                        <a:gd name="connsiteY5" fmla="*/ 498847 h 881234"/>
                        <a:gd name="connsiteX6" fmla="*/ 935915 w 3557847"/>
                        <a:gd name="connsiteY6" fmla="*/ 133087 h 881234"/>
                        <a:gd name="connsiteX7" fmla="*/ 1080655 w 3557847"/>
                        <a:gd name="connsiteY7" fmla="*/ 16709 h 881234"/>
                        <a:gd name="connsiteX8" fmla="*/ 1197033 w 3557847"/>
                        <a:gd name="connsiteY8" fmla="*/ 166338 h 881234"/>
                        <a:gd name="connsiteX9" fmla="*/ 1279182 w 3557847"/>
                        <a:gd name="connsiteY9" fmla="*/ 488089 h 881234"/>
                        <a:gd name="connsiteX10" fmla="*/ 1412186 w 3557847"/>
                        <a:gd name="connsiteY10" fmla="*/ 881232 h 881234"/>
                        <a:gd name="connsiteX11" fmla="*/ 1579418 w 3557847"/>
                        <a:gd name="connsiteY11" fmla="*/ 482221 h 881234"/>
                        <a:gd name="connsiteX12" fmla="*/ 1695796 w 3557847"/>
                        <a:gd name="connsiteY12" fmla="*/ 171227 h 881234"/>
                        <a:gd name="connsiteX13" fmla="*/ 1795549 w 3557847"/>
                        <a:gd name="connsiteY13" fmla="*/ 49959 h 881234"/>
                        <a:gd name="connsiteX14" fmla="*/ 1936377 w 3557847"/>
                        <a:gd name="connsiteY14" fmla="*/ 173183 h 881234"/>
                        <a:gd name="connsiteX15" fmla="*/ 2028305 w 3557847"/>
                        <a:gd name="connsiteY15" fmla="*/ 498847 h 881234"/>
                        <a:gd name="connsiteX16" fmla="*/ 2144684 w 3557847"/>
                        <a:gd name="connsiteY16" fmla="*/ 831356 h 881234"/>
                        <a:gd name="connsiteX17" fmla="*/ 2261062 w 3557847"/>
                        <a:gd name="connsiteY17" fmla="*/ 482221 h 881234"/>
                        <a:gd name="connsiteX18" fmla="*/ 2360815 w 3557847"/>
                        <a:gd name="connsiteY18" fmla="*/ 149712 h 881234"/>
                        <a:gd name="connsiteX19" fmla="*/ 2477193 w 3557847"/>
                        <a:gd name="connsiteY19" fmla="*/ 33334 h 881234"/>
                        <a:gd name="connsiteX20" fmla="*/ 2593571 w 3557847"/>
                        <a:gd name="connsiteY20" fmla="*/ 133087 h 881234"/>
                        <a:gd name="connsiteX21" fmla="*/ 2693324 w 3557847"/>
                        <a:gd name="connsiteY21" fmla="*/ 498847 h 881234"/>
                        <a:gd name="connsiteX22" fmla="*/ 2859578 w 3557847"/>
                        <a:gd name="connsiteY22" fmla="*/ 847981 h 881234"/>
                        <a:gd name="connsiteX23" fmla="*/ 3009207 w 3557847"/>
                        <a:gd name="connsiteY23" fmla="*/ 515472 h 881234"/>
                        <a:gd name="connsiteX24" fmla="*/ 3125585 w 3557847"/>
                        <a:gd name="connsiteY24" fmla="*/ 149712 h 881234"/>
                        <a:gd name="connsiteX25" fmla="*/ 3241964 w 3557847"/>
                        <a:gd name="connsiteY25" fmla="*/ 83 h 881234"/>
                        <a:gd name="connsiteX26" fmla="*/ 3358342 w 3557847"/>
                        <a:gd name="connsiteY26" fmla="*/ 166338 h 881234"/>
                        <a:gd name="connsiteX27" fmla="*/ 3424844 w 3557847"/>
                        <a:gd name="connsiteY27" fmla="*/ 332592 h 881234"/>
                        <a:gd name="connsiteX28" fmla="*/ 3557847 w 3557847"/>
                        <a:gd name="connsiteY28" fmla="*/ 847981 h 881234"/>
                        <a:gd name="connsiteX0" fmla="*/ 0 w 3557847"/>
                        <a:gd name="connsiteY0" fmla="*/ 881232 h 881234"/>
                        <a:gd name="connsiteX1" fmla="*/ 99753 w 3557847"/>
                        <a:gd name="connsiteY1" fmla="*/ 515472 h 881234"/>
                        <a:gd name="connsiteX2" fmla="*/ 332509 w 3557847"/>
                        <a:gd name="connsiteY2" fmla="*/ 33334 h 881234"/>
                        <a:gd name="connsiteX3" fmla="*/ 598516 w 3557847"/>
                        <a:gd name="connsiteY3" fmla="*/ 515472 h 881234"/>
                        <a:gd name="connsiteX4" fmla="*/ 698269 w 3557847"/>
                        <a:gd name="connsiteY4" fmla="*/ 847981 h 881234"/>
                        <a:gd name="connsiteX5" fmla="*/ 798022 w 3557847"/>
                        <a:gd name="connsiteY5" fmla="*/ 498847 h 881234"/>
                        <a:gd name="connsiteX6" fmla="*/ 968188 w 3557847"/>
                        <a:gd name="connsiteY6" fmla="*/ 154603 h 881234"/>
                        <a:gd name="connsiteX7" fmla="*/ 1080655 w 3557847"/>
                        <a:gd name="connsiteY7" fmla="*/ 16709 h 881234"/>
                        <a:gd name="connsiteX8" fmla="*/ 1197033 w 3557847"/>
                        <a:gd name="connsiteY8" fmla="*/ 166338 h 881234"/>
                        <a:gd name="connsiteX9" fmla="*/ 1279182 w 3557847"/>
                        <a:gd name="connsiteY9" fmla="*/ 488089 h 881234"/>
                        <a:gd name="connsiteX10" fmla="*/ 1412186 w 3557847"/>
                        <a:gd name="connsiteY10" fmla="*/ 881232 h 881234"/>
                        <a:gd name="connsiteX11" fmla="*/ 1579418 w 3557847"/>
                        <a:gd name="connsiteY11" fmla="*/ 482221 h 881234"/>
                        <a:gd name="connsiteX12" fmla="*/ 1695796 w 3557847"/>
                        <a:gd name="connsiteY12" fmla="*/ 171227 h 881234"/>
                        <a:gd name="connsiteX13" fmla="*/ 1795549 w 3557847"/>
                        <a:gd name="connsiteY13" fmla="*/ 49959 h 881234"/>
                        <a:gd name="connsiteX14" fmla="*/ 1936377 w 3557847"/>
                        <a:gd name="connsiteY14" fmla="*/ 173183 h 881234"/>
                        <a:gd name="connsiteX15" fmla="*/ 2028305 w 3557847"/>
                        <a:gd name="connsiteY15" fmla="*/ 498847 h 881234"/>
                        <a:gd name="connsiteX16" fmla="*/ 2144684 w 3557847"/>
                        <a:gd name="connsiteY16" fmla="*/ 831356 h 881234"/>
                        <a:gd name="connsiteX17" fmla="*/ 2261062 w 3557847"/>
                        <a:gd name="connsiteY17" fmla="*/ 482221 h 881234"/>
                        <a:gd name="connsiteX18" fmla="*/ 2360815 w 3557847"/>
                        <a:gd name="connsiteY18" fmla="*/ 149712 h 881234"/>
                        <a:gd name="connsiteX19" fmla="*/ 2477193 w 3557847"/>
                        <a:gd name="connsiteY19" fmla="*/ 33334 h 881234"/>
                        <a:gd name="connsiteX20" fmla="*/ 2593571 w 3557847"/>
                        <a:gd name="connsiteY20" fmla="*/ 133087 h 881234"/>
                        <a:gd name="connsiteX21" fmla="*/ 2693324 w 3557847"/>
                        <a:gd name="connsiteY21" fmla="*/ 498847 h 881234"/>
                        <a:gd name="connsiteX22" fmla="*/ 2859578 w 3557847"/>
                        <a:gd name="connsiteY22" fmla="*/ 847981 h 881234"/>
                        <a:gd name="connsiteX23" fmla="*/ 3009207 w 3557847"/>
                        <a:gd name="connsiteY23" fmla="*/ 515472 h 881234"/>
                        <a:gd name="connsiteX24" fmla="*/ 3125585 w 3557847"/>
                        <a:gd name="connsiteY24" fmla="*/ 149712 h 881234"/>
                        <a:gd name="connsiteX25" fmla="*/ 3241964 w 3557847"/>
                        <a:gd name="connsiteY25" fmla="*/ 83 h 881234"/>
                        <a:gd name="connsiteX26" fmla="*/ 3358342 w 3557847"/>
                        <a:gd name="connsiteY26" fmla="*/ 166338 h 881234"/>
                        <a:gd name="connsiteX27" fmla="*/ 3424844 w 3557847"/>
                        <a:gd name="connsiteY27" fmla="*/ 332592 h 881234"/>
                        <a:gd name="connsiteX28" fmla="*/ 3557847 w 3557847"/>
                        <a:gd name="connsiteY28" fmla="*/ 847981 h 881234"/>
                        <a:gd name="connsiteX0" fmla="*/ 0 w 3557847"/>
                        <a:gd name="connsiteY0" fmla="*/ 881232 h 881234"/>
                        <a:gd name="connsiteX1" fmla="*/ 99753 w 3557847"/>
                        <a:gd name="connsiteY1" fmla="*/ 515472 h 881234"/>
                        <a:gd name="connsiteX2" fmla="*/ 332509 w 3557847"/>
                        <a:gd name="connsiteY2" fmla="*/ 33334 h 881234"/>
                        <a:gd name="connsiteX3" fmla="*/ 598516 w 3557847"/>
                        <a:gd name="connsiteY3" fmla="*/ 515472 h 881234"/>
                        <a:gd name="connsiteX4" fmla="*/ 698269 w 3557847"/>
                        <a:gd name="connsiteY4" fmla="*/ 847981 h 881234"/>
                        <a:gd name="connsiteX5" fmla="*/ 841052 w 3557847"/>
                        <a:gd name="connsiteY5" fmla="*/ 498847 h 881234"/>
                        <a:gd name="connsiteX6" fmla="*/ 968188 w 3557847"/>
                        <a:gd name="connsiteY6" fmla="*/ 154603 h 881234"/>
                        <a:gd name="connsiteX7" fmla="*/ 1080655 w 3557847"/>
                        <a:gd name="connsiteY7" fmla="*/ 16709 h 881234"/>
                        <a:gd name="connsiteX8" fmla="*/ 1197033 w 3557847"/>
                        <a:gd name="connsiteY8" fmla="*/ 166338 h 881234"/>
                        <a:gd name="connsiteX9" fmla="*/ 1279182 w 3557847"/>
                        <a:gd name="connsiteY9" fmla="*/ 488089 h 881234"/>
                        <a:gd name="connsiteX10" fmla="*/ 1412186 w 3557847"/>
                        <a:gd name="connsiteY10" fmla="*/ 881232 h 881234"/>
                        <a:gd name="connsiteX11" fmla="*/ 1579418 w 3557847"/>
                        <a:gd name="connsiteY11" fmla="*/ 482221 h 881234"/>
                        <a:gd name="connsiteX12" fmla="*/ 1695796 w 3557847"/>
                        <a:gd name="connsiteY12" fmla="*/ 171227 h 881234"/>
                        <a:gd name="connsiteX13" fmla="*/ 1795549 w 3557847"/>
                        <a:gd name="connsiteY13" fmla="*/ 49959 h 881234"/>
                        <a:gd name="connsiteX14" fmla="*/ 1936377 w 3557847"/>
                        <a:gd name="connsiteY14" fmla="*/ 173183 h 881234"/>
                        <a:gd name="connsiteX15" fmla="*/ 2028305 w 3557847"/>
                        <a:gd name="connsiteY15" fmla="*/ 498847 h 881234"/>
                        <a:gd name="connsiteX16" fmla="*/ 2144684 w 3557847"/>
                        <a:gd name="connsiteY16" fmla="*/ 831356 h 881234"/>
                        <a:gd name="connsiteX17" fmla="*/ 2261062 w 3557847"/>
                        <a:gd name="connsiteY17" fmla="*/ 482221 h 881234"/>
                        <a:gd name="connsiteX18" fmla="*/ 2360815 w 3557847"/>
                        <a:gd name="connsiteY18" fmla="*/ 149712 h 881234"/>
                        <a:gd name="connsiteX19" fmla="*/ 2477193 w 3557847"/>
                        <a:gd name="connsiteY19" fmla="*/ 33334 h 881234"/>
                        <a:gd name="connsiteX20" fmla="*/ 2593571 w 3557847"/>
                        <a:gd name="connsiteY20" fmla="*/ 133087 h 881234"/>
                        <a:gd name="connsiteX21" fmla="*/ 2693324 w 3557847"/>
                        <a:gd name="connsiteY21" fmla="*/ 498847 h 881234"/>
                        <a:gd name="connsiteX22" fmla="*/ 2859578 w 3557847"/>
                        <a:gd name="connsiteY22" fmla="*/ 847981 h 881234"/>
                        <a:gd name="connsiteX23" fmla="*/ 3009207 w 3557847"/>
                        <a:gd name="connsiteY23" fmla="*/ 515472 h 881234"/>
                        <a:gd name="connsiteX24" fmla="*/ 3125585 w 3557847"/>
                        <a:gd name="connsiteY24" fmla="*/ 149712 h 881234"/>
                        <a:gd name="connsiteX25" fmla="*/ 3241964 w 3557847"/>
                        <a:gd name="connsiteY25" fmla="*/ 83 h 881234"/>
                        <a:gd name="connsiteX26" fmla="*/ 3358342 w 3557847"/>
                        <a:gd name="connsiteY26" fmla="*/ 166338 h 881234"/>
                        <a:gd name="connsiteX27" fmla="*/ 3424844 w 3557847"/>
                        <a:gd name="connsiteY27" fmla="*/ 332592 h 881234"/>
                        <a:gd name="connsiteX28" fmla="*/ 3557847 w 3557847"/>
                        <a:gd name="connsiteY28" fmla="*/ 847981 h 881234"/>
                        <a:gd name="connsiteX0" fmla="*/ 0 w 3579362"/>
                        <a:gd name="connsiteY0" fmla="*/ 881232 h 881234"/>
                        <a:gd name="connsiteX1" fmla="*/ 99753 w 3579362"/>
                        <a:gd name="connsiteY1" fmla="*/ 515472 h 881234"/>
                        <a:gd name="connsiteX2" fmla="*/ 332509 w 3579362"/>
                        <a:gd name="connsiteY2" fmla="*/ 33334 h 881234"/>
                        <a:gd name="connsiteX3" fmla="*/ 598516 w 3579362"/>
                        <a:gd name="connsiteY3" fmla="*/ 515472 h 881234"/>
                        <a:gd name="connsiteX4" fmla="*/ 698269 w 3579362"/>
                        <a:gd name="connsiteY4" fmla="*/ 847981 h 881234"/>
                        <a:gd name="connsiteX5" fmla="*/ 841052 w 3579362"/>
                        <a:gd name="connsiteY5" fmla="*/ 498847 h 881234"/>
                        <a:gd name="connsiteX6" fmla="*/ 968188 w 3579362"/>
                        <a:gd name="connsiteY6" fmla="*/ 154603 h 881234"/>
                        <a:gd name="connsiteX7" fmla="*/ 1080655 w 3579362"/>
                        <a:gd name="connsiteY7" fmla="*/ 16709 h 881234"/>
                        <a:gd name="connsiteX8" fmla="*/ 1197033 w 3579362"/>
                        <a:gd name="connsiteY8" fmla="*/ 166338 h 881234"/>
                        <a:gd name="connsiteX9" fmla="*/ 1279182 w 3579362"/>
                        <a:gd name="connsiteY9" fmla="*/ 488089 h 881234"/>
                        <a:gd name="connsiteX10" fmla="*/ 1412186 w 3579362"/>
                        <a:gd name="connsiteY10" fmla="*/ 881232 h 881234"/>
                        <a:gd name="connsiteX11" fmla="*/ 1579418 w 3579362"/>
                        <a:gd name="connsiteY11" fmla="*/ 482221 h 881234"/>
                        <a:gd name="connsiteX12" fmla="*/ 1695796 w 3579362"/>
                        <a:gd name="connsiteY12" fmla="*/ 171227 h 881234"/>
                        <a:gd name="connsiteX13" fmla="*/ 1795549 w 3579362"/>
                        <a:gd name="connsiteY13" fmla="*/ 49959 h 881234"/>
                        <a:gd name="connsiteX14" fmla="*/ 1936377 w 3579362"/>
                        <a:gd name="connsiteY14" fmla="*/ 173183 h 881234"/>
                        <a:gd name="connsiteX15" fmla="*/ 2028305 w 3579362"/>
                        <a:gd name="connsiteY15" fmla="*/ 498847 h 881234"/>
                        <a:gd name="connsiteX16" fmla="*/ 2144684 w 3579362"/>
                        <a:gd name="connsiteY16" fmla="*/ 831356 h 881234"/>
                        <a:gd name="connsiteX17" fmla="*/ 2261062 w 3579362"/>
                        <a:gd name="connsiteY17" fmla="*/ 482221 h 881234"/>
                        <a:gd name="connsiteX18" fmla="*/ 2360815 w 3579362"/>
                        <a:gd name="connsiteY18" fmla="*/ 149712 h 881234"/>
                        <a:gd name="connsiteX19" fmla="*/ 2477193 w 3579362"/>
                        <a:gd name="connsiteY19" fmla="*/ 33334 h 881234"/>
                        <a:gd name="connsiteX20" fmla="*/ 2593571 w 3579362"/>
                        <a:gd name="connsiteY20" fmla="*/ 133087 h 881234"/>
                        <a:gd name="connsiteX21" fmla="*/ 2693324 w 3579362"/>
                        <a:gd name="connsiteY21" fmla="*/ 498847 h 881234"/>
                        <a:gd name="connsiteX22" fmla="*/ 2859578 w 3579362"/>
                        <a:gd name="connsiteY22" fmla="*/ 847981 h 881234"/>
                        <a:gd name="connsiteX23" fmla="*/ 3009207 w 3579362"/>
                        <a:gd name="connsiteY23" fmla="*/ 515472 h 881234"/>
                        <a:gd name="connsiteX24" fmla="*/ 3125585 w 3579362"/>
                        <a:gd name="connsiteY24" fmla="*/ 149712 h 881234"/>
                        <a:gd name="connsiteX25" fmla="*/ 3241964 w 3579362"/>
                        <a:gd name="connsiteY25" fmla="*/ 83 h 881234"/>
                        <a:gd name="connsiteX26" fmla="*/ 3358342 w 3579362"/>
                        <a:gd name="connsiteY26" fmla="*/ 166338 h 881234"/>
                        <a:gd name="connsiteX27" fmla="*/ 3424844 w 3579362"/>
                        <a:gd name="connsiteY27" fmla="*/ 332592 h 881234"/>
                        <a:gd name="connsiteX28" fmla="*/ 3579362 w 3579362"/>
                        <a:gd name="connsiteY28" fmla="*/ 847981 h 881234"/>
                        <a:gd name="connsiteX0" fmla="*/ 0 w 3579362"/>
                        <a:gd name="connsiteY0" fmla="*/ 881232 h 881234"/>
                        <a:gd name="connsiteX1" fmla="*/ 99753 w 3579362"/>
                        <a:gd name="connsiteY1" fmla="*/ 515472 h 881234"/>
                        <a:gd name="connsiteX2" fmla="*/ 332509 w 3579362"/>
                        <a:gd name="connsiteY2" fmla="*/ 33334 h 881234"/>
                        <a:gd name="connsiteX3" fmla="*/ 598516 w 3579362"/>
                        <a:gd name="connsiteY3" fmla="*/ 515472 h 881234"/>
                        <a:gd name="connsiteX4" fmla="*/ 698269 w 3579362"/>
                        <a:gd name="connsiteY4" fmla="*/ 847981 h 881234"/>
                        <a:gd name="connsiteX5" fmla="*/ 841052 w 3579362"/>
                        <a:gd name="connsiteY5" fmla="*/ 498847 h 881234"/>
                        <a:gd name="connsiteX6" fmla="*/ 968188 w 3579362"/>
                        <a:gd name="connsiteY6" fmla="*/ 154603 h 881234"/>
                        <a:gd name="connsiteX7" fmla="*/ 1080655 w 3579362"/>
                        <a:gd name="connsiteY7" fmla="*/ 16709 h 881234"/>
                        <a:gd name="connsiteX8" fmla="*/ 1197033 w 3579362"/>
                        <a:gd name="connsiteY8" fmla="*/ 166338 h 881234"/>
                        <a:gd name="connsiteX9" fmla="*/ 1279182 w 3579362"/>
                        <a:gd name="connsiteY9" fmla="*/ 488089 h 881234"/>
                        <a:gd name="connsiteX10" fmla="*/ 1412186 w 3579362"/>
                        <a:gd name="connsiteY10" fmla="*/ 881232 h 881234"/>
                        <a:gd name="connsiteX11" fmla="*/ 1579418 w 3579362"/>
                        <a:gd name="connsiteY11" fmla="*/ 482221 h 881234"/>
                        <a:gd name="connsiteX12" fmla="*/ 1695796 w 3579362"/>
                        <a:gd name="connsiteY12" fmla="*/ 171227 h 881234"/>
                        <a:gd name="connsiteX13" fmla="*/ 1795549 w 3579362"/>
                        <a:gd name="connsiteY13" fmla="*/ 49959 h 881234"/>
                        <a:gd name="connsiteX14" fmla="*/ 1936377 w 3579362"/>
                        <a:gd name="connsiteY14" fmla="*/ 173183 h 881234"/>
                        <a:gd name="connsiteX15" fmla="*/ 2028305 w 3579362"/>
                        <a:gd name="connsiteY15" fmla="*/ 498847 h 881234"/>
                        <a:gd name="connsiteX16" fmla="*/ 2144684 w 3579362"/>
                        <a:gd name="connsiteY16" fmla="*/ 831356 h 881234"/>
                        <a:gd name="connsiteX17" fmla="*/ 2261062 w 3579362"/>
                        <a:gd name="connsiteY17" fmla="*/ 482221 h 881234"/>
                        <a:gd name="connsiteX18" fmla="*/ 2360815 w 3579362"/>
                        <a:gd name="connsiteY18" fmla="*/ 149712 h 881234"/>
                        <a:gd name="connsiteX19" fmla="*/ 2477193 w 3579362"/>
                        <a:gd name="connsiteY19" fmla="*/ 33334 h 881234"/>
                        <a:gd name="connsiteX20" fmla="*/ 2593571 w 3579362"/>
                        <a:gd name="connsiteY20" fmla="*/ 133087 h 881234"/>
                        <a:gd name="connsiteX21" fmla="*/ 2693324 w 3579362"/>
                        <a:gd name="connsiteY21" fmla="*/ 498847 h 881234"/>
                        <a:gd name="connsiteX22" fmla="*/ 2859578 w 3579362"/>
                        <a:gd name="connsiteY22" fmla="*/ 847981 h 881234"/>
                        <a:gd name="connsiteX23" fmla="*/ 3009207 w 3579362"/>
                        <a:gd name="connsiteY23" fmla="*/ 515472 h 881234"/>
                        <a:gd name="connsiteX24" fmla="*/ 3125585 w 3579362"/>
                        <a:gd name="connsiteY24" fmla="*/ 149712 h 881234"/>
                        <a:gd name="connsiteX25" fmla="*/ 3241964 w 3579362"/>
                        <a:gd name="connsiteY25" fmla="*/ 83 h 881234"/>
                        <a:gd name="connsiteX26" fmla="*/ 3358342 w 3579362"/>
                        <a:gd name="connsiteY26" fmla="*/ 166338 h 881234"/>
                        <a:gd name="connsiteX27" fmla="*/ 3489390 w 3579362"/>
                        <a:gd name="connsiteY27" fmla="*/ 515472 h 881234"/>
                        <a:gd name="connsiteX28" fmla="*/ 3579362 w 3579362"/>
                        <a:gd name="connsiteY28" fmla="*/ 847981 h 881234"/>
                        <a:gd name="connsiteX0" fmla="*/ 0 w 3579362"/>
                        <a:gd name="connsiteY0" fmla="*/ 881232 h 881234"/>
                        <a:gd name="connsiteX1" fmla="*/ 99753 w 3579362"/>
                        <a:gd name="connsiteY1" fmla="*/ 515472 h 881234"/>
                        <a:gd name="connsiteX2" fmla="*/ 332509 w 3579362"/>
                        <a:gd name="connsiteY2" fmla="*/ 33334 h 881234"/>
                        <a:gd name="connsiteX3" fmla="*/ 598516 w 3579362"/>
                        <a:gd name="connsiteY3" fmla="*/ 515472 h 881234"/>
                        <a:gd name="connsiteX4" fmla="*/ 698269 w 3579362"/>
                        <a:gd name="connsiteY4" fmla="*/ 847981 h 881234"/>
                        <a:gd name="connsiteX5" fmla="*/ 841052 w 3579362"/>
                        <a:gd name="connsiteY5" fmla="*/ 498847 h 881234"/>
                        <a:gd name="connsiteX6" fmla="*/ 968188 w 3579362"/>
                        <a:gd name="connsiteY6" fmla="*/ 154603 h 881234"/>
                        <a:gd name="connsiteX7" fmla="*/ 1080655 w 3579362"/>
                        <a:gd name="connsiteY7" fmla="*/ 16709 h 881234"/>
                        <a:gd name="connsiteX8" fmla="*/ 1197033 w 3579362"/>
                        <a:gd name="connsiteY8" fmla="*/ 166338 h 881234"/>
                        <a:gd name="connsiteX9" fmla="*/ 1279182 w 3579362"/>
                        <a:gd name="connsiteY9" fmla="*/ 488089 h 881234"/>
                        <a:gd name="connsiteX10" fmla="*/ 1412186 w 3579362"/>
                        <a:gd name="connsiteY10" fmla="*/ 881232 h 881234"/>
                        <a:gd name="connsiteX11" fmla="*/ 1579418 w 3579362"/>
                        <a:gd name="connsiteY11" fmla="*/ 482221 h 881234"/>
                        <a:gd name="connsiteX12" fmla="*/ 1695796 w 3579362"/>
                        <a:gd name="connsiteY12" fmla="*/ 171227 h 881234"/>
                        <a:gd name="connsiteX13" fmla="*/ 1795549 w 3579362"/>
                        <a:gd name="connsiteY13" fmla="*/ 49959 h 881234"/>
                        <a:gd name="connsiteX14" fmla="*/ 1936377 w 3579362"/>
                        <a:gd name="connsiteY14" fmla="*/ 173183 h 881234"/>
                        <a:gd name="connsiteX15" fmla="*/ 2028305 w 3579362"/>
                        <a:gd name="connsiteY15" fmla="*/ 498847 h 881234"/>
                        <a:gd name="connsiteX16" fmla="*/ 2144684 w 3579362"/>
                        <a:gd name="connsiteY16" fmla="*/ 831356 h 881234"/>
                        <a:gd name="connsiteX17" fmla="*/ 2261062 w 3579362"/>
                        <a:gd name="connsiteY17" fmla="*/ 482221 h 881234"/>
                        <a:gd name="connsiteX18" fmla="*/ 2360815 w 3579362"/>
                        <a:gd name="connsiteY18" fmla="*/ 149712 h 881234"/>
                        <a:gd name="connsiteX19" fmla="*/ 2477193 w 3579362"/>
                        <a:gd name="connsiteY19" fmla="*/ 33334 h 881234"/>
                        <a:gd name="connsiteX20" fmla="*/ 2593571 w 3579362"/>
                        <a:gd name="connsiteY20" fmla="*/ 133087 h 881234"/>
                        <a:gd name="connsiteX21" fmla="*/ 2714839 w 3579362"/>
                        <a:gd name="connsiteY21" fmla="*/ 498847 h 881234"/>
                        <a:gd name="connsiteX22" fmla="*/ 2859578 w 3579362"/>
                        <a:gd name="connsiteY22" fmla="*/ 847981 h 881234"/>
                        <a:gd name="connsiteX23" fmla="*/ 3009207 w 3579362"/>
                        <a:gd name="connsiteY23" fmla="*/ 515472 h 881234"/>
                        <a:gd name="connsiteX24" fmla="*/ 3125585 w 3579362"/>
                        <a:gd name="connsiteY24" fmla="*/ 149712 h 881234"/>
                        <a:gd name="connsiteX25" fmla="*/ 3241964 w 3579362"/>
                        <a:gd name="connsiteY25" fmla="*/ 83 h 881234"/>
                        <a:gd name="connsiteX26" fmla="*/ 3358342 w 3579362"/>
                        <a:gd name="connsiteY26" fmla="*/ 166338 h 881234"/>
                        <a:gd name="connsiteX27" fmla="*/ 3489390 w 3579362"/>
                        <a:gd name="connsiteY27" fmla="*/ 515472 h 881234"/>
                        <a:gd name="connsiteX28" fmla="*/ 3579362 w 3579362"/>
                        <a:gd name="connsiteY28" fmla="*/ 847981 h 881234"/>
                        <a:gd name="connsiteX0" fmla="*/ 0 w 3579362"/>
                        <a:gd name="connsiteY0" fmla="*/ 881232 h 881234"/>
                        <a:gd name="connsiteX1" fmla="*/ 99753 w 3579362"/>
                        <a:gd name="connsiteY1" fmla="*/ 515472 h 881234"/>
                        <a:gd name="connsiteX2" fmla="*/ 332509 w 3579362"/>
                        <a:gd name="connsiteY2" fmla="*/ 33334 h 881234"/>
                        <a:gd name="connsiteX3" fmla="*/ 598516 w 3579362"/>
                        <a:gd name="connsiteY3" fmla="*/ 515472 h 881234"/>
                        <a:gd name="connsiteX4" fmla="*/ 698269 w 3579362"/>
                        <a:gd name="connsiteY4" fmla="*/ 847981 h 881234"/>
                        <a:gd name="connsiteX5" fmla="*/ 841052 w 3579362"/>
                        <a:gd name="connsiteY5" fmla="*/ 498847 h 881234"/>
                        <a:gd name="connsiteX6" fmla="*/ 968188 w 3579362"/>
                        <a:gd name="connsiteY6" fmla="*/ 154603 h 881234"/>
                        <a:gd name="connsiteX7" fmla="*/ 1080655 w 3579362"/>
                        <a:gd name="connsiteY7" fmla="*/ 16709 h 881234"/>
                        <a:gd name="connsiteX8" fmla="*/ 1197033 w 3579362"/>
                        <a:gd name="connsiteY8" fmla="*/ 166338 h 881234"/>
                        <a:gd name="connsiteX9" fmla="*/ 1279182 w 3579362"/>
                        <a:gd name="connsiteY9" fmla="*/ 488089 h 881234"/>
                        <a:gd name="connsiteX10" fmla="*/ 1412186 w 3579362"/>
                        <a:gd name="connsiteY10" fmla="*/ 881232 h 881234"/>
                        <a:gd name="connsiteX11" fmla="*/ 1579418 w 3579362"/>
                        <a:gd name="connsiteY11" fmla="*/ 482221 h 881234"/>
                        <a:gd name="connsiteX12" fmla="*/ 1695796 w 3579362"/>
                        <a:gd name="connsiteY12" fmla="*/ 171227 h 881234"/>
                        <a:gd name="connsiteX13" fmla="*/ 1795549 w 3579362"/>
                        <a:gd name="connsiteY13" fmla="*/ 49959 h 881234"/>
                        <a:gd name="connsiteX14" fmla="*/ 1936377 w 3579362"/>
                        <a:gd name="connsiteY14" fmla="*/ 173183 h 881234"/>
                        <a:gd name="connsiteX15" fmla="*/ 2028305 w 3579362"/>
                        <a:gd name="connsiteY15" fmla="*/ 498847 h 881234"/>
                        <a:gd name="connsiteX16" fmla="*/ 2121632 w 3579362"/>
                        <a:gd name="connsiteY16" fmla="*/ 877460 h 881234"/>
                        <a:gd name="connsiteX17" fmla="*/ 2261062 w 3579362"/>
                        <a:gd name="connsiteY17" fmla="*/ 482221 h 881234"/>
                        <a:gd name="connsiteX18" fmla="*/ 2360815 w 3579362"/>
                        <a:gd name="connsiteY18" fmla="*/ 149712 h 881234"/>
                        <a:gd name="connsiteX19" fmla="*/ 2477193 w 3579362"/>
                        <a:gd name="connsiteY19" fmla="*/ 33334 h 881234"/>
                        <a:gd name="connsiteX20" fmla="*/ 2593571 w 3579362"/>
                        <a:gd name="connsiteY20" fmla="*/ 133087 h 881234"/>
                        <a:gd name="connsiteX21" fmla="*/ 2714839 w 3579362"/>
                        <a:gd name="connsiteY21" fmla="*/ 498847 h 881234"/>
                        <a:gd name="connsiteX22" fmla="*/ 2859578 w 3579362"/>
                        <a:gd name="connsiteY22" fmla="*/ 847981 h 881234"/>
                        <a:gd name="connsiteX23" fmla="*/ 3009207 w 3579362"/>
                        <a:gd name="connsiteY23" fmla="*/ 515472 h 881234"/>
                        <a:gd name="connsiteX24" fmla="*/ 3125585 w 3579362"/>
                        <a:gd name="connsiteY24" fmla="*/ 149712 h 881234"/>
                        <a:gd name="connsiteX25" fmla="*/ 3241964 w 3579362"/>
                        <a:gd name="connsiteY25" fmla="*/ 83 h 881234"/>
                        <a:gd name="connsiteX26" fmla="*/ 3358342 w 3579362"/>
                        <a:gd name="connsiteY26" fmla="*/ 166338 h 881234"/>
                        <a:gd name="connsiteX27" fmla="*/ 3489390 w 3579362"/>
                        <a:gd name="connsiteY27" fmla="*/ 515472 h 881234"/>
                        <a:gd name="connsiteX28" fmla="*/ 3579362 w 3579362"/>
                        <a:gd name="connsiteY28" fmla="*/ 847981 h 881234"/>
                        <a:gd name="connsiteX0" fmla="*/ 0 w 3579362"/>
                        <a:gd name="connsiteY0" fmla="*/ 881232 h 885165"/>
                        <a:gd name="connsiteX1" fmla="*/ 99753 w 3579362"/>
                        <a:gd name="connsiteY1" fmla="*/ 515472 h 885165"/>
                        <a:gd name="connsiteX2" fmla="*/ 332509 w 3579362"/>
                        <a:gd name="connsiteY2" fmla="*/ 33334 h 885165"/>
                        <a:gd name="connsiteX3" fmla="*/ 598516 w 3579362"/>
                        <a:gd name="connsiteY3" fmla="*/ 515472 h 885165"/>
                        <a:gd name="connsiteX4" fmla="*/ 698269 w 3579362"/>
                        <a:gd name="connsiteY4" fmla="*/ 847981 h 885165"/>
                        <a:gd name="connsiteX5" fmla="*/ 841052 w 3579362"/>
                        <a:gd name="connsiteY5" fmla="*/ 498847 h 885165"/>
                        <a:gd name="connsiteX6" fmla="*/ 968188 w 3579362"/>
                        <a:gd name="connsiteY6" fmla="*/ 154603 h 885165"/>
                        <a:gd name="connsiteX7" fmla="*/ 1080655 w 3579362"/>
                        <a:gd name="connsiteY7" fmla="*/ 16709 h 885165"/>
                        <a:gd name="connsiteX8" fmla="*/ 1197033 w 3579362"/>
                        <a:gd name="connsiteY8" fmla="*/ 166338 h 885165"/>
                        <a:gd name="connsiteX9" fmla="*/ 1279182 w 3579362"/>
                        <a:gd name="connsiteY9" fmla="*/ 488089 h 885165"/>
                        <a:gd name="connsiteX10" fmla="*/ 1412186 w 3579362"/>
                        <a:gd name="connsiteY10" fmla="*/ 881232 h 885165"/>
                        <a:gd name="connsiteX11" fmla="*/ 1579418 w 3579362"/>
                        <a:gd name="connsiteY11" fmla="*/ 482221 h 885165"/>
                        <a:gd name="connsiteX12" fmla="*/ 1695796 w 3579362"/>
                        <a:gd name="connsiteY12" fmla="*/ 171227 h 885165"/>
                        <a:gd name="connsiteX13" fmla="*/ 1795549 w 3579362"/>
                        <a:gd name="connsiteY13" fmla="*/ 49959 h 885165"/>
                        <a:gd name="connsiteX14" fmla="*/ 1936377 w 3579362"/>
                        <a:gd name="connsiteY14" fmla="*/ 173183 h 885165"/>
                        <a:gd name="connsiteX15" fmla="*/ 2028305 w 3579362"/>
                        <a:gd name="connsiteY15" fmla="*/ 498847 h 885165"/>
                        <a:gd name="connsiteX16" fmla="*/ 2144684 w 3579362"/>
                        <a:gd name="connsiteY16" fmla="*/ 885144 h 885165"/>
                        <a:gd name="connsiteX17" fmla="*/ 2261062 w 3579362"/>
                        <a:gd name="connsiteY17" fmla="*/ 482221 h 885165"/>
                        <a:gd name="connsiteX18" fmla="*/ 2360815 w 3579362"/>
                        <a:gd name="connsiteY18" fmla="*/ 149712 h 885165"/>
                        <a:gd name="connsiteX19" fmla="*/ 2477193 w 3579362"/>
                        <a:gd name="connsiteY19" fmla="*/ 33334 h 885165"/>
                        <a:gd name="connsiteX20" fmla="*/ 2593571 w 3579362"/>
                        <a:gd name="connsiteY20" fmla="*/ 133087 h 885165"/>
                        <a:gd name="connsiteX21" fmla="*/ 2714839 w 3579362"/>
                        <a:gd name="connsiteY21" fmla="*/ 498847 h 885165"/>
                        <a:gd name="connsiteX22" fmla="*/ 2859578 w 3579362"/>
                        <a:gd name="connsiteY22" fmla="*/ 847981 h 885165"/>
                        <a:gd name="connsiteX23" fmla="*/ 3009207 w 3579362"/>
                        <a:gd name="connsiteY23" fmla="*/ 515472 h 885165"/>
                        <a:gd name="connsiteX24" fmla="*/ 3125585 w 3579362"/>
                        <a:gd name="connsiteY24" fmla="*/ 149712 h 885165"/>
                        <a:gd name="connsiteX25" fmla="*/ 3241964 w 3579362"/>
                        <a:gd name="connsiteY25" fmla="*/ 83 h 885165"/>
                        <a:gd name="connsiteX26" fmla="*/ 3358342 w 3579362"/>
                        <a:gd name="connsiteY26" fmla="*/ 166338 h 885165"/>
                        <a:gd name="connsiteX27" fmla="*/ 3489390 w 3579362"/>
                        <a:gd name="connsiteY27" fmla="*/ 515472 h 885165"/>
                        <a:gd name="connsiteX28" fmla="*/ 3579362 w 3579362"/>
                        <a:gd name="connsiteY28" fmla="*/ 847981 h 885165"/>
                        <a:gd name="connsiteX0" fmla="*/ 0 w 3579362"/>
                        <a:gd name="connsiteY0" fmla="*/ 881232 h 885190"/>
                        <a:gd name="connsiteX1" fmla="*/ 99753 w 3579362"/>
                        <a:gd name="connsiteY1" fmla="*/ 515472 h 885190"/>
                        <a:gd name="connsiteX2" fmla="*/ 332509 w 3579362"/>
                        <a:gd name="connsiteY2" fmla="*/ 33334 h 885190"/>
                        <a:gd name="connsiteX3" fmla="*/ 598516 w 3579362"/>
                        <a:gd name="connsiteY3" fmla="*/ 515472 h 885190"/>
                        <a:gd name="connsiteX4" fmla="*/ 698269 w 3579362"/>
                        <a:gd name="connsiteY4" fmla="*/ 847981 h 885190"/>
                        <a:gd name="connsiteX5" fmla="*/ 841052 w 3579362"/>
                        <a:gd name="connsiteY5" fmla="*/ 498847 h 885190"/>
                        <a:gd name="connsiteX6" fmla="*/ 968188 w 3579362"/>
                        <a:gd name="connsiteY6" fmla="*/ 154603 h 885190"/>
                        <a:gd name="connsiteX7" fmla="*/ 1080655 w 3579362"/>
                        <a:gd name="connsiteY7" fmla="*/ 16709 h 885190"/>
                        <a:gd name="connsiteX8" fmla="*/ 1197033 w 3579362"/>
                        <a:gd name="connsiteY8" fmla="*/ 166338 h 885190"/>
                        <a:gd name="connsiteX9" fmla="*/ 1279182 w 3579362"/>
                        <a:gd name="connsiteY9" fmla="*/ 488089 h 885190"/>
                        <a:gd name="connsiteX10" fmla="*/ 1412186 w 3579362"/>
                        <a:gd name="connsiteY10" fmla="*/ 881232 h 885190"/>
                        <a:gd name="connsiteX11" fmla="*/ 1579418 w 3579362"/>
                        <a:gd name="connsiteY11" fmla="*/ 482221 h 885190"/>
                        <a:gd name="connsiteX12" fmla="*/ 1695796 w 3579362"/>
                        <a:gd name="connsiteY12" fmla="*/ 171227 h 885190"/>
                        <a:gd name="connsiteX13" fmla="*/ 1795549 w 3579362"/>
                        <a:gd name="connsiteY13" fmla="*/ 49959 h 885190"/>
                        <a:gd name="connsiteX14" fmla="*/ 1936377 w 3579362"/>
                        <a:gd name="connsiteY14" fmla="*/ 173183 h 885190"/>
                        <a:gd name="connsiteX15" fmla="*/ 2005253 w 3579362"/>
                        <a:gd name="connsiteY15" fmla="*/ 506531 h 885190"/>
                        <a:gd name="connsiteX16" fmla="*/ 2144684 w 3579362"/>
                        <a:gd name="connsiteY16" fmla="*/ 885144 h 885190"/>
                        <a:gd name="connsiteX17" fmla="*/ 2261062 w 3579362"/>
                        <a:gd name="connsiteY17" fmla="*/ 482221 h 885190"/>
                        <a:gd name="connsiteX18" fmla="*/ 2360815 w 3579362"/>
                        <a:gd name="connsiteY18" fmla="*/ 149712 h 885190"/>
                        <a:gd name="connsiteX19" fmla="*/ 2477193 w 3579362"/>
                        <a:gd name="connsiteY19" fmla="*/ 33334 h 885190"/>
                        <a:gd name="connsiteX20" fmla="*/ 2593571 w 3579362"/>
                        <a:gd name="connsiteY20" fmla="*/ 133087 h 885190"/>
                        <a:gd name="connsiteX21" fmla="*/ 2714839 w 3579362"/>
                        <a:gd name="connsiteY21" fmla="*/ 498847 h 885190"/>
                        <a:gd name="connsiteX22" fmla="*/ 2859578 w 3579362"/>
                        <a:gd name="connsiteY22" fmla="*/ 847981 h 885190"/>
                        <a:gd name="connsiteX23" fmla="*/ 3009207 w 3579362"/>
                        <a:gd name="connsiteY23" fmla="*/ 515472 h 885190"/>
                        <a:gd name="connsiteX24" fmla="*/ 3125585 w 3579362"/>
                        <a:gd name="connsiteY24" fmla="*/ 149712 h 885190"/>
                        <a:gd name="connsiteX25" fmla="*/ 3241964 w 3579362"/>
                        <a:gd name="connsiteY25" fmla="*/ 83 h 885190"/>
                        <a:gd name="connsiteX26" fmla="*/ 3358342 w 3579362"/>
                        <a:gd name="connsiteY26" fmla="*/ 166338 h 885190"/>
                        <a:gd name="connsiteX27" fmla="*/ 3489390 w 3579362"/>
                        <a:gd name="connsiteY27" fmla="*/ 515472 h 885190"/>
                        <a:gd name="connsiteX28" fmla="*/ 3579362 w 3579362"/>
                        <a:gd name="connsiteY28" fmla="*/ 847981 h 885190"/>
                        <a:gd name="connsiteX0" fmla="*/ 0 w 3579362"/>
                        <a:gd name="connsiteY0" fmla="*/ 881232 h 885190"/>
                        <a:gd name="connsiteX1" fmla="*/ 99753 w 3579362"/>
                        <a:gd name="connsiteY1" fmla="*/ 515472 h 885190"/>
                        <a:gd name="connsiteX2" fmla="*/ 332509 w 3579362"/>
                        <a:gd name="connsiteY2" fmla="*/ 33334 h 885190"/>
                        <a:gd name="connsiteX3" fmla="*/ 598516 w 3579362"/>
                        <a:gd name="connsiteY3" fmla="*/ 515472 h 885190"/>
                        <a:gd name="connsiteX4" fmla="*/ 698269 w 3579362"/>
                        <a:gd name="connsiteY4" fmla="*/ 847981 h 885190"/>
                        <a:gd name="connsiteX5" fmla="*/ 841052 w 3579362"/>
                        <a:gd name="connsiteY5" fmla="*/ 498847 h 885190"/>
                        <a:gd name="connsiteX6" fmla="*/ 968188 w 3579362"/>
                        <a:gd name="connsiteY6" fmla="*/ 154603 h 885190"/>
                        <a:gd name="connsiteX7" fmla="*/ 1080655 w 3579362"/>
                        <a:gd name="connsiteY7" fmla="*/ 16709 h 885190"/>
                        <a:gd name="connsiteX8" fmla="*/ 1197033 w 3579362"/>
                        <a:gd name="connsiteY8" fmla="*/ 166338 h 885190"/>
                        <a:gd name="connsiteX9" fmla="*/ 1279182 w 3579362"/>
                        <a:gd name="connsiteY9" fmla="*/ 488089 h 885190"/>
                        <a:gd name="connsiteX10" fmla="*/ 1412186 w 3579362"/>
                        <a:gd name="connsiteY10" fmla="*/ 881232 h 885190"/>
                        <a:gd name="connsiteX11" fmla="*/ 1579418 w 3579362"/>
                        <a:gd name="connsiteY11" fmla="*/ 482221 h 885190"/>
                        <a:gd name="connsiteX12" fmla="*/ 1695796 w 3579362"/>
                        <a:gd name="connsiteY12" fmla="*/ 171227 h 885190"/>
                        <a:gd name="connsiteX13" fmla="*/ 1795549 w 3579362"/>
                        <a:gd name="connsiteY13" fmla="*/ 49959 h 885190"/>
                        <a:gd name="connsiteX14" fmla="*/ 1867220 w 3579362"/>
                        <a:gd name="connsiteY14" fmla="*/ 157815 h 885190"/>
                        <a:gd name="connsiteX15" fmla="*/ 2005253 w 3579362"/>
                        <a:gd name="connsiteY15" fmla="*/ 506531 h 885190"/>
                        <a:gd name="connsiteX16" fmla="*/ 2144684 w 3579362"/>
                        <a:gd name="connsiteY16" fmla="*/ 885144 h 885190"/>
                        <a:gd name="connsiteX17" fmla="*/ 2261062 w 3579362"/>
                        <a:gd name="connsiteY17" fmla="*/ 482221 h 885190"/>
                        <a:gd name="connsiteX18" fmla="*/ 2360815 w 3579362"/>
                        <a:gd name="connsiteY18" fmla="*/ 149712 h 885190"/>
                        <a:gd name="connsiteX19" fmla="*/ 2477193 w 3579362"/>
                        <a:gd name="connsiteY19" fmla="*/ 33334 h 885190"/>
                        <a:gd name="connsiteX20" fmla="*/ 2593571 w 3579362"/>
                        <a:gd name="connsiteY20" fmla="*/ 133087 h 885190"/>
                        <a:gd name="connsiteX21" fmla="*/ 2714839 w 3579362"/>
                        <a:gd name="connsiteY21" fmla="*/ 498847 h 885190"/>
                        <a:gd name="connsiteX22" fmla="*/ 2859578 w 3579362"/>
                        <a:gd name="connsiteY22" fmla="*/ 847981 h 885190"/>
                        <a:gd name="connsiteX23" fmla="*/ 3009207 w 3579362"/>
                        <a:gd name="connsiteY23" fmla="*/ 515472 h 885190"/>
                        <a:gd name="connsiteX24" fmla="*/ 3125585 w 3579362"/>
                        <a:gd name="connsiteY24" fmla="*/ 149712 h 885190"/>
                        <a:gd name="connsiteX25" fmla="*/ 3241964 w 3579362"/>
                        <a:gd name="connsiteY25" fmla="*/ 83 h 885190"/>
                        <a:gd name="connsiteX26" fmla="*/ 3358342 w 3579362"/>
                        <a:gd name="connsiteY26" fmla="*/ 166338 h 885190"/>
                        <a:gd name="connsiteX27" fmla="*/ 3489390 w 3579362"/>
                        <a:gd name="connsiteY27" fmla="*/ 515472 h 885190"/>
                        <a:gd name="connsiteX28" fmla="*/ 3579362 w 3579362"/>
                        <a:gd name="connsiteY28" fmla="*/ 847981 h 885190"/>
                        <a:gd name="connsiteX0" fmla="*/ 0 w 3579362"/>
                        <a:gd name="connsiteY0" fmla="*/ 881232 h 885190"/>
                        <a:gd name="connsiteX1" fmla="*/ 99753 w 3579362"/>
                        <a:gd name="connsiteY1" fmla="*/ 515472 h 885190"/>
                        <a:gd name="connsiteX2" fmla="*/ 332509 w 3579362"/>
                        <a:gd name="connsiteY2" fmla="*/ 33334 h 885190"/>
                        <a:gd name="connsiteX3" fmla="*/ 598516 w 3579362"/>
                        <a:gd name="connsiteY3" fmla="*/ 515472 h 885190"/>
                        <a:gd name="connsiteX4" fmla="*/ 698269 w 3579362"/>
                        <a:gd name="connsiteY4" fmla="*/ 847981 h 885190"/>
                        <a:gd name="connsiteX5" fmla="*/ 841052 w 3579362"/>
                        <a:gd name="connsiteY5" fmla="*/ 498847 h 885190"/>
                        <a:gd name="connsiteX6" fmla="*/ 968188 w 3579362"/>
                        <a:gd name="connsiteY6" fmla="*/ 154603 h 885190"/>
                        <a:gd name="connsiteX7" fmla="*/ 1080655 w 3579362"/>
                        <a:gd name="connsiteY7" fmla="*/ 16709 h 885190"/>
                        <a:gd name="connsiteX8" fmla="*/ 1197033 w 3579362"/>
                        <a:gd name="connsiteY8" fmla="*/ 166338 h 885190"/>
                        <a:gd name="connsiteX9" fmla="*/ 1279182 w 3579362"/>
                        <a:gd name="connsiteY9" fmla="*/ 488089 h 885190"/>
                        <a:gd name="connsiteX10" fmla="*/ 1412186 w 3579362"/>
                        <a:gd name="connsiteY10" fmla="*/ 881232 h 885190"/>
                        <a:gd name="connsiteX11" fmla="*/ 1579418 w 3579362"/>
                        <a:gd name="connsiteY11" fmla="*/ 482221 h 885190"/>
                        <a:gd name="connsiteX12" fmla="*/ 1695796 w 3579362"/>
                        <a:gd name="connsiteY12" fmla="*/ 171227 h 885190"/>
                        <a:gd name="connsiteX13" fmla="*/ 1772497 w 3579362"/>
                        <a:gd name="connsiteY13" fmla="*/ 49959 h 885190"/>
                        <a:gd name="connsiteX14" fmla="*/ 1867220 w 3579362"/>
                        <a:gd name="connsiteY14" fmla="*/ 157815 h 885190"/>
                        <a:gd name="connsiteX15" fmla="*/ 2005253 w 3579362"/>
                        <a:gd name="connsiteY15" fmla="*/ 506531 h 885190"/>
                        <a:gd name="connsiteX16" fmla="*/ 2144684 w 3579362"/>
                        <a:gd name="connsiteY16" fmla="*/ 885144 h 885190"/>
                        <a:gd name="connsiteX17" fmla="*/ 2261062 w 3579362"/>
                        <a:gd name="connsiteY17" fmla="*/ 482221 h 885190"/>
                        <a:gd name="connsiteX18" fmla="*/ 2360815 w 3579362"/>
                        <a:gd name="connsiteY18" fmla="*/ 149712 h 885190"/>
                        <a:gd name="connsiteX19" fmla="*/ 2477193 w 3579362"/>
                        <a:gd name="connsiteY19" fmla="*/ 33334 h 885190"/>
                        <a:gd name="connsiteX20" fmla="*/ 2593571 w 3579362"/>
                        <a:gd name="connsiteY20" fmla="*/ 133087 h 885190"/>
                        <a:gd name="connsiteX21" fmla="*/ 2714839 w 3579362"/>
                        <a:gd name="connsiteY21" fmla="*/ 498847 h 885190"/>
                        <a:gd name="connsiteX22" fmla="*/ 2859578 w 3579362"/>
                        <a:gd name="connsiteY22" fmla="*/ 847981 h 885190"/>
                        <a:gd name="connsiteX23" fmla="*/ 3009207 w 3579362"/>
                        <a:gd name="connsiteY23" fmla="*/ 515472 h 885190"/>
                        <a:gd name="connsiteX24" fmla="*/ 3125585 w 3579362"/>
                        <a:gd name="connsiteY24" fmla="*/ 149712 h 885190"/>
                        <a:gd name="connsiteX25" fmla="*/ 3241964 w 3579362"/>
                        <a:gd name="connsiteY25" fmla="*/ 83 h 885190"/>
                        <a:gd name="connsiteX26" fmla="*/ 3358342 w 3579362"/>
                        <a:gd name="connsiteY26" fmla="*/ 166338 h 885190"/>
                        <a:gd name="connsiteX27" fmla="*/ 3489390 w 3579362"/>
                        <a:gd name="connsiteY27" fmla="*/ 515472 h 885190"/>
                        <a:gd name="connsiteX28" fmla="*/ 3579362 w 3579362"/>
                        <a:gd name="connsiteY28" fmla="*/ 847981 h 885190"/>
                        <a:gd name="connsiteX0" fmla="*/ 0 w 3579362"/>
                        <a:gd name="connsiteY0" fmla="*/ 881232 h 885190"/>
                        <a:gd name="connsiteX1" fmla="*/ 99753 w 3579362"/>
                        <a:gd name="connsiteY1" fmla="*/ 515472 h 885190"/>
                        <a:gd name="connsiteX2" fmla="*/ 332509 w 3579362"/>
                        <a:gd name="connsiteY2" fmla="*/ 33334 h 885190"/>
                        <a:gd name="connsiteX3" fmla="*/ 598516 w 3579362"/>
                        <a:gd name="connsiteY3" fmla="*/ 515472 h 885190"/>
                        <a:gd name="connsiteX4" fmla="*/ 698269 w 3579362"/>
                        <a:gd name="connsiteY4" fmla="*/ 847981 h 885190"/>
                        <a:gd name="connsiteX5" fmla="*/ 841052 w 3579362"/>
                        <a:gd name="connsiteY5" fmla="*/ 498847 h 885190"/>
                        <a:gd name="connsiteX6" fmla="*/ 968188 w 3579362"/>
                        <a:gd name="connsiteY6" fmla="*/ 154603 h 885190"/>
                        <a:gd name="connsiteX7" fmla="*/ 1065287 w 3579362"/>
                        <a:gd name="connsiteY7" fmla="*/ 16709 h 885190"/>
                        <a:gd name="connsiteX8" fmla="*/ 1197033 w 3579362"/>
                        <a:gd name="connsiteY8" fmla="*/ 166338 h 885190"/>
                        <a:gd name="connsiteX9" fmla="*/ 1279182 w 3579362"/>
                        <a:gd name="connsiteY9" fmla="*/ 488089 h 885190"/>
                        <a:gd name="connsiteX10" fmla="*/ 1412186 w 3579362"/>
                        <a:gd name="connsiteY10" fmla="*/ 881232 h 885190"/>
                        <a:gd name="connsiteX11" fmla="*/ 1579418 w 3579362"/>
                        <a:gd name="connsiteY11" fmla="*/ 482221 h 885190"/>
                        <a:gd name="connsiteX12" fmla="*/ 1695796 w 3579362"/>
                        <a:gd name="connsiteY12" fmla="*/ 171227 h 885190"/>
                        <a:gd name="connsiteX13" fmla="*/ 1772497 w 3579362"/>
                        <a:gd name="connsiteY13" fmla="*/ 49959 h 885190"/>
                        <a:gd name="connsiteX14" fmla="*/ 1867220 w 3579362"/>
                        <a:gd name="connsiteY14" fmla="*/ 157815 h 885190"/>
                        <a:gd name="connsiteX15" fmla="*/ 2005253 w 3579362"/>
                        <a:gd name="connsiteY15" fmla="*/ 506531 h 885190"/>
                        <a:gd name="connsiteX16" fmla="*/ 2144684 w 3579362"/>
                        <a:gd name="connsiteY16" fmla="*/ 885144 h 885190"/>
                        <a:gd name="connsiteX17" fmla="*/ 2261062 w 3579362"/>
                        <a:gd name="connsiteY17" fmla="*/ 482221 h 885190"/>
                        <a:gd name="connsiteX18" fmla="*/ 2360815 w 3579362"/>
                        <a:gd name="connsiteY18" fmla="*/ 149712 h 885190"/>
                        <a:gd name="connsiteX19" fmla="*/ 2477193 w 3579362"/>
                        <a:gd name="connsiteY19" fmla="*/ 33334 h 885190"/>
                        <a:gd name="connsiteX20" fmla="*/ 2593571 w 3579362"/>
                        <a:gd name="connsiteY20" fmla="*/ 133087 h 885190"/>
                        <a:gd name="connsiteX21" fmla="*/ 2714839 w 3579362"/>
                        <a:gd name="connsiteY21" fmla="*/ 498847 h 885190"/>
                        <a:gd name="connsiteX22" fmla="*/ 2859578 w 3579362"/>
                        <a:gd name="connsiteY22" fmla="*/ 847981 h 885190"/>
                        <a:gd name="connsiteX23" fmla="*/ 3009207 w 3579362"/>
                        <a:gd name="connsiteY23" fmla="*/ 515472 h 885190"/>
                        <a:gd name="connsiteX24" fmla="*/ 3125585 w 3579362"/>
                        <a:gd name="connsiteY24" fmla="*/ 149712 h 885190"/>
                        <a:gd name="connsiteX25" fmla="*/ 3241964 w 3579362"/>
                        <a:gd name="connsiteY25" fmla="*/ 83 h 885190"/>
                        <a:gd name="connsiteX26" fmla="*/ 3358342 w 3579362"/>
                        <a:gd name="connsiteY26" fmla="*/ 166338 h 885190"/>
                        <a:gd name="connsiteX27" fmla="*/ 3489390 w 3579362"/>
                        <a:gd name="connsiteY27" fmla="*/ 515472 h 885190"/>
                        <a:gd name="connsiteX28" fmla="*/ 3579362 w 3579362"/>
                        <a:gd name="connsiteY28" fmla="*/ 847981 h 885190"/>
                        <a:gd name="connsiteX0" fmla="*/ 0 w 3579362"/>
                        <a:gd name="connsiteY0" fmla="*/ 881232 h 885190"/>
                        <a:gd name="connsiteX1" fmla="*/ 99753 w 3579362"/>
                        <a:gd name="connsiteY1" fmla="*/ 515472 h 885190"/>
                        <a:gd name="connsiteX2" fmla="*/ 332509 w 3579362"/>
                        <a:gd name="connsiteY2" fmla="*/ 33334 h 885190"/>
                        <a:gd name="connsiteX3" fmla="*/ 598516 w 3579362"/>
                        <a:gd name="connsiteY3" fmla="*/ 515472 h 885190"/>
                        <a:gd name="connsiteX4" fmla="*/ 698269 w 3579362"/>
                        <a:gd name="connsiteY4" fmla="*/ 847981 h 885190"/>
                        <a:gd name="connsiteX5" fmla="*/ 841052 w 3579362"/>
                        <a:gd name="connsiteY5" fmla="*/ 498847 h 885190"/>
                        <a:gd name="connsiteX6" fmla="*/ 968188 w 3579362"/>
                        <a:gd name="connsiteY6" fmla="*/ 154603 h 885190"/>
                        <a:gd name="connsiteX7" fmla="*/ 1065287 w 3579362"/>
                        <a:gd name="connsiteY7" fmla="*/ 16709 h 885190"/>
                        <a:gd name="connsiteX8" fmla="*/ 1181665 w 3579362"/>
                        <a:gd name="connsiteY8" fmla="*/ 166338 h 885190"/>
                        <a:gd name="connsiteX9" fmla="*/ 1279182 w 3579362"/>
                        <a:gd name="connsiteY9" fmla="*/ 488089 h 885190"/>
                        <a:gd name="connsiteX10" fmla="*/ 1412186 w 3579362"/>
                        <a:gd name="connsiteY10" fmla="*/ 881232 h 885190"/>
                        <a:gd name="connsiteX11" fmla="*/ 1579418 w 3579362"/>
                        <a:gd name="connsiteY11" fmla="*/ 482221 h 885190"/>
                        <a:gd name="connsiteX12" fmla="*/ 1695796 w 3579362"/>
                        <a:gd name="connsiteY12" fmla="*/ 171227 h 885190"/>
                        <a:gd name="connsiteX13" fmla="*/ 1772497 w 3579362"/>
                        <a:gd name="connsiteY13" fmla="*/ 49959 h 885190"/>
                        <a:gd name="connsiteX14" fmla="*/ 1867220 w 3579362"/>
                        <a:gd name="connsiteY14" fmla="*/ 157815 h 885190"/>
                        <a:gd name="connsiteX15" fmla="*/ 2005253 w 3579362"/>
                        <a:gd name="connsiteY15" fmla="*/ 506531 h 885190"/>
                        <a:gd name="connsiteX16" fmla="*/ 2144684 w 3579362"/>
                        <a:gd name="connsiteY16" fmla="*/ 885144 h 885190"/>
                        <a:gd name="connsiteX17" fmla="*/ 2261062 w 3579362"/>
                        <a:gd name="connsiteY17" fmla="*/ 482221 h 885190"/>
                        <a:gd name="connsiteX18" fmla="*/ 2360815 w 3579362"/>
                        <a:gd name="connsiteY18" fmla="*/ 149712 h 885190"/>
                        <a:gd name="connsiteX19" fmla="*/ 2477193 w 3579362"/>
                        <a:gd name="connsiteY19" fmla="*/ 33334 h 885190"/>
                        <a:gd name="connsiteX20" fmla="*/ 2593571 w 3579362"/>
                        <a:gd name="connsiteY20" fmla="*/ 133087 h 885190"/>
                        <a:gd name="connsiteX21" fmla="*/ 2714839 w 3579362"/>
                        <a:gd name="connsiteY21" fmla="*/ 498847 h 885190"/>
                        <a:gd name="connsiteX22" fmla="*/ 2859578 w 3579362"/>
                        <a:gd name="connsiteY22" fmla="*/ 847981 h 885190"/>
                        <a:gd name="connsiteX23" fmla="*/ 3009207 w 3579362"/>
                        <a:gd name="connsiteY23" fmla="*/ 515472 h 885190"/>
                        <a:gd name="connsiteX24" fmla="*/ 3125585 w 3579362"/>
                        <a:gd name="connsiteY24" fmla="*/ 149712 h 885190"/>
                        <a:gd name="connsiteX25" fmla="*/ 3241964 w 3579362"/>
                        <a:gd name="connsiteY25" fmla="*/ 83 h 885190"/>
                        <a:gd name="connsiteX26" fmla="*/ 3358342 w 3579362"/>
                        <a:gd name="connsiteY26" fmla="*/ 166338 h 885190"/>
                        <a:gd name="connsiteX27" fmla="*/ 3489390 w 3579362"/>
                        <a:gd name="connsiteY27" fmla="*/ 515472 h 885190"/>
                        <a:gd name="connsiteX28" fmla="*/ 3579362 w 3579362"/>
                        <a:gd name="connsiteY28" fmla="*/ 847981 h 885190"/>
                        <a:gd name="connsiteX0" fmla="*/ 0 w 3579362"/>
                        <a:gd name="connsiteY0" fmla="*/ 881232 h 885147"/>
                        <a:gd name="connsiteX1" fmla="*/ 99753 w 3579362"/>
                        <a:gd name="connsiteY1" fmla="*/ 515472 h 885147"/>
                        <a:gd name="connsiteX2" fmla="*/ 332509 w 3579362"/>
                        <a:gd name="connsiteY2" fmla="*/ 33334 h 885147"/>
                        <a:gd name="connsiteX3" fmla="*/ 598516 w 3579362"/>
                        <a:gd name="connsiteY3" fmla="*/ 515472 h 885147"/>
                        <a:gd name="connsiteX4" fmla="*/ 698269 w 3579362"/>
                        <a:gd name="connsiteY4" fmla="*/ 847981 h 885147"/>
                        <a:gd name="connsiteX5" fmla="*/ 841052 w 3579362"/>
                        <a:gd name="connsiteY5" fmla="*/ 498847 h 885147"/>
                        <a:gd name="connsiteX6" fmla="*/ 968188 w 3579362"/>
                        <a:gd name="connsiteY6" fmla="*/ 154603 h 885147"/>
                        <a:gd name="connsiteX7" fmla="*/ 1065287 w 3579362"/>
                        <a:gd name="connsiteY7" fmla="*/ 16709 h 885147"/>
                        <a:gd name="connsiteX8" fmla="*/ 1181665 w 3579362"/>
                        <a:gd name="connsiteY8" fmla="*/ 166338 h 885147"/>
                        <a:gd name="connsiteX9" fmla="*/ 1279182 w 3579362"/>
                        <a:gd name="connsiteY9" fmla="*/ 488089 h 885147"/>
                        <a:gd name="connsiteX10" fmla="*/ 1412186 w 3579362"/>
                        <a:gd name="connsiteY10" fmla="*/ 881232 h 885147"/>
                        <a:gd name="connsiteX11" fmla="*/ 1579418 w 3579362"/>
                        <a:gd name="connsiteY11" fmla="*/ 482221 h 885147"/>
                        <a:gd name="connsiteX12" fmla="*/ 1695796 w 3579362"/>
                        <a:gd name="connsiteY12" fmla="*/ 171227 h 885147"/>
                        <a:gd name="connsiteX13" fmla="*/ 1772497 w 3579362"/>
                        <a:gd name="connsiteY13" fmla="*/ 49959 h 885147"/>
                        <a:gd name="connsiteX14" fmla="*/ 1867220 w 3579362"/>
                        <a:gd name="connsiteY14" fmla="*/ 157815 h 885147"/>
                        <a:gd name="connsiteX15" fmla="*/ 2005253 w 3579362"/>
                        <a:gd name="connsiteY15" fmla="*/ 506531 h 885147"/>
                        <a:gd name="connsiteX16" fmla="*/ 2144684 w 3579362"/>
                        <a:gd name="connsiteY16" fmla="*/ 885144 h 885147"/>
                        <a:gd name="connsiteX17" fmla="*/ 2268746 w 3579362"/>
                        <a:gd name="connsiteY17" fmla="*/ 512957 h 885147"/>
                        <a:gd name="connsiteX18" fmla="*/ 2360815 w 3579362"/>
                        <a:gd name="connsiteY18" fmla="*/ 149712 h 885147"/>
                        <a:gd name="connsiteX19" fmla="*/ 2477193 w 3579362"/>
                        <a:gd name="connsiteY19" fmla="*/ 33334 h 885147"/>
                        <a:gd name="connsiteX20" fmla="*/ 2593571 w 3579362"/>
                        <a:gd name="connsiteY20" fmla="*/ 133087 h 885147"/>
                        <a:gd name="connsiteX21" fmla="*/ 2714839 w 3579362"/>
                        <a:gd name="connsiteY21" fmla="*/ 498847 h 885147"/>
                        <a:gd name="connsiteX22" fmla="*/ 2859578 w 3579362"/>
                        <a:gd name="connsiteY22" fmla="*/ 847981 h 885147"/>
                        <a:gd name="connsiteX23" fmla="*/ 3009207 w 3579362"/>
                        <a:gd name="connsiteY23" fmla="*/ 515472 h 885147"/>
                        <a:gd name="connsiteX24" fmla="*/ 3125585 w 3579362"/>
                        <a:gd name="connsiteY24" fmla="*/ 149712 h 885147"/>
                        <a:gd name="connsiteX25" fmla="*/ 3241964 w 3579362"/>
                        <a:gd name="connsiteY25" fmla="*/ 83 h 885147"/>
                        <a:gd name="connsiteX26" fmla="*/ 3358342 w 3579362"/>
                        <a:gd name="connsiteY26" fmla="*/ 166338 h 885147"/>
                        <a:gd name="connsiteX27" fmla="*/ 3489390 w 3579362"/>
                        <a:gd name="connsiteY27" fmla="*/ 515472 h 885147"/>
                        <a:gd name="connsiteX28" fmla="*/ 3579362 w 3579362"/>
                        <a:gd name="connsiteY28" fmla="*/ 847981 h 885147"/>
                        <a:gd name="connsiteX0" fmla="*/ 0 w 3579362"/>
                        <a:gd name="connsiteY0" fmla="*/ 881232 h 885144"/>
                        <a:gd name="connsiteX1" fmla="*/ 99753 w 3579362"/>
                        <a:gd name="connsiteY1" fmla="*/ 515472 h 885144"/>
                        <a:gd name="connsiteX2" fmla="*/ 332509 w 3579362"/>
                        <a:gd name="connsiteY2" fmla="*/ 33334 h 885144"/>
                        <a:gd name="connsiteX3" fmla="*/ 598516 w 3579362"/>
                        <a:gd name="connsiteY3" fmla="*/ 515472 h 885144"/>
                        <a:gd name="connsiteX4" fmla="*/ 698269 w 3579362"/>
                        <a:gd name="connsiteY4" fmla="*/ 847981 h 885144"/>
                        <a:gd name="connsiteX5" fmla="*/ 841052 w 3579362"/>
                        <a:gd name="connsiteY5" fmla="*/ 498847 h 885144"/>
                        <a:gd name="connsiteX6" fmla="*/ 968188 w 3579362"/>
                        <a:gd name="connsiteY6" fmla="*/ 154603 h 885144"/>
                        <a:gd name="connsiteX7" fmla="*/ 1065287 w 3579362"/>
                        <a:gd name="connsiteY7" fmla="*/ 16709 h 885144"/>
                        <a:gd name="connsiteX8" fmla="*/ 1181665 w 3579362"/>
                        <a:gd name="connsiteY8" fmla="*/ 166338 h 885144"/>
                        <a:gd name="connsiteX9" fmla="*/ 1279182 w 3579362"/>
                        <a:gd name="connsiteY9" fmla="*/ 488089 h 885144"/>
                        <a:gd name="connsiteX10" fmla="*/ 1412186 w 3579362"/>
                        <a:gd name="connsiteY10" fmla="*/ 881232 h 885144"/>
                        <a:gd name="connsiteX11" fmla="*/ 1579418 w 3579362"/>
                        <a:gd name="connsiteY11" fmla="*/ 482221 h 885144"/>
                        <a:gd name="connsiteX12" fmla="*/ 1695796 w 3579362"/>
                        <a:gd name="connsiteY12" fmla="*/ 171227 h 885144"/>
                        <a:gd name="connsiteX13" fmla="*/ 1772497 w 3579362"/>
                        <a:gd name="connsiteY13" fmla="*/ 49959 h 885144"/>
                        <a:gd name="connsiteX14" fmla="*/ 1867220 w 3579362"/>
                        <a:gd name="connsiteY14" fmla="*/ 157815 h 885144"/>
                        <a:gd name="connsiteX15" fmla="*/ 1982201 w 3579362"/>
                        <a:gd name="connsiteY15" fmla="*/ 514215 h 885144"/>
                        <a:gd name="connsiteX16" fmla="*/ 2144684 w 3579362"/>
                        <a:gd name="connsiteY16" fmla="*/ 885144 h 885144"/>
                        <a:gd name="connsiteX17" fmla="*/ 2268746 w 3579362"/>
                        <a:gd name="connsiteY17" fmla="*/ 512957 h 885144"/>
                        <a:gd name="connsiteX18" fmla="*/ 2360815 w 3579362"/>
                        <a:gd name="connsiteY18" fmla="*/ 149712 h 885144"/>
                        <a:gd name="connsiteX19" fmla="*/ 2477193 w 3579362"/>
                        <a:gd name="connsiteY19" fmla="*/ 33334 h 885144"/>
                        <a:gd name="connsiteX20" fmla="*/ 2593571 w 3579362"/>
                        <a:gd name="connsiteY20" fmla="*/ 133087 h 885144"/>
                        <a:gd name="connsiteX21" fmla="*/ 2714839 w 3579362"/>
                        <a:gd name="connsiteY21" fmla="*/ 498847 h 885144"/>
                        <a:gd name="connsiteX22" fmla="*/ 2859578 w 3579362"/>
                        <a:gd name="connsiteY22" fmla="*/ 847981 h 885144"/>
                        <a:gd name="connsiteX23" fmla="*/ 3009207 w 3579362"/>
                        <a:gd name="connsiteY23" fmla="*/ 515472 h 885144"/>
                        <a:gd name="connsiteX24" fmla="*/ 3125585 w 3579362"/>
                        <a:gd name="connsiteY24" fmla="*/ 149712 h 885144"/>
                        <a:gd name="connsiteX25" fmla="*/ 3241964 w 3579362"/>
                        <a:gd name="connsiteY25" fmla="*/ 83 h 885144"/>
                        <a:gd name="connsiteX26" fmla="*/ 3358342 w 3579362"/>
                        <a:gd name="connsiteY26" fmla="*/ 166338 h 885144"/>
                        <a:gd name="connsiteX27" fmla="*/ 3489390 w 3579362"/>
                        <a:gd name="connsiteY27" fmla="*/ 515472 h 885144"/>
                        <a:gd name="connsiteX28" fmla="*/ 3579362 w 3579362"/>
                        <a:gd name="connsiteY28" fmla="*/ 847981 h 885144"/>
                        <a:gd name="connsiteX0" fmla="*/ 0 w 3489389"/>
                        <a:gd name="connsiteY0" fmla="*/ 881232 h 885144"/>
                        <a:gd name="connsiteX1" fmla="*/ 99753 w 3489389"/>
                        <a:gd name="connsiteY1" fmla="*/ 515472 h 885144"/>
                        <a:gd name="connsiteX2" fmla="*/ 332509 w 3489389"/>
                        <a:gd name="connsiteY2" fmla="*/ 33334 h 885144"/>
                        <a:gd name="connsiteX3" fmla="*/ 598516 w 3489389"/>
                        <a:gd name="connsiteY3" fmla="*/ 515472 h 885144"/>
                        <a:gd name="connsiteX4" fmla="*/ 698269 w 3489389"/>
                        <a:gd name="connsiteY4" fmla="*/ 847981 h 885144"/>
                        <a:gd name="connsiteX5" fmla="*/ 841052 w 3489389"/>
                        <a:gd name="connsiteY5" fmla="*/ 498847 h 885144"/>
                        <a:gd name="connsiteX6" fmla="*/ 968188 w 3489389"/>
                        <a:gd name="connsiteY6" fmla="*/ 154603 h 885144"/>
                        <a:gd name="connsiteX7" fmla="*/ 1065287 w 3489389"/>
                        <a:gd name="connsiteY7" fmla="*/ 16709 h 885144"/>
                        <a:gd name="connsiteX8" fmla="*/ 1181665 w 3489389"/>
                        <a:gd name="connsiteY8" fmla="*/ 166338 h 885144"/>
                        <a:gd name="connsiteX9" fmla="*/ 1279182 w 3489389"/>
                        <a:gd name="connsiteY9" fmla="*/ 488089 h 885144"/>
                        <a:gd name="connsiteX10" fmla="*/ 1412186 w 3489389"/>
                        <a:gd name="connsiteY10" fmla="*/ 881232 h 885144"/>
                        <a:gd name="connsiteX11" fmla="*/ 1579418 w 3489389"/>
                        <a:gd name="connsiteY11" fmla="*/ 482221 h 885144"/>
                        <a:gd name="connsiteX12" fmla="*/ 1695796 w 3489389"/>
                        <a:gd name="connsiteY12" fmla="*/ 171227 h 885144"/>
                        <a:gd name="connsiteX13" fmla="*/ 1772497 w 3489389"/>
                        <a:gd name="connsiteY13" fmla="*/ 49959 h 885144"/>
                        <a:gd name="connsiteX14" fmla="*/ 1867220 w 3489389"/>
                        <a:gd name="connsiteY14" fmla="*/ 157815 h 885144"/>
                        <a:gd name="connsiteX15" fmla="*/ 1982201 w 3489389"/>
                        <a:gd name="connsiteY15" fmla="*/ 514215 h 885144"/>
                        <a:gd name="connsiteX16" fmla="*/ 2144684 w 3489389"/>
                        <a:gd name="connsiteY16" fmla="*/ 885144 h 885144"/>
                        <a:gd name="connsiteX17" fmla="*/ 2268746 w 3489389"/>
                        <a:gd name="connsiteY17" fmla="*/ 512957 h 885144"/>
                        <a:gd name="connsiteX18" fmla="*/ 2360815 w 3489389"/>
                        <a:gd name="connsiteY18" fmla="*/ 149712 h 885144"/>
                        <a:gd name="connsiteX19" fmla="*/ 2477193 w 3489389"/>
                        <a:gd name="connsiteY19" fmla="*/ 33334 h 885144"/>
                        <a:gd name="connsiteX20" fmla="*/ 2593571 w 3489389"/>
                        <a:gd name="connsiteY20" fmla="*/ 133087 h 885144"/>
                        <a:gd name="connsiteX21" fmla="*/ 2714839 w 3489389"/>
                        <a:gd name="connsiteY21" fmla="*/ 498847 h 885144"/>
                        <a:gd name="connsiteX22" fmla="*/ 2859578 w 3489389"/>
                        <a:gd name="connsiteY22" fmla="*/ 847981 h 885144"/>
                        <a:gd name="connsiteX23" fmla="*/ 3009207 w 3489389"/>
                        <a:gd name="connsiteY23" fmla="*/ 515472 h 885144"/>
                        <a:gd name="connsiteX24" fmla="*/ 3125585 w 3489389"/>
                        <a:gd name="connsiteY24" fmla="*/ 149712 h 885144"/>
                        <a:gd name="connsiteX25" fmla="*/ 3241964 w 3489389"/>
                        <a:gd name="connsiteY25" fmla="*/ 83 h 885144"/>
                        <a:gd name="connsiteX26" fmla="*/ 3358342 w 3489389"/>
                        <a:gd name="connsiteY26" fmla="*/ 166338 h 885144"/>
                        <a:gd name="connsiteX27" fmla="*/ 3489390 w 3489389"/>
                        <a:gd name="connsiteY27" fmla="*/ 515472 h 885144"/>
                        <a:gd name="connsiteX0" fmla="*/ 0 w 3358342"/>
                        <a:gd name="connsiteY0" fmla="*/ 881232 h 885144"/>
                        <a:gd name="connsiteX1" fmla="*/ 99753 w 3358342"/>
                        <a:gd name="connsiteY1" fmla="*/ 515472 h 885144"/>
                        <a:gd name="connsiteX2" fmla="*/ 332509 w 3358342"/>
                        <a:gd name="connsiteY2" fmla="*/ 33334 h 885144"/>
                        <a:gd name="connsiteX3" fmla="*/ 598516 w 3358342"/>
                        <a:gd name="connsiteY3" fmla="*/ 515472 h 885144"/>
                        <a:gd name="connsiteX4" fmla="*/ 698269 w 3358342"/>
                        <a:gd name="connsiteY4" fmla="*/ 847981 h 885144"/>
                        <a:gd name="connsiteX5" fmla="*/ 841052 w 3358342"/>
                        <a:gd name="connsiteY5" fmla="*/ 498847 h 885144"/>
                        <a:gd name="connsiteX6" fmla="*/ 968188 w 3358342"/>
                        <a:gd name="connsiteY6" fmla="*/ 154603 h 885144"/>
                        <a:gd name="connsiteX7" fmla="*/ 1065287 w 3358342"/>
                        <a:gd name="connsiteY7" fmla="*/ 16709 h 885144"/>
                        <a:gd name="connsiteX8" fmla="*/ 1181665 w 3358342"/>
                        <a:gd name="connsiteY8" fmla="*/ 166338 h 885144"/>
                        <a:gd name="connsiteX9" fmla="*/ 1279182 w 3358342"/>
                        <a:gd name="connsiteY9" fmla="*/ 488089 h 885144"/>
                        <a:gd name="connsiteX10" fmla="*/ 1412186 w 3358342"/>
                        <a:gd name="connsiteY10" fmla="*/ 881232 h 885144"/>
                        <a:gd name="connsiteX11" fmla="*/ 1579418 w 3358342"/>
                        <a:gd name="connsiteY11" fmla="*/ 482221 h 885144"/>
                        <a:gd name="connsiteX12" fmla="*/ 1695796 w 3358342"/>
                        <a:gd name="connsiteY12" fmla="*/ 171227 h 885144"/>
                        <a:gd name="connsiteX13" fmla="*/ 1772497 w 3358342"/>
                        <a:gd name="connsiteY13" fmla="*/ 49959 h 885144"/>
                        <a:gd name="connsiteX14" fmla="*/ 1867220 w 3358342"/>
                        <a:gd name="connsiteY14" fmla="*/ 157815 h 885144"/>
                        <a:gd name="connsiteX15" fmla="*/ 1982201 w 3358342"/>
                        <a:gd name="connsiteY15" fmla="*/ 514215 h 885144"/>
                        <a:gd name="connsiteX16" fmla="*/ 2144684 w 3358342"/>
                        <a:gd name="connsiteY16" fmla="*/ 885144 h 885144"/>
                        <a:gd name="connsiteX17" fmla="*/ 2268746 w 3358342"/>
                        <a:gd name="connsiteY17" fmla="*/ 512957 h 885144"/>
                        <a:gd name="connsiteX18" fmla="*/ 2360815 w 3358342"/>
                        <a:gd name="connsiteY18" fmla="*/ 149712 h 885144"/>
                        <a:gd name="connsiteX19" fmla="*/ 2477193 w 3358342"/>
                        <a:gd name="connsiteY19" fmla="*/ 33334 h 885144"/>
                        <a:gd name="connsiteX20" fmla="*/ 2593571 w 3358342"/>
                        <a:gd name="connsiteY20" fmla="*/ 133087 h 885144"/>
                        <a:gd name="connsiteX21" fmla="*/ 2714839 w 3358342"/>
                        <a:gd name="connsiteY21" fmla="*/ 498847 h 885144"/>
                        <a:gd name="connsiteX22" fmla="*/ 2859578 w 3358342"/>
                        <a:gd name="connsiteY22" fmla="*/ 847981 h 885144"/>
                        <a:gd name="connsiteX23" fmla="*/ 3009207 w 3358342"/>
                        <a:gd name="connsiteY23" fmla="*/ 515472 h 885144"/>
                        <a:gd name="connsiteX24" fmla="*/ 3125585 w 3358342"/>
                        <a:gd name="connsiteY24" fmla="*/ 149712 h 885144"/>
                        <a:gd name="connsiteX25" fmla="*/ 3241964 w 3358342"/>
                        <a:gd name="connsiteY25" fmla="*/ 83 h 885144"/>
                        <a:gd name="connsiteX26" fmla="*/ 3358342 w 3358342"/>
                        <a:gd name="connsiteY26" fmla="*/ 166338 h 885144"/>
                        <a:gd name="connsiteX0" fmla="*/ 0 w 3241964"/>
                        <a:gd name="connsiteY0" fmla="*/ 881232 h 885144"/>
                        <a:gd name="connsiteX1" fmla="*/ 99753 w 3241964"/>
                        <a:gd name="connsiteY1" fmla="*/ 515472 h 885144"/>
                        <a:gd name="connsiteX2" fmla="*/ 332509 w 3241964"/>
                        <a:gd name="connsiteY2" fmla="*/ 33334 h 885144"/>
                        <a:gd name="connsiteX3" fmla="*/ 598516 w 3241964"/>
                        <a:gd name="connsiteY3" fmla="*/ 515472 h 885144"/>
                        <a:gd name="connsiteX4" fmla="*/ 698269 w 3241964"/>
                        <a:gd name="connsiteY4" fmla="*/ 847981 h 885144"/>
                        <a:gd name="connsiteX5" fmla="*/ 841052 w 3241964"/>
                        <a:gd name="connsiteY5" fmla="*/ 498847 h 885144"/>
                        <a:gd name="connsiteX6" fmla="*/ 968188 w 3241964"/>
                        <a:gd name="connsiteY6" fmla="*/ 154603 h 885144"/>
                        <a:gd name="connsiteX7" fmla="*/ 1065287 w 3241964"/>
                        <a:gd name="connsiteY7" fmla="*/ 16709 h 885144"/>
                        <a:gd name="connsiteX8" fmla="*/ 1181665 w 3241964"/>
                        <a:gd name="connsiteY8" fmla="*/ 166338 h 885144"/>
                        <a:gd name="connsiteX9" fmla="*/ 1279182 w 3241964"/>
                        <a:gd name="connsiteY9" fmla="*/ 488089 h 885144"/>
                        <a:gd name="connsiteX10" fmla="*/ 1412186 w 3241964"/>
                        <a:gd name="connsiteY10" fmla="*/ 881232 h 885144"/>
                        <a:gd name="connsiteX11" fmla="*/ 1579418 w 3241964"/>
                        <a:gd name="connsiteY11" fmla="*/ 482221 h 885144"/>
                        <a:gd name="connsiteX12" fmla="*/ 1695796 w 3241964"/>
                        <a:gd name="connsiteY12" fmla="*/ 171227 h 885144"/>
                        <a:gd name="connsiteX13" fmla="*/ 1772497 w 3241964"/>
                        <a:gd name="connsiteY13" fmla="*/ 49959 h 885144"/>
                        <a:gd name="connsiteX14" fmla="*/ 1867220 w 3241964"/>
                        <a:gd name="connsiteY14" fmla="*/ 157815 h 885144"/>
                        <a:gd name="connsiteX15" fmla="*/ 1982201 w 3241964"/>
                        <a:gd name="connsiteY15" fmla="*/ 514215 h 885144"/>
                        <a:gd name="connsiteX16" fmla="*/ 2144684 w 3241964"/>
                        <a:gd name="connsiteY16" fmla="*/ 885144 h 885144"/>
                        <a:gd name="connsiteX17" fmla="*/ 2268746 w 3241964"/>
                        <a:gd name="connsiteY17" fmla="*/ 512957 h 885144"/>
                        <a:gd name="connsiteX18" fmla="*/ 2360815 w 3241964"/>
                        <a:gd name="connsiteY18" fmla="*/ 149712 h 885144"/>
                        <a:gd name="connsiteX19" fmla="*/ 2477193 w 3241964"/>
                        <a:gd name="connsiteY19" fmla="*/ 33334 h 885144"/>
                        <a:gd name="connsiteX20" fmla="*/ 2593571 w 3241964"/>
                        <a:gd name="connsiteY20" fmla="*/ 133087 h 885144"/>
                        <a:gd name="connsiteX21" fmla="*/ 2714839 w 3241964"/>
                        <a:gd name="connsiteY21" fmla="*/ 498847 h 885144"/>
                        <a:gd name="connsiteX22" fmla="*/ 2859578 w 3241964"/>
                        <a:gd name="connsiteY22" fmla="*/ 847981 h 885144"/>
                        <a:gd name="connsiteX23" fmla="*/ 3009207 w 3241964"/>
                        <a:gd name="connsiteY23" fmla="*/ 515472 h 885144"/>
                        <a:gd name="connsiteX24" fmla="*/ 3125585 w 3241964"/>
                        <a:gd name="connsiteY24" fmla="*/ 149712 h 885144"/>
                        <a:gd name="connsiteX25" fmla="*/ 3241964 w 3241964"/>
                        <a:gd name="connsiteY25" fmla="*/ 83 h 885144"/>
                        <a:gd name="connsiteX0" fmla="*/ 0 w 3125584"/>
                        <a:gd name="connsiteY0" fmla="*/ 864570 h 868482"/>
                        <a:gd name="connsiteX1" fmla="*/ 99753 w 3125584"/>
                        <a:gd name="connsiteY1" fmla="*/ 498810 h 868482"/>
                        <a:gd name="connsiteX2" fmla="*/ 332509 w 3125584"/>
                        <a:gd name="connsiteY2" fmla="*/ 16672 h 868482"/>
                        <a:gd name="connsiteX3" fmla="*/ 598516 w 3125584"/>
                        <a:gd name="connsiteY3" fmla="*/ 498810 h 868482"/>
                        <a:gd name="connsiteX4" fmla="*/ 698269 w 3125584"/>
                        <a:gd name="connsiteY4" fmla="*/ 831319 h 868482"/>
                        <a:gd name="connsiteX5" fmla="*/ 841052 w 3125584"/>
                        <a:gd name="connsiteY5" fmla="*/ 482185 h 868482"/>
                        <a:gd name="connsiteX6" fmla="*/ 968188 w 3125584"/>
                        <a:gd name="connsiteY6" fmla="*/ 137941 h 868482"/>
                        <a:gd name="connsiteX7" fmla="*/ 1065287 w 3125584"/>
                        <a:gd name="connsiteY7" fmla="*/ 47 h 868482"/>
                        <a:gd name="connsiteX8" fmla="*/ 1181665 w 3125584"/>
                        <a:gd name="connsiteY8" fmla="*/ 149676 h 868482"/>
                        <a:gd name="connsiteX9" fmla="*/ 1279182 w 3125584"/>
                        <a:gd name="connsiteY9" fmla="*/ 471427 h 868482"/>
                        <a:gd name="connsiteX10" fmla="*/ 1412186 w 3125584"/>
                        <a:gd name="connsiteY10" fmla="*/ 864570 h 868482"/>
                        <a:gd name="connsiteX11" fmla="*/ 1579418 w 3125584"/>
                        <a:gd name="connsiteY11" fmla="*/ 465559 h 868482"/>
                        <a:gd name="connsiteX12" fmla="*/ 1695796 w 3125584"/>
                        <a:gd name="connsiteY12" fmla="*/ 154565 h 868482"/>
                        <a:gd name="connsiteX13" fmla="*/ 1772497 w 3125584"/>
                        <a:gd name="connsiteY13" fmla="*/ 33297 h 868482"/>
                        <a:gd name="connsiteX14" fmla="*/ 1867220 w 3125584"/>
                        <a:gd name="connsiteY14" fmla="*/ 141153 h 868482"/>
                        <a:gd name="connsiteX15" fmla="*/ 1982201 w 3125584"/>
                        <a:gd name="connsiteY15" fmla="*/ 497553 h 868482"/>
                        <a:gd name="connsiteX16" fmla="*/ 2144684 w 3125584"/>
                        <a:gd name="connsiteY16" fmla="*/ 868482 h 868482"/>
                        <a:gd name="connsiteX17" fmla="*/ 2268746 w 3125584"/>
                        <a:gd name="connsiteY17" fmla="*/ 496295 h 868482"/>
                        <a:gd name="connsiteX18" fmla="*/ 2360815 w 3125584"/>
                        <a:gd name="connsiteY18" fmla="*/ 133050 h 868482"/>
                        <a:gd name="connsiteX19" fmla="*/ 2477193 w 3125584"/>
                        <a:gd name="connsiteY19" fmla="*/ 16672 h 868482"/>
                        <a:gd name="connsiteX20" fmla="*/ 2593571 w 3125584"/>
                        <a:gd name="connsiteY20" fmla="*/ 116425 h 868482"/>
                        <a:gd name="connsiteX21" fmla="*/ 2714839 w 3125584"/>
                        <a:gd name="connsiteY21" fmla="*/ 482185 h 868482"/>
                        <a:gd name="connsiteX22" fmla="*/ 2859578 w 3125584"/>
                        <a:gd name="connsiteY22" fmla="*/ 831319 h 868482"/>
                        <a:gd name="connsiteX23" fmla="*/ 3009207 w 3125584"/>
                        <a:gd name="connsiteY23" fmla="*/ 498810 h 868482"/>
                        <a:gd name="connsiteX24" fmla="*/ 3125585 w 3125584"/>
                        <a:gd name="connsiteY24" fmla="*/ 133050 h 868482"/>
                        <a:gd name="connsiteX0" fmla="*/ 0 w 3009207"/>
                        <a:gd name="connsiteY0" fmla="*/ 864570 h 868482"/>
                        <a:gd name="connsiteX1" fmla="*/ 99753 w 3009207"/>
                        <a:gd name="connsiteY1" fmla="*/ 498810 h 868482"/>
                        <a:gd name="connsiteX2" fmla="*/ 332509 w 3009207"/>
                        <a:gd name="connsiteY2" fmla="*/ 16672 h 868482"/>
                        <a:gd name="connsiteX3" fmla="*/ 598516 w 3009207"/>
                        <a:gd name="connsiteY3" fmla="*/ 498810 h 868482"/>
                        <a:gd name="connsiteX4" fmla="*/ 698269 w 3009207"/>
                        <a:gd name="connsiteY4" fmla="*/ 831319 h 868482"/>
                        <a:gd name="connsiteX5" fmla="*/ 841052 w 3009207"/>
                        <a:gd name="connsiteY5" fmla="*/ 482185 h 868482"/>
                        <a:gd name="connsiteX6" fmla="*/ 968188 w 3009207"/>
                        <a:gd name="connsiteY6" fmla="*/ 137941 h 868482"/>
                        <a:gd name="connsiteX7" fmla="*/ 1065287 w 3009207"/>
                        <a:gd name="connsiteY7" fmla="*/ 47 h 868482"/>
                        <a:gd name="connsiteX8" fmla="*/ 1181665 w 3009207"/>
                        <a:gd name="connsiteY8" fmla="*/ 149676 h 868482"/>
                        <a:gd name="connsiteX9" fmla="*/ 1279182 w 3009207"/>
                        <a:gd name="connsiteY9" fmla="*/ 471427 h 868482"/>
                        <a:gd name="connsiteX10" fmla="*/ 1412186 w 3009207"/>
                        <a:gd name="connsiteY10" fmla="*/ 864570 h 868482"/>
                        <a:gd name="connsiteX11" fmla="*/ 1579418 w 3009207"/>
                        <a:gd name="connsiteY11" fmla="*/ 465559 h 868482"/>
                        <a:gd name="connsiteX12" fmla="*/ 1695796 w 3009207"/>
                        <a:gd name="connsiteY12" fmla="*/ 154565 h 868482"/>
                        <a:gd name="connsiteX13" fmla="*/ 1772497 w 3009207"/>
                        <a:gd name="connsiteY13" fmla="*/ 33297 h 868482"/>
                        <a:gd name="connsiteX14" fmla="*/ 1867220 w 3009207"/>
                        <a:gd name="connsiteY14" fmla="*/ 141153 h 868482"/>
                        <a:gd name="connsiteX15" fmla="*/ 1982201 w 3009207"/>
                        <a:gd name="connsiteY15" fmla="*/ 497553 h 868482"/>
                        <a:gd name="connsiteX16" fmla="*/ 2144684 w 3009207"/>
                        <a:gd name="connsiteY16" fmla="*/ 868482 h 868482"/>
                        <a:gd name="connsiteX17" fmla="*/ 2268746 w 3009207"/>
                        <a:gd name="connsiteY17" fmla="*/ 496295 h 868482"/>
                        <a:gd name="connsiteX18" fmla="*/ 2360815 w 3009207"/>
                        <a:gd name="connsiteY18" fmla="*/ 133050 h 868482"/>
                        <a:gd name="connsiteX19" fmla="*/ 2477193 w 3009207"/>
                        <a:gd name="connsiteY19" fmla="*/ 16672 h 868482"/>
                        <a:gd name="connsiteX20" fmla="*/ 2593571 w 3009207"/>
                        <a:gd name="connsiteY20" fmla="*/ 116425 h 868482"/>
                        <a:gd name="connsiteX21" fmla="*/ 2714839 w 3009207"/>
                        <a:gd name="connsiteY21" fmla="*/ 482185 h 868482"/>
                        <a:gd name="connsiteX22" fmla="*/ 2859578 w 3009207"/>
                        <a:gd name="connsiteY22" fmla="*/ 831319 h 868482"/>
                        <a:gd name="connsiteX23" fmla="*/ 3009207 w 3009207"/>
                        <a:gd name="connsiteY23" fmla="*/ 498810 h 868482"/>
                        <a:gd name="connsiteX0" fmla="*/ 0 w 2859579"/>
                        <a:gd name="connsiteY0" fmla="*/ 864570 h 868482"/>
                        <a:gd name="connsiteX1" fmla="*/ 99753 w 2859579"/>
                        <a:gd name="connsiteY1" fmla="*/ 498810 h 868482"/>
                        <a:gd name="connsiteX2" fmla="*/ 332509 w 2859579"/>
                        <a:gd name="connsiteY2" fmla="*/ 16672 h 868482"/>
                        <a:gd name="connsiteX3" fmla="*/ 598516 w 2859579"/>
                        <a:gd name="connsiteY3" fmla="*/ 498810 h 868482"/>
                        <a:gd name="connsiteX4" fmla="*/ 698269 w 2859579"/>
                        <a:gd name="connsiteY4" fmla="*/ 831319 h 868482"/>
                        <a:gd name="connsiteX5" fmla="*/ 841052 w 2859579"/>
                        <a:gd name="connsiteY5" fmla="*/ 482185 h 868482"/>
                        <a:gd name="connsiteX6" fmla="*/ 968188 w 2859579"/>
                        <a:gd name="connsiteY6" fmla="*/ 137941 h 868482"/>
                        <a:gd name="connsiteX7" fmla="*/ 1065287 w 2859579"/>
                        <a:gd name="connsiteY7" fmla="*/ 47 h 868482"/>
                        <a:gd name="connsiteX8" fmla="*/ 1181665 w 2859579"/>
                        <a:gd name="connsiteY8" fmla="*/ 149676 h 868482"/>
                        <a:gd name="connsiteX9" fmla="*/ 1279182 w 2859579"/>
                        <a:gd name="connsiteY9" fmla="*/ 471427 h 868482"/>
                        <a:gd name="connsiteX10" fmla="*/ 1412186 w 2859579"/>
                        <a:gd name="connsiteY10" fmla="*/ 864570 h 868482"/>
                        <a:gd name="connsiteX11" fmla="*/ 1579418 w 2859579"/>
                        <a:gd name="connsiteY11" fmla="*/ 465559 h 868482"/>
                        <a:gd name="connsiteX12" fmla="*/ 1695796 w 2859579"/>
                        <a:gd name="connsiteY12" fmla="*/ 154565 h 868482"/>
                        <a:gd name="connsiteX13" fmla="*/ 1772497 w 2859579"/>
                        <a:gd name="connsiteY13" fmla="*/ 33297 h 868482"/>
                        <a:gd name="connsiteX14" fmla="*/ 1867220 w 2859579"/>
                        <a:gd name="connsiteY14" fmla="*/ 141153 h 868482"/>
                        <a:gd name="connsiteX15" fmla="*/ 1982201 w 2859579"/>
                        <a:gd name="connsiteY15" fmla="*/ 497553 h 868482"/>
                        <a:gd name="connsiteX16" fmla="*/ 2144684 w 2859579"/>
                        <a:gd name="connsiteY16" fmla="*/ 868482 h 868482"/>
                        <a:gd name="connsiteX17" fmla="*/ 2268746 w 2859579"/>
                        <a:gd name="connsiteY17" fmla="*/ 496295 h 868482"/>
                        <a:gd name="connsiteX18" fmla="*/ 2360815 w 2859579"/>
                        <a:gd name="connsiteY18" fmla="*/ 133050 h 868482"/>
                        <a:gd name="connsiteX19" fmla="*/ 2477193 w 2859579"/>
                        <a:gd name="connsiteY19" fmla="*/ 16672 h 868482"/>
                        <a:gd name="connsiteX20" fmla="*/ 2593571 w 2859579"/>
                        <a:gd name="connsiteY20" fmla="*/ 116425 h 868482"/>
                        <a:gd name="connsiteX21" fmla="*/ 2714839 w 2859579"/>
                        <a:gd name="connsiteY21" fmla="*/ 482185 h 868482"/>
                        <a:gd name="connsiteX22" fmla="*/ 2859578 w 2859579"/>
                        <a:gd name="connsiteY22" fmla="*/ 831319 h 868482"/>
                        <a:gd name="connsiteX0" fmla="*/ 0 w 2714839"/>
                        <a:gd name="connsiteY0" fmla="*/ 864570 h 868482"/>
                        <a:gd name="connsiteX1" fmla="*/ 99753 w 2714839"/>
                        <a:gd name="connsiteY1" fmla="*/ 498810 h 868482"/>
                        <a:gd name="connsiteX2" fmla="*/ 332509 w 2714839"/>
                        <a:gd name="connsiteY2" fmla="*/ 16672 h 868482"/>
                        <a:gd name="connsiteX3" fmla="*/ 598516 w 2714839"/>
                        <a:gd name="connsiteY3" fmla="*/ 498810 h 868482"/>
                        <a:gd name="connsiteX4" fmla="*/ 698269 w 2714839"/>
                        <a:gd name="connsiteY4" fmla="*/ 831319 h 868482"/>
                        <a:gd name="connsiteX5" fmla="*/ 841052 w 2714839"/>
                        <a:gd name="connsiteY5" fmla="*/ 482185 h 868482"/>
                        <a:gd name="connsiteX6" fmla="*/ 968188 w 2714839"/>
                        <a:gd name="connsiteY6" fmla="*/ 137941 h 868482"/>
                        <a:gd name="connsiteX7" fmla="*/ 1065287 w 2714839"/>
                        <a:gd name="connsiteY7" fmla="*/ 47 h 868482"/>
                        <a:gd name="connsiteX8" fmla="*/ 1181665 w 2714839"/>
                        <a:gd name="connsiteY8" fmla="*/ 149676 h 868482"/>
                        <a:gd name="connsiteX9" fmla="*/ 1279182 w 2714839"/>
                        <a:gd name="connsiteY9" fmla="*/ 471427 h 868482"/>
                        <a:gd name="connsiteX10" fmla="*/ 1412186 w 2714839"/>
                        <a:gd name="connsiteY10" fmla="*/ 864570 h 868482"/>
                        <a:gd name="connsiteX11" fmla="*/ 1579418 w 2714839"/>
                        <a:gd name="connsiteY11" fmla="*/ 465559 h 868482"/>
                        <a:gd name="connsiteX12" fmla="*/ 1695796 w 2714839"/>
                        <a:gd name="connsiteY12" fmla="*/ 154565 h 868482"/>
                        <a:gd name="connsiteX13" fmla="*/ 1772497 w 2714839"/>
                        <a:gd name="connsiteY13" fmla="*/ 33297 h 868482"/>
                        <a:gd name="connsiteX14" fmla="*/ 1867220 w 2714839"/>
                        <a:gd name="connsiteY14" fmla="*/ 141153 h 868482"/>
                        <a:gd name="connsiteX15" fmla="*/ 1982201 w 2714839"/>
                        <a:gd name="connsiteY15" fmla="*/ 497553 h 868482"/>
                        <a:gd name="connsiteX16" fmla="*/ 2144684 w 2714839"/>
                        <a:gd name="connsiteY16" fmla="*/ 868482 h 868482"/>
                        <a:gd name="connsiteX17" fmla="*/ 2268746 w 2714839"/>
                        <a:gd name="connsiteY17" fmla="*/ 496295 h 868482"/>
                        <a:gd name="connsiteX18" fmla="*/ 2360815 w 2714839"/>
                        <a:gd name="connsiteY18" fmla="*/ 133050 h 868482"/>
                        <a:gd name="connsiteX19" fmla="*/ 2477193 w 2714839"/>
                        <a:gd name="connsiteY19" fmla="*/ 16672 h 868482"/>
                        <a:gd name="connsiteX20" fmla="*/ 2593571 w 2714839"/>
                        <a:gd name="connsiteY20" fmla="*/ 116425 h 868482"/>
                        <a:gd name="connsiteX21" fmla="*/ 2714839 w 2714839"/>
                        <a:gd name="connsiteY21" fmla="*/ 482185 h 868482"/>
                        <a:gd name="connsiteX0" fmla="*/ 0 w 2593571"/>
                        <a:gd name="connsiteY0" fmla="*/ 864570 h 868482"/>
                        <a:gd name="connsiteX1" fmla="*/ 99753 w 2593571"/>
                        <a:gd name="connsiteY1" fmla="*/ 498810 h 868482"/>
                        <a:gd name="connsiteX2" fmla="*/ 332509 w 2593571"/>
                        <a:gd name="connsiteY2" fmla="*/ 16672 h 868482"/>
                        <a:gd name="connsiteX3" fmla="*/ 598516 w 2593571"/>
                        <a:gd name="connsiteY3" fmla="*/ 498810 h 868482"/>
                        <a:gd name="connsiteX4" fmla="*/ 698269 w 2593571"/>
                        <a:gd name="connsiteY4" fmla="*/ 831319 h 868482"/>
                        <a:gd name="connsiteX5" fmla="*/ 841052 w 2593571"/>
                        <a:gd name="connsiteY5" fmla="*/ 482185 h 868482"/>
                        <a:gd name="connsiteX6" fmla="*/ 968188 w 2593571"/>
                        <a:gd name="connsiteY6" fmla="*/ 137941 h 868482"/>
                        <a:gd name="connsiteX7" fmla="*/ 1065287 w 2593571"/>
                        <a:gd name="connsiteY7" fmla="*/ 47 h 868482"/>
                        <a:gd name="connsiteX8" fmla="*/ 1181665 w 2593571"/>
                        <a:gd name="connsiteY8" fmla="*/ 149676 h 868482"/>
                        <a:gd name="connsiteX9" fmla="*/ 1279182 w 2593571"/>
                        <a:gd name="connsiteY9" fmla="*/ 471427 h 868482"/>
                        <a:gd name="connsiteX10" fmla="*/ 1412186 w 2593571"/>
                        <a:gd name="connsiteY10" fmla="*/ 864570 h 868482"/>
                        <a:gd name="connsiteX11" fmla="*/ 1579418 w 2593571"/>
                        <a:gd name="connsiteY11" fmla="*/ 465559 h 868482"/>
                        <a:gd name="connsiteX12" fmla="*/ 1695796 w 2593571"/>
                        <a:gd name="connsiteY12" fmla="*/ 154565 h 868482"/>
                        <a:gd name="connsiteX13" fmla="*/ 1772497 w 2593571"/>
                        <a:gd name="connsiteY13" fmla="*/ 33297 h 868482"/>
                        <a:gd name="connsiteX14" fmla="*/ 1867220 w 2593571"/>
                        <a:gd name="connsiteY14" fmla="*/ 141153 h 868482"/>
                        <a:gd name="connsiteX15" fmla="*/ 1982201 w 2593571"/>
                        <a:gd name="connsiteY15" fmla="*/ 497553 h 868482"/>
                        <a:gd name="connsiteX16" fmla="*/ 2144684 w 2593571"/>
                        <a:gd name="connsiteY16" fmla="*/ 868482 h 868482"/>
                        <a:gd name="connsiteX17" fmla="*/ 2268746 w 2593571"/>
                        <a:gd name="connsiteY17" fmla="*/ 496295 h 868482"/>
                        <a:gd name="connsiteX18" fmla="*/ 2360815 w 2593571"/>
                        <a:gd name="connsiteY18" fmla="*/ 133050 h 868482"/>
                        <a:gd name="connsiteX19" fmla="*/ 2477193 w 2593571"/>
                        <a:gd name="connsiteY19" fmla="*/ 16672 h 868482"/>
                        <a:gd name="connsiteX20" fmla="*/ 2593571 w 2593571"/>
                        <a:gd name="connsiteY20" fmla="*/ 116425 h 868482"/>
                        <a:gd name="connsiteX0" fmla="*/ 0 w 2477193"/>
                        <a:gd name="connsiteY0" fmla="*/ 864570 h 868482"/>
                        <a:gd name="connsiteX1" fmla="*/ 99753 w 2477193"/>
                        <a:gd name="connsiteY1" fmla="*/ 498810 h 868482"/>
                        <a:gd name="connsiteX2" fmla="*/ 332509 w 2477193"/>
                        <a:gd name="connsiteY2" fmla="*/ 16672 h 868482"/>
                        <a:gd name="connsiteX3" fmla="*/ 598516 w 2477193"/>
                        <a:gd name="connsiteY3" fmla="*/ 498810 h 868482"/>
                        <a:gd name="connsiteX4" fmla="*/ 698269 w 2477193"/>
                        <a:gd name="connsiteY4" fmla="*/ 831319 h 868482"/>
                        <a:gd name="connsiteX5" fmla="*/ 841052 w 2477193"/>
                        <a:gd name="connsiteY5" fmla="*/ 482185 h 868482"/>
                        <a:gd name="connsiteX6" fmla="*/ 968188 w 2477193"/>
                        <a:gd name="connsiteY6" fmla="*/ 137941 h 868482"/>
                        <a:gd name="connsiteX7" fmla="*/ 1065287 w 2477193"/>
                        <a:gd name="connsiteY7" fmla="*/ 47 h 868482"/>
                        <a:gd name="connsiteX8" fmla="*/ 1181665 w 2477193"/>
                        <a:gd name="connsiteY8" fmla="*/ 149676 h 868482"/>
                        <a:gd name="connsiteX9" fmla="*/ 1279182 w 2477193"/>
                        <a:gd name="connsiteY9" fmla="*/ 471427 h 868482"/>
                        <a:gd name="connsiteX10" fmla="*/ 1412186 w 2477193"/>
                        <a:gd name="connsiteY10" fmla="*/ 864570 h 868482"/>
                        <a:gd name="connsiteX11" fmla="*/ 1579418 w 2477193"/>
                        <a:gd name="connsiteY11" fmla="*/ 465559 h 868482"/>
                        <a:gd name="connsiteX12" fmla="*/ 1695796 w 2477193"/>
                        <a:gd name="connsiteY12" fmla="*/ 154565 h 868482"/>
                        <a:gd name="connsiteX13" fmla="*/ 1772497 w 2477193"/>
                        <a:gd name="connsiteY13" fmla="*/ 33297 h 868482"/>
                        <a:gd name="connsiteX14" fmla="*/ 1867220 w 2477193"/>
                        <a:gd name="connsiteY14" fmla="*/ 141153 h 868482"/>
                        <a:gd name="connsiteX15" fmla="*/ 1982201 w 2477193"/>
                        <a:gd name="connsiteY15" fmla="*/ 497553 h 868482"/>
                        <a:gd name="connsiteX16" fmla="*/ 2144684 w 2477193"/>
                        <a:gd name="connsiteY16" fmla="*/ 868482 h 868482"/>
                        <a:gd name="connsiteX17" fmla="*/ 2268746 w 2477193"/>
                        <a:gd name="connsiteY17" fmla="*/ 496295 h 868482"/>
                        <a:gd name="connsiteX18" fmla="*/ 2360815 w 2477193"/>
                        <a:gd name="connsiteY18" fmla="*/ 133050 h 868482"/>
                        <a:gd name="connsiteX19" fmla="*/ 2477193 w 2477193"/>
                        <a:gd name="connsiteY19" fmla="*/ 16672 h 868482"/>
                        <a:gd name="connsiteX0" fmla="*/ 0 w 2360815"/>
                        <a:gd name="connsiteY0" fmla="*/ 864570 h 868482"/>
                        <a:gd name="connsiteX1" fmla="*/ 99753 w 2360815"/>
                        <a:gd name="connsiteY1" fmla="*/ 498810 h 868482"/>
                        <a:gd name="connsiteX2" fmla="*/ 332509 w 2360815"/>
                        <a:gd name="connsiteY2" fmla="*/ 16672 h 868482"/>
                        <a:gd name="connsiteX3" fmla="*/ 598516 w 2360815"/>
                        <a:gd name="connsiteY3" fmla="*/ 498810 h 868482"/>
                        <a:gd name="connsiteX4" fmla="*/ 698269 w 2360815"/>
                        <a:gd name="connsiteY4" fmla="*/ 831319 h 868482"/>
                        <a:gd name="connsiteX5" fmla="*/ 841052 w 2360815"/>
                        <a:gd name="connsiteY5" fmla="*/ 482185 h 868482"/>
                        <a:gd name="connsiteX6" fmla="*/ 968188 w 2360815"/>
                        <a:gd name="connsiteY6" fmla="*/ 137941 h 868482"/>
                        <a:gd name="connsiteX7" fmla="*/ 1065287 w 2360815"/>
                        <a:gd name="connsiteY7" fmla="*/ 47 h 868482"/>
                        <a:gd name="connsiteX8" fmla="*/ 1181665 w 2360815"/>
                        <a:gd name="connsiteY8" fmla="*/ 149676 h 868482"/>
                        <a:gd name="connsiteX9" fmla="*/ 1279182 w 2360815"/>
                        <a:gd name="connsiteY9" fmla="*/ 471427 h 868482"/>
                        <a:gd name="connsiteX10" fmla="*/ 1412186 w 2360815"/>
                        <a:gd name="connsiteY10" fmla="*/ 864570 h 868482"/>
                        <a:gd name="connsiteX11" fmla="*/ 1579418 w 2360815"/>
                        <a:gd name="connsiteY11" fmla="*/ 465559 h 868482"/>
                        <a:gd name="connsiteX12" fmla="*/ 1695796 w 2360815"/>
                        <a:gd name="connsiteY12" fmla="*/ 154565 h 868482"/>
                        <a:gd name="connsiteX13" fmla="*/ 1772497 w 2360815"/>
                        <a:gd name="connsiteY13" fmla="*/ 33297 h 868482"/>
                        <a:gd name="connsiteX14" fmla="*/ 1867220 w 2360815"/>
                        <a:gd name="connsiteY14" fmla="*/ 141153 h 868482"/>
                        <a:gd name="connsiteX15" fmla="*/ 1982201 w 2360815"/>
                        <a:gd name="connsiteY15" fmla="*/ 497553 h 868482"/>
                        <a:gd name="connsiteX16" fmla="*/ 2144684 w 2360815"/>
                        <a:gd name="connsiteY16" fmla="*/ 868482 h 868482"/>
                        <a:gd name="connsiteX17" fmla="*/ 2268746 w 2360815"/>
                        <a:gd name="connsiteY17" fmla="*/ 496295 h 868482"/>
                        <a:gd name="connsiteX18" fmla="*/ 2360815 w 2360815"/>
                        <a:gd name="connsiteY18" fmla="*/ 133050 h 868482"/>
                        <a:gd name="connsiteX0" fmla="*/ 0 w 2268746"/>
                        <a:gd name="connsiteY0" fmla="*/ 864570 h 868482"/>
                        <a:gd name="connsiteX1" fmla="*/ 99753 w 2268746"/>
                        <a:gd name="connsiteY1" fmla="*/ 498810 h 868482"/>
                        <a:gd name="connsiteX2" fmla="*/ 332509 w 2268746"/>
                        <a:gd name="connsiteY2" fmla="*/ 16672 h 868482"/>
                        <a:gd name="connsiteX3" fmla="*/ 598516 w 2268746"/>
                        <a:gd name="connsiteY3" fmla="*/ 498810 h 868482"/>
                        <a:gd name="connsiteX4" fmla="*/ 698269 w 2268746"/>
                        <a:gd name="connsiteY4" fmla="*/ 831319 h 868482"/>
                        <a:gd name="connsiteX5" fmla="*/ 841052 w 2268746"/>
                        <a:gd name="connsiteY5" fmla="*/ 482185 h 868482"/>
                        <a:gd name="connsiteX6" fmla="*/ 968188 w 2268746"/>
                        <a:gd name="connsiteY6" fmla="*/ 137941 h 868482"/>
                        <a:gd name="connsiteX7" fmla="*/ 1065287 w 2268746"/>
                        <a:gd name="connsiteY7" fmla="*/ 47 h 868482"/>
                        <a:gd name="connsiteX8" fmla="*/ 1181665 w 2268746"/>
                        <a:gd name="connsiteY8" fmla="*/ 149676 h 868482"/>
                        <a:gd name="connsiteX9" fmla="*/ 1279182 w 2268746"/>
                        <a:gd name="connsiteY9" fmla="*/ 471427 h 868482"/>
                        <a:gd name="connsiteX10" fmla="*/ 1412186 w 2268746"/>
                        <a:gd name="connsiteY10" fmla="*/ 864570 h 868482"/>
                        <a:gd name="connsiteX11" fmla="*/ 1579418 w 2268746"/>
                        <a:gd name="connsiteY11" fmla="*/ 465559 h 868482"/>
                        <a:gd name="connsiteX12" fmla="*/ 1695796 w 2268746"/>
                        <a:gd name="connsiteY12" fmla="*/ 154565 h 868482"/>
                        <a:gd name="connsiteX13" fmla="*/ 1772497 w 2268746"/>
                        <a:gd name="connsiteY13" fmla="*/ 33297 h 868482"/>
                        <a:gd name="connsiteX14" fmla="*/ 1867220 w 2268746"/>
                        <a:gd name="connsiteY14" fmla="*/ 141153 h 868482"/>
                        <a:gd name="connsiteX15" fmla="*/ 1982201 w 2268746"/>
                        <a:gd name="connsiteY15" fmla="*/ 497553 h 868482"/>
                        <a:gd name="connsiteX16" fmla="*/ 2144684 w 2268746"/>
                        <a:gd name="connsiteY16" fmla="*/ 868482 h 868482"/>
                        <a:gd name="connsiteX17" fmla="*/ 2268746 w 2268746"/>
                        <a:gd name="connsiteY17" fmla="*/ 496295 h 868482"/>
                        <a:gd name="connsiteX0" fmla="*/ 0 w 2144684"/>
                        <a:gd name="connsiteY0" fmla="*/ 864570 h 868482"/>
                        <a:gd name="connsiteX1" fmla="*/ 99753 w 2144684"/>
                        <a:gd name="connsiteY1" fmla="*/ 498810 h 868482"/>
                        <a:gd name="connsiteX2" fmla="*/ 332509 w 2144684"/>
                        <a:gd name="connsiteY2" fmla="*/ 16672 h 868482"/>
                        <a:gd name="connsiteX3" fmla="*/ 598516 w 2144684"/>
                        <a:gd name="connsiteY3" fmla="*/ 498810 h 868482"/>
                        <a:gd name="connsiteX4" fmla="*/ 698269 w 2144684"/>
                        <a:gd name="connsiteY4" fmla="*/ 831319 h 868482"/>
                        <a:gd name="connsiteX5" fmla="*/ 841052 w 2144684"/>
                        <a:gd name="connsiteY5" fmla="*/ 482185 h 868482"/>
                        <a:gd name="connsiteX6" fmla="*/ 968188 w 2144684"/>
                        <a:gd name="connsiteY6" fmla="*/ 137941 h 868482"/>
                        <a:gd name="connsiteX7" fmla="*/ 1065287 w 2144684"/>
                        <a:gd name="connsiteY7" fmla="*/ 47 h 868482"/>
                        <a:gd name="connsiteX8" fmla="*/ 1181665 w 2144684"/>
                        <a:gd name="connsiteY8" fmla="*/ 149676 h 868482"/>
                        <a:gd name="connsiteX9" fmla="*/ 1279182 w 2144684"/>
                        <a:gd name="connsiteY9" fmla="*/ 471427 h 868482"/>
                        <a:gd name="connsiteX10" fmla="*/ 1412186 w 2144684"/>
                        <a:gd name="connsiteY10" fmla="*/ 864570 h 868482"/>
                        <a:gd name="connsiteX11" fmla="*/ 1579418 w 2144684"/>
                        <a:gd name="connsiteY11" fmla="*/ 465559 h 868482"/>
                        <a:gd name="connsiteX12" fmla="*/ 1695796 w 2144684"/>
                        <a:gd name="connsiteY12" fmla="*/ 154565 h 868482"/>
                        <a:gd name="connsiteX13" fmla="*/ 1772497 w 2144684"/>
                        <a:gd name="connsiteY13" fmla="*/ 33297 h 868482"/>
                        <a:gd name="connsiteX14" fmla="*/ 1867220 w 2144684"/>
                        <a:gd name="connsiteY14" fmla="*/ 141153 h 868482"/>
                        <a:gd name="connsiteX15" fmla="*/ 1982201 w 2144684"/>
                        <a:gd name="connsiteY15" fmla="*/ 497553 h 868482"/>
                        <a:gd name="connsiteX16" fmla="*/ 2144684 w 2144684"/>
                        <a:gd name="connsiteY16" fmla="*/ 868482 h 868482"/>
                        <a:gd name="connsiteX0" fmla="*/ 0 w 1982201"/>
                        <a:gd name="connsiteY0" fmla="*/ 864570 h 864572"/>
                        <a:gd name="connsiteX1" fmla="*/ 99753 w 1982201"/>
                        <a:gd name="connsiteY1" fmla="*/ 498810 h 864572"/>
                        <a:gd name="connsiteX2" fmla="*/ 332509 w 1982201"/>
                        <a:gd name="connsiteY2" fmla="*/ 16672 h 864572"/>
                        <a:gd name="connsiteX3" fmla="*/ 598516 w 1982201"/>
                        <a:gd name="connsiteY3" fmla="*/ 498810 h 864572"/>
                        <a:gd name="connsiteX4" fmla="*/ 698269 w 1982201"/>
                        <a:gd name="connsiteY4" fmla="*/ 831319 h 864572"/>
                        <a:gd name="connsiteX5" fmla="*/ 841052 w 1982201"/>
                        <a:gd name="connsiteY5" fmla="*/ 482185 h 864572"/>
                        <a:gd name="connsiteX6" fmla="*/ 968188 w 1982201"/>
                        <a:gd name="connsiteY6" fmla="*/ 137941 h 864572"/>
                        <a:gd name="connsiteX7" fmla="*/ 1065287 w 1982201"/>
                        <a:gd name="connsiteY7" fmla="*/ 47 h 864572"/>
                        <a:gd name="connsiteX8" fmla="*/ 1181665 w 1982201"/>
                        <a:gd name="connsiteY8" fmla="*/ 149676 h 864572"/>
                        <a:gd name="connsiteX9" fmla="*/ 1279182 w 1982201"/>
                        <a:gd name="connsiteY9" fmla="*/ 471427 h 864572"/>
                        <a:gd name="connsiteX10" fmla="*/ 1412186 w 1982201"/>
                        <a:gd name="connsiteY10" fmla="*/ 864570 h 864572"/>
                        <a:gd name="connsiteX11" fmla="*/ 1579418 w 1982201"/>
                        <a:gd name="connsiteY11" fmla="*/ 465559 h 864572"/>
                        <a:gd name="connsiteX12" fmla="*/ 1695796 w 1982201"/>
                        <a:gd name="connsiteY12" fmla="*/ 154565 h 864572"/>
                        <a:gd name="connsiteX13" fmla="*/ 1772497 w 1982201"/>
                        <a:gd name="connsiteY13" fmla="*/ 33297 h 864572"/>
                        <a:gd name="connsiteX14" fmla="*/ 1867220 w 1982201"/>
                        <a:gd name="connsiteY14" fmla="*/ 141153 h 864572"/>
                        <a:gd name="connsiteX15" fmla="*/ 1982201 w 1982201"/>
                        <a:gd name="connsiteY15" fmla="*/ 497553 h 864572"/>
                        <a:gd name="connsiteX0" fmla="*/ 0 w 1867219"/>
                        <a:gd name="connsiteY0" fmla="*/ 864570 h 864572"/>
                        <a:gd name="connsiteX1" fmla="*/ 99753 w 1867219"/>
                        <a:gd name="connsiteY1" fmla="*/ 498810 h 864572"/>
                        <a:gd name="connsiteX2" fmla="*/ 332509 w 1867219"/>
                        <a:gd name="connsiteY2" fmla="*/ 16672 h 864572"/>
                        <a:gd name="connsiteX3" fmla="*/ 598516 w 1867219"/>
                        <a:gd name="connsiteY3" fmla="*/ 498810 h 864572"/>
                        <a:gd name="connsiteX4" fmla="*/ 698269 w 1867219"/>
                        <a:gd name="connsiteY4" fmla="*/ 831319 h 864572"/>
                        <a:gd name="connsiteX5" fmla="*/ 841052 w 1867219"/>
                        <a:gd name="connsiteY5" fmla="*/ 482185 h 864572"/>
                        <a:gd name="connsiteX6" fmla="*/ 968188 w 1867219"/>
                        <a:gd name="connsiteY6" fmla="*/ 137941 h 864572"/>
                        <a:gd name="connsiteX7" fmla="*/ 1065287 w 1867219"/>
                        <a:gd name="connsiteY7" fmla="*/ 47 h 864572"/>
                        <a:gd name="connsiteX8" fmla="*/ 1181665 w 1867219"/>
                        <a:gd name="connsiteY8" fmla="*/ 149676 h 864572"/>
                        <a:gd name="connsiteX9" fmla="*/ 1279182 w 1867219"/>
                        <a:gd name="connsiteY9" fmla="*/ 471427 h 864572"/>
                        <a:gd name="connsiteX10" fmla="*/ 1412186 w 1867219"/>
                        <a:gd name="connsiteY10" fmla="*/ 864570 h 864572"/>
                        <a:gd name="connsiteX11" fmla="*/ 1579418 w 1867219"/>
                        <a:gd name="connsiteY11" fmla="*/ 465559 h 864572"/>
                        <a:gd name="connsiteX12" fmla="*/ 1695796 w 1867219"/>
                        <a:gd name="connsiteY12" fmla="*/ 154565 h 864572"/>
                        <a:gd name="connsiteX13" fmla="*/ 1772497 w 1867219"/>
                        <a:gd name="connsiteY13" fmla="*/ 33297 h 864572"/>
                        <a:gd name="connsiteX14" fmla="*/ 1867220 w 1867219"/>
                        <a:gd name="connsiteY14" fmla="*/ 141153 h 864572"/>
                        <a:gd name="connsiteX0" fmla="*/ 0 w 1772497"/>
                        <a:gd name="connsiteY0" fmla="*/ 864570 h 864572"/>
                        <a:gd name="connsiteX1" fmla="*/ 99753 w 1772497"/>
                        <a:gd name="connsiteY1" fmla="*/ 498810 h 864572"/>
                        <a:gd name="connsiteX2" fmla="*/ 332509 w 1772497"/>
                        <a:gd name="connsiteY2" fmla="*/ 16672 h 864572"/>
                        <a:gd name="connsiteX3" fmla="*/ 598516 w 1772497"/>
                        <a:gd name="connsiteY3" fmla="*/ 498810 h 864572"/>
                        <a:gd name="connsiteX4" fmla="*/ 698269 w 1772497"/>
                        <a:gd name="connsiteY4" fmla="*/ 831319 h 864572"/>
                        <a:gd name="connsiteX5" fmla="*/ 841052 w 1772497"/>
                        <a:gd name="connsiteY5" fmla="*/ 482185 h 864572"/>
                        <a:gd name="connsiteX6" fmla="*/ 968188 w 1772497"/>
                        <a:gd name="connsiteY6" fmla="*/ 137941 h 864572"/>
                        <a:gd name="connsiteX7" fmla="*/ 1065287 w 1772497"/>
                        <a:gd name="connsiteY7" fmla="*/ 47 h 864572"/>
                        <a:gd name="connsiteX8" fmla="*/ 1181665 w 1772497"/>
                        <a:gd name="connsiteY8" fmla="*/ 149676 h 864572"/>
                        <a:gd name="connsiteX9" fmla="*/ 1279182 w 1772497"/>
                        <a:gd name="connsiteY9" fmla="*/ 471427 h 864572"/>
                        <a:gd name="connsiteX10" fmla="*/ 1412186 w 1772497"/>
                        <a:gd name="connsiteY10" fmla="*/ 864570 h 864572"/>
                        <a:gd name="connsiteX11" fmla="*/ 1579418 w 1772497"/>
                        <a:gd name="connsiteY11" fmla="*/ 465559 h 864572"/>
                        <a:gd name="connsiteX12" fmla="*/ 1695796 w 1772497"/>
                        <a:gd name="connsiteY12" fmla="*/ 154565 h 864572"/>
                        <a:gd name="connsiteX13" fmla="*/ 1772497 w 1772497"/>
                        <a:gd name="connsiteY13" fmla="*/ 33297 h 864572"/>
                        <a:gd name="connsiteX0" fmla="*/ 0 w 1695796"/>
                        <a:gd name="connsiteY0" fmla="*/ 864570 h 864572"/>
                        <a:gd name="connsiteX1" fmla="*/ 99753 w 1695796"/>
                        <a:gd name="connsiteY1" fmla="*/ 498810 h 864572"/>
                        <a:gd name="connsiteX2" fmla="*/ 332509 w 1695796"/>
                        <a:gd name="connsiteY2" fmla="*/ 16672 h 864572"/>
                        <a:gd name="connsiteX3" fmla="*/ 598516 w 1695796"/>
                        <a:gd name="connsiteY3" fmla="*/ 498810 h 864572"/>
                        <a:gd name="connsiteX4" fmla="*/ 698269 w 1695796"/>
                        <a:gd name="connsiteY4" fmla="*/ 831319 h 864572"/>
                        <a:gd name="connsiteX5" fmla="*/ 841052 w 1695796"/>
                        <a:gd name="connsiteY5" fmla="*/ 482185 h 864572"/>
                        <a:gd name="connsiteX6" fmla="*/ 968188 w 1695796"/>
                        <a:gd name="connsiteY6" fmla="*/ 137941 h 864572"/>
                        <a:gd name="connsiteX7" fmla="*/ 1065287 w 1695796"/>
                        <a:gd name="connsiteY7" fmla="*/ 47 h 864572"/>
                        <a:gd name="connsiteX8" fmla="*/ 1181665 w 1695796"/>
                        <a:gd name="connsiteY8" fmla="*/ 149676 h 864572"/>
                        <a:gd name="connsiteX9" fmla="*/ 1279182 w 1695796"/>
                        <a:gd name="connsiteY9" fmla="*/ 471427 h 864572"/>
                        <a:gd name="connsiteX10" fmla="*/ 1412186 w 1695796"/>
                        <a:gd name="connsiteY10" fmla="*/ 864570 h 864572"/>
                        <a:gd name="connsiteX11" fmla="*/ 1579418 w 1695796"/>
                        <a:gd name="connsiteY11" fmla="*/ 465559 h 864572"/>
                        <a:gd name="connsiteX12" fmla="*/ 1695796 w 1695796"/>
                        <a:gd name="connsiteY12" fmla="*/ 154565 h 864572"/>
                        <a:gd name="connsiteX0" fmla="*/ 0 w 1579418"/>
                        <a:gd name="connsiteY0" fmla="*/ 864570 h 864572"/>
                        <a:gd name="connsiteX1" fmla="*/ 99753 w 1579418"/>
                        <a:gd name="connsiteY1" fmla="*/ 498810 h 864572"/>
                        <a:gd name="connsiteX2" fmla="*/ 332509 w 1579418"/>
                        <a:gd name="connsiteY2" fmla="*/ 16672 h 864572"/>
                        <a:gd name="connsiteX3" fmla="*/ 598516 w 1579418"/>
                        <a:gd name="connsiteY3" fmla="*/ 498810 h 864572"/>
                        <a:gd name="connsiteX4" fmla="*/ 698269 w 1579418"/>
                        <a:gd name="connsiteY4" fmla="*/ 831319 h 864572"/>
                        <a:gd name="connsiteX5" fmla="*/ 841052 w 1579418"/>
                        <a:gd name="connsiteY5" fmla="*/ 482185 h 864572"/>
                        <a:gd name="connsiteX6" fmla="*/ 968188 w 1579418"/>
                        <a:gd name="connsiteY6" fmla="*/ 137941 h 864572"/>
                        <a:gd name="connsiteX7" fmla="*/ 1065287 w 1579418"/>
                        <a:gd name="connsiteY7" fmla="*/ 47 h 864572"/>
                        <a:gd name="connsiteX8" fmla="*/ 1181665 w 1579418"/>
                        <a:gd name="connsiteY8" fmla="*/ 149676 h 864572"/>
                        <a:gd name="connsiteX9" fmla="*/ 1279182 w 1579418"/>
                        <a:gd name="connsiteY9" fmla="*/ 471427 h 864572"/>
                        <a:gd name="connsiteX10" fmla="*/ 1412186 w 1579418"/>
                        <a:gd name="connsiteY10" fmla="*/ 864570 h 864572"/>
                        <a:gd name="connsiteX11" fmla="*/ 1579418 w 1579418"/>
                        <a:gd name="connsiteY11" fmla="*/ 465559 h 864572"/>
                        <a:gd name="connsiteX0" fmla="*/ 0 w 1412186"/>
                        <a:gd name="connsiteY0" fmla="*/ 864570 h 864572"/>
                        <a:gd name="connsiteX1" fmla="*/ 99753 w 1412186"/>
                        <a:gd name="connsiteY1" fmla="*/ 498810 h 864572"/>
                        <a:gd name="connsiteX2" fmla="*/ 332509 w 1412186"/>
                        <a:gd name="connsiteY2" fmla="*/ 16672 h 864572"/>
                        <a:gd name="connsiteX3" fmla="*/ 598516 w 1412186"/>
                        <a:gd name="connsiteY3" fmla="*/ 498810 h 864572"/>
                        <a:gd name="connsiteX4" fmla="*/ 698269 w 1412186"/>
                        <a:gd name="connsiteY4" fmla="*/ 831319 h 864572"/>
                        <a:gd name="connsiteX5" fmla="*/ 841052 w 1412186"/>
                        <a:gd name="connsiteY5" fmla="*/ 482185 h 864572"/>
                        <a:gd name="connsiteX6" fmla="*/ 968188 w 1412186"/>
                        <a:gd name="connsiteY6" fmla="*/ 137941 h 864572"/>
                        <a:gd name="connsiteX7" fmla="*/ 1065287 w 1412186"/>
                        <a:gd name="connsiteY7" fmla="*/ 47 h 864572"/>
                        <a:gd name="connsiteX8" fmla="*/ 1181665 w 1412186"/>
                        <a:gd name="connsiteY8" fmla="*/ 149676 h 864572"/>
                        <a:gd name="connsiteX9" fmla="*/ 1279182 w 1412186"/>
                        <a:gd name="connsiteY9" fmla="*/ 471427 h 864572"/>
                        <a:gd name="connsiteX10" fmla="*/ 1412186 w 1412186"/>
                        <a:gd name="connsiteY10" fmla="*/ 864570 h 864572"/>
                        <a:gd name="connsiteX0" fmla="*/ 0 w 1312433"/>
                        <a:gd name="connsiteY0" fmla="*/ 498810 h 864572"/>
                        <a:gd name="connsiteX1" fmla="*/ 232756 w 1312433"/>
                        <a:gd name="connsiteY1" fmla="*/ 16672 h 864572"/>
                        <a:gd name="connsiteX2" fmla="*/ 498763 w 1312433"/>
                        <a:gd name="connsiteY2" fmla="*/ 498810 h 864572"/>
                        <a:gd name="connsiteX3" fmla="*/ 598516 w 1312433"/>
                        <a:gd name="connsiteY3" fmla="*/ 831319 h 864572"/>
                        <a:gd name="connsiteX4" fmla="*/ 741299 w 1312433"/>
                        <a:gd name="connsiteY4" fmla="*/ 482185 h 864572"/>
                        <a:gd name="connsiteX5" fmla="*/ 868435 w 1312433"/>
                        <a:gd name="connsiteY5" fmla="*/ 137941 h 864572"/>
                        <a:gd name="connsiteX6" fmla="*/ 965534 w 1312433"/>
                        <a:gd name="connsiteY6" fmla="*/ 47 h 864572"/>
                        <a:gd name="connsiteX7" fmla="*/ 1081912 w 1312433"/>
                        <a:gd name="connsiteY7" fmla="*/ 149676 h 864572"/>
                        <a:gd name="connsiteX8" fmla="*/ 1179429 w 1312433"/>
                        <a:gd name="connsiteY8" fmla="*/ 471427 h 864572"/>
                        <a:gd name="connsiteX9" fmla="*/ 1312433 w 1312433"/>
                        <a:gd name="connsiteY9" fmla="*/ 864570 h 864572"/>
                        <a:gd name="connsiteX0" fmla="*/ -1 w 1079676"/>
                        <a:gd name="connsiteY0" fmla="*/ 16672 h 864572"/>
                        <a:gd name="connsiteX1" fmla="*/ 266006 w 1079676"/>
                        <a:gd name="connsiteY1" fmla="*/ 498810 h 864572"/>
                        <a:gd name="connsiteX2" fmla="*/ 365759 w 1079676"/>
                        <a:gd name="connsiteY2" fmla="*/ 831319 h 864572"/>
                        <a:gd name="connsiteX3" fmla="*/ 508542 w 1079676"/>
                        <a:gd name="connsiteY3" fmla="*/ 482185 h 864572"/>
                        <a:gd name="connsiteX4" fmla="*/ 635678 w 1079676"/>
                        <a:gd name="connsiteY4" fmla="*/ 137941 h 864572"/>
                        <a:gd name="connsiteX5" fmla="*/ 732777 w 1079676"/>
                        <a:gd name="connsiteY5" fmla="*/ 47 h 864572"/>
                        <a:gd name="connsiteX6" fmla="*/ 849155 w 1079676"/>
                        <a:gd name="connsiteY6" fmla="*/ 149676 h 864572"/>
                        <a:gd name="connsiteX7" fmla="*/ 946672 w 1079676"/>
                        <a:gd name="connsiteY7" fmla="*/ 471427 h 864572"/>
                        <a:gd name="connsiteX8" fmla="*/ 1079676 w 1079676"/>
                        <a:gd name="connsiteY8" fmla="*/ 864570 h 864572"/>
                        <a:gd name="connsiteX0" fmla="*/ -1 w 813669"/>
                        <a:gd name="connsiteY0" fmla="*/ 498810 h 864572"/>
                        <a:gd name="connsiteX1" fmla="*/ 99752 w 813669"/>
                        <a:gd name="connsiteY1" fmla="*/ 831319 h 864572"/>
                        <a:gd name="connsiteX2" fmla="*/ 242535 w 813669"/>
                        <a:gd name="connsiteY2" fmla="*/ 482185 h 864572"/>
                        <a:gd name="connsiteX3" fmla="*/ 369671 w 813669"/>
                        <a:gd name="connsiteY3" fmla="*/ 137941 h 864572"/>
                        <a:gd name="connsiteX4" fmla="*/ 466770 w 813669"/>
                        <a:gd name="connsiteY4" fmla="*/ 47 h 864572"/>
                        <a:gd name="connsiteX5" fmla="*/ 583148 w 813669"/>
                        <a:gd name="connsiteY5" fmla="*/ 149676 h 864572"/>
                        <a:gd name="connsiteX6" fmla="*/ 680665 w 813669"/>
                        <a:gd name="connsiteY6" fmla="*/ 471427 h 864572"/>
                        <a:gd name="connsiteX7" fmla="*/ 813669 w 813669"/>
                        <a:gd name="connsiteY7" fmla="*/ 864570 h 864572"/>
                        <a:gd name="connsiteX0" fmla="*/ 0 w 713917"/>
                        <a:gd name="connsiteY0" fmla="*/ 831319 h 864572"/>
                        <a:gd name="connsiteX1" fmla="*/ 142783 w 713917"/>
                        <a:gd name="connsiteY1" fmla="*/ 482185 h 864572"/>
                        <a:gd name="connsiteX2" fmla="*/ 269919 w 713917"/>
                        <a:gd name="connsiteY2" fmla="*/ 137941 h 864572"/>
                        <a:gd name="connsiteX3" fmla="*/ 367018 w 713917"/>
                        <a:gd name="connsiteY3" fmla="*/ 47 h 864572"/>
                        <a:gd name="connsiteX4" fmla="*/ 483396 w 713917"/>
                        <a:gd name="connsiteY4" fmla="*/ 149676 h 864572"/>
                        <a:gd name="connsiteX5" fmla="*/ 580913 w 713917"/>
                        <a:gd name="connsiteY5" fmla="*/ 471427 h 864572"/>
                        <a:gd name="connsiteX6" fmla="*/ 713917 w 713917"/>
                        <a:gd name="connsiteY6" fmla="*/ 864570 h 8645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713917" h="864572">
                          <a:moveTo>
                            <a:pt x="0" y="831319"/>
                          </a:moveTo>
                          <a:cubicBezTo>
                            <a:pt x="40423" y="828548"/>
                            <a:pt x="97797" y="597748"/>
                            <a:pt x="142783" y="482185"/>
                          </a:cubicBezTo>
                          <a:cubicBezTo>
                            <a:pt x="187769" y="366622"/>
                            <a:pt x="232547" y="218297"/>
                            <a:pt x="269919" y="137941"/>
                          </a:cubicBezTo>
                          <a:cubicBezTo>
                            <a:pt x="307291" y="57585"/>
                            <a:pt x="331439" y="-1909"/>
                            <a:pt x="367018" y="47"/>
                          </a:cubicBezTo>
                          <a:cubicBezTo>
                            <a:pt x="402597" y="2003"/>
                            <a:pt x="447747" y="71113"/>
                            <a:pt x="483396" y="149676"/>
                          </a:cubicBezTo>
                          <a:cubicBezTo>
                            <a:pt x="519045" y="228239"/>
                            <a:pt x="542493" y="352278"/>
                            <a:pt x="580913" y="471427"/>
                          </a:cubicBezTo>
                          <a:cubicBezTo>
                            <a:pt x="619333" y="590576"/>
                            <a:pt x="663878" y="865548"/>
                            <a:pt x="713917" y="864570"/>
                          </a:cubicBezTo>
                        </a:path>
                      </a:pathLst>
                    </a:custGeom>
                    <a:ln w="25400">
                      <a:solidFill>
                        <a:srgbClr val="6633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 dirty="0"/>
                    </a:p>
                  </p:txBody>
                </p:sp>
              </p:grpSp>
              <p:cxnSp>
                <p:nvCxnSpPr>
                  <p:cNvPr id="30" name="Прямая со стрелкой 29"/>
                  <p:cNvCxnSpPr/>
                  <p:nvPr/>
                </p:nvCxnSpPr>
                <p:spPr>
                  <a:xfrm>
                    <a:off x="6773248" y="1411207"/>
                    <a:ext cx="1856357" cy="2152"/>
                  </a:xfrm>
                  <a:prstGeom prst="straightConnector1">
                    <a:avLst/>
                  </a:prstGeom>
                  <a:ln w="25400">
                    <a:solidFill>
                      <a:srgbClr val="0000CC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9" name="TextBox 38"/>
                <p:cNvSpPr txBox="1"/>
                <p:nvPr/>
              </p:nvSpPr>
              <p:spPr>
                <a:xfrm>
                  <a:off x="8837148" y="1210903"/>
                  <a:ext cx="26161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/>
                    <a:t>t</a:t>
                  </a:r>
                  <a:endParaRPr lang="ru-RU" dirty="0"/>
                </a:p>
              </p:txBody>
            </p:sp>
          </p:grpSp>
          <p:cxnSp>
            <p:nvCxnSpPr>
              <p:cNvPr id="48" name="Прямая со стрелкой 47"/>
              <p:cNvCxnSpPr/>
              <p:nvPr/>
            </p:nvCxnSpPr>
            <p:spPr>
              <a:xfrm flipV="1">
                <a:off x="6984524" y="822046"/>
                <a:ext cx="0" cy="597475"/>
              </a:xfrm>
              <a:prstGeom prst="straightConnector1">
                <a:avLst/>
              </a:prstGeom>
              <a:ln w="25400">
                <a:solidFill>
                  <a:srgbClr val="0000CC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7" name="TextBox 56"/>
            <p:cNvSpPr txBox="1"/>
            <p:nvPr/>
          </p:nvSpPr>
          <p:spPr>
            <a:xfrm>
              <a:off x="6446360" y="721830"/>
              <a:ext cx="5501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U(t)</a:t>
              </a:r>
              <a:endParaRPr lang="ru-RU" dirty="0"/>
            </a:p>
          </p:txBody>
        </p:sp>
      </p:grpSp>
      <p:grpSp>
        <p:nvGrpSpPr>
          <p:cNvPr id="53" name="Группа 52"/>
          <p:cNvGrpSpPr/>
          <p:nvPr/>
        </p:nvGrpSpPr>
        <p:grpSpPr>
          <a:xfrm>
            <a:off x="6434628" y="4119458"/>
            <a:ext cx="2654693" cy="1282330"/>
            <a:chOff x="6434628" y="2829191"/>
            <a:chExt cx="2654693" cy="1282330"/>
          </a:xfrm>
        </p:grpSpPr>
        <p:grpSp>
          <p:nvGrpSpPr>
            <p:cNvPr id="44" name="Группа 43"/>
            <p:cNvGrpSpPr/>
            <p:nvPr/>
          </p:nvGrpSpPr>
          <p:grpSpPr>
            <a:xfrm>
              <a:off x="6987830" y="2899786"/>
              <a:ext cx="2101491" cy="1211735"/>
              <a:chOff x="6987830" y="2899786"/>
              <a:chExt cx="2101491" cy="1211735"/>
            </a:xfrm>
          </p:grpSpPr>
          <p:grpSp>
            <p:nvGrpSpPr>
              <p:cNvPr id="34" name="Группа 33"/>
              <p:cNvGrpSpPr/>
              <p:nvPr/>
            </p:nvGrpSpPr>
            <p:grpSpPr>
              <a:xfrm>
                <a:off x="6987830" y="2916572"/>
                <a:ext cx="2101491" cy="1194949"/>
                <a:chOff x="6987830" y="2916572"/>
                <a:chExt cx="2101491" cy="1194949"/>
              </a:xfrm>
            </p:grpSpPr>
            <p:grpSp>
              <p:nvGrpSpPr>
                <p:cNvPr id="27" name="Группа 26"/>
                <p:cNvGrpSpPr/>
                <p:nvPr/>
              </p:nvGrpSpPr>
              <p:grpSpPr>
                <a:xfrm>
                  <a:off x="6987830" y="2916572"/>
                  <a:ext cx="1887784" cy="1194949"/>
                  <a:chOff x="6741820" y="2892719"/>
                  <a:chExt cx="1887784" cy="1194949"/>
                </a:xfrm>
              </p:grpSpPr>
              <p:grpSp>
                <p:nvGrpSpPr>
                  <p:cNvPr id="5" name="Группа 4"/>
                  <p:cNvGrpSpPr/>
                  <p:nvPr/>
                </p:nvGrpSpPr>
                <p:grpSpPr>
                  <a:xfrm>
                    <a:off x="6741820" y="2892719"/>
                    <a:ext cx="1847371" cy="1194949"/>
                    <a:chOff x="4604336" y="1158876"/>
                    <a:chExt cx="3603625" cy="2170112"/>
                  </a:xfrm>
                </p:grpSpPr>
                <p:pic>
                  <p:nvPicPr>
                    <p:cNvPr id="15362" name="Picture 2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4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4604336" y="1158876"/>
                      <a:ext cx="3603625" cy="217011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pic>
                <p:sp>
                  <p:nvSpPr>
                    <p:cNvPr id="4" name="Полилиния 3"/>
                    <p:cNvSpPr/>
                    <p:nvPr/>
                  </p:nvSpPr>
                  <p:spPr>
                    <a:xfrm>
                      <a:off x="4616467" y="1358788"/>
                      <a:ext cx="3579361" cy="885144"/>
                    </a:xfrm>
                    <a:custGeom>
                      <a:avLst/>
                      <a:gdLst>
                        <a:gd name="connsiteX0" fmla="*/ 0 w 3557847"/>
                        <a:gd name="connsiteY0" fmla="*/ 881232 h 881253"/>
                        <a:gd name="connsiteX1" fmla="*/ 99753 w 3557847"/>
                        <a:gd name="connsiteY1" fmla="*/ 515472 h 881253"/>
                        <a:gd name="connsiteX2" fmla="*/ 332509 w 3557847"/>
                        <a:gd name="connsiteY2" fmla="*/ 33334 h 881253"/>
                        <a:gd name="connsiteX3" fmla="*/ 598516 w 3557847"/>
                        <a:gd name="connsiteY3" fmla="*/ 515472 h 881253"/>
                        <a:gd name="connsiteX4" fmla="*/ 698269 w 3557847"/>
                        <a:gd name="connsiteY4" fmla="*/ 847981 h 881253"/>
                        <a:gd name="connsiteX5" fmla="*/ 798022 w 3557847"/>
                        <a:gd name="connsiteY5" fmla="*/ 498847 h 881253"/>
                        <a:gd name="connsiteX6" fmla="*/ 964276 w 3557847"/>
                        <a:gd name="connsiteY6" fmla="*/ 66585 h 881253"/>
                        <a:gd name="connsiteX7" fmla="*/ 1080655 w 3557847"/>
                        <a:gd name="connsiteY7" fmla="*/ 16709 h 881253"/>
                        <a:gd name="connsiteX8" fmla="*/ 1197033 w 3557847"/>
                        <a:gd name="connsiteY8" fmla="*/ 166338 h 881253"/>
                        <a:gd name="connsiteX9" fmla="*/ 1246909 w 3557847"/>
                        <a:gd name="connsiteY9" fmla="*/ 498847 h 881253"/>
                        <a:gd name="connsiteX10" fmla="*/ 1379913 w 3557847"/>
                        <a:gd name="connsiteY10" fmla="*/ 881232 h 881253"/>
                        <a:gd name="connsiteX11" fmla="*/ 1579418 w 3557847"/>
                        <a:gd name="connsiteY11" fmla="*/ 482221 h 881253"/>
                        <a:gd name="connsiteX12" fmla="*/ 1695796 w 3557847"/>
                        <a:gd name="connsiteY12" fmla="*/ 149712 h 881253"/>
                        <a:gd name="connsiteX13" fmla="*/ 1795549 w 3557847"/>
                        <a:gd name="connsiteY13" fmla="*/ 49959 h 881253"/>
                        <a:gd name="connsiteX14" fmla="*/ 2028305 w 3557847"/>
                        <a:gd name="connsiteY14" fmla="*/ 498847 h 881253"/>
                        <a:gd name="connsiteX15" fmla="*/ 2144684 w 3557847"/>
                        <a:gd name="connsiteY15" fmla="*/ 831356 h 881253"/>
                        <a:gd name="connsiteX16" fmla="*/ 2261062 w 3557847"/>
                        <a:gd name="connsiteY16" fmla="*/ 482221 h 881253"/>
                        <a:gd name="connsiteX17" fmla="*/ 2360815 w 3557847"/>
                        <a:gd name="connsiteY17" fmla="*/ 149712 h 881253"/>
                        <a:gd name="connsiteX18" fmla="*/ 2477193 w 3557847"/>
                        <a:gd name="connsiteY18" fmla="*/ 33334 h 881253"/>
                        <a:gd name="connsiteX19" fmla="*/ 2593571 w 3557847"/>
                        <a:gd name="connsiteY19" fmla="*/ 133087 h 881253"/>
                        <a:gd name="connsiteX20" fmla="*/ 2693324 w 3557847"/>
                        <a:gd name="connsiteY20" fmla="*/ 498847 h 881253"/>
                        <a:gd name="connsiteX21" fmla="*/ 2859578 w 3557847"/>
                        <a:gd name="connsiteY21" fmla="*/ 847981 h 881253"/>
                        <a:gd name="connsiteX22" fmla="*/ 3009207 w 3557847"/>
                        <a:gd name="connsiteY22" fmla="*/ 515472 h 881253"/>
                        <a:gd name="connsiteX23" fmla="*/ 3125585 w 3557847"/>
                        <a:gd name="connsiteY23" fmla="*/ 149712 h 881253"/>
                        <a:gd name="connsiteX24" fmla="*/ 3241964 w 3557847"/>
                        <a:gd name="connsiteY24" fmla="*/ 83 h 881253"/>
                        <a:gd name="connsiteX25" fmla="*/ 3358342 w 3557847"/>
                        <a:gd name="connsiteY25" fmla="*/ 166338 h 881253"/>
                        <a:gd name="connsiteX26" fmla="*/ 3424844 w 3557847"/>
                        <a:gd name="connsiteY26" fmla="*/ 332592 h 881253"/>
                        <a:gd name="connsiteX27" fmla="*/ 3557847 w 3557847"/>
                        <a:gd name="connsiteY27" fmla="*/ 847981 h 881253"/>
                        <a:gd name="connsiteX0" fmla="*/ 0 w 3557847"/>
                        <a:gd name="connsiteY0" fmla="*/ 881232 h 881253"/>
                        <a:gd name="connsiteX1" fmla="*/ 99753 w 3557847"/>
                        <a:gd name="connsiteY1" fmla="*/ 515472 h 881253"/>
                        <a:gd name="connsiteX2" fmla="*/ 332509 w 3557847"/>
                        <a:gd name="connsiteY2" fmla="*/ 33334 h 881253"/>
                        <a:gd name="connsiteX3" fmla="*/ 598516 w 3557847"/>
                        <a:gd name="connsiteY3" fmla="*/ 515472 h 881253"/>
                        <a:gd name="connsiteX4" fmla="*/ 698269 w 3557847"/>
                        <a:gd name="connsiteY4" fmla="*/ 847981 h 881253"/>
                        <a:gd name="connsiteX5" fmla="*/ 798022 w 3557847"/>
                        <a:gd name="connsiteY5" fmla="*/ 498847 h 881253"/>
                        <a:gd name="connsiteX6" fmla="*/ 914400 w 3557847"/>
                        <a:gd name="connsiteY6" fmla="*/ 133087 h 881253"/>
                        <a:gd name="connsiteX7" fmla="*/ 1080655 w 3557847"/>
                        <a:gd name="connsiteY7" fmla="*/ 16709 h 881253"/>
                        <a:gd name="connsiteX8" fmla="*/ 1197033 w 3557847"/>
                        <a:gd name="connsiteY8" fmla="*/ 166338 h 881253"/>
                        <a:gd name="connsiteX9" fmla="*/ 1246909 w 3557847"/>
                        <a:gd name="connsiteY9" fmla="*/ 498847 h 881253"/>
                        <a:gd name="connsiteX10" fmla="*/ 1379913 w 3557847"/>
                        <a:gd name="connsiteY10" fmla="*/ 881232 h 881253"/>
                        <a:gd name="connsiteX11" fmla="*/ 1579418 w 3557847"/>
                        <a:gd name="connsiteY11" fmla="*/ 482221 h 881253"/>
                        <a:gd name="connsiteX12" fmla="*/ 1695796 w 3557847"/>
                        <a:gd name="connsiteY12" fmla="*/ 149712 h 881253"/>
                        <a:gd name="connsiteX13" fmla="*/ 1795549 w 3557847"/>
                        <a:gd name="connsiteY13" fmla="*/ 49959 h 881253"/>
                        <a:gd name="connsiteX14" fmla="*/ 2028305 w 3557847"/>
                        <a:gd name="connsiteY14" fmla="*/ 498847 h 881253"/>
                        <a:gd name="connsiteX15" fmla="*/ 2144684 w 3557847"/>
                        <a:gd name="connsiteY15" fmla="*/ 831356 h 881253"/>
                        <a:gd name="connsiteX16" fmla="*/ 2261062 w 3557847"/>
                        <a:gd name="connsiteY16" fmla="*/ 482221 h 881253"/>
                        <a:gd name="connsiteX17" fmla="*/ 2360815 w 3557847"/>
                        <a:gd name="connsiteY17" fmla="*/ 149712 h 881253"/>
                        <a:gd name="connsiteX18" fmla="*/ 2477193 w 3557847"/>
                        <a:gd name="connsiteY18" fmla="*/ 33334 h 881253"/>
                        <a:gd name="connsiteX19" fmla="*/ 2593571 w 3557847"/>
                        <a:gd name="connsiteY19" fmla="*/ 133087 h 881253"/>
                        <a:gd name="connsiteX20" fmla="*/ 2693324 w 3557847"/>
                        <a:gd name="connsiteY20" fmla="*/ 498847 h 881253"/>
                        <a:gd name="connsiteX21" fmla="*/ 2859578 w 3557847"/>
                        <a:gd name="connsiteY21" fmla="*/ 847981 h 881253"/>
                        <a:gd name="connsiteX22" fmla="*/ 3009207 w 3557847"/>
                        <a:gd name="connsiteY22" fmla="*/ 515472 h 881253"/>
                        <a:gd name="connsiteX23" fmla="*/ 3125585 w 3557847"/>
                        <a:gd name="connsiteY23" fmla="*/ 149712 h 881253"/>
                        <a:gd name="connsiteX24" fmla="*/ 3241964 w 3557847"/>
                        <a:gd name="connsiteY24" fmla="*/ 83 h 881253"/>
                        <a:gd name="connsiteX25" fmla="*/ 3358342 w 3557847"/>
                        <a:gd name="connsiteY25" fmla="*/ 166338 h 881253"/>
                        <a:gd name="connsiteX26" fmla="*/ 3424844 w 3557847"/>
                        <a:gd name="connsiteY26" fmla="*/ 332592 h 881253"/>
                        <a:gd name="connsiteX27" fmla="*/ 3557847 w 3557847"/>
                        <a:gd name="connsiteY27" fmla="*/ 847981 h 881253"/>
                        <a:gd name="connsiteX0" fmla="*/ 0 w 3557847"/>
                        <a:gd name="connsiteY0" fmla="*/ 881232 h 881253"/>
                        <a:gd name="connsiteX1" fmla="*/ 99753 w 3557847"/>
                        <a:gd name="connsiteY1" fmla="*/ 515472 h 881253"/>
                        <a:gd name="connsiteX2" fmla="*/ 332509 w 3557847"/>
                        <a:gd name="connsiteY2" fmla="*/ 33334 h 881253"/>
                        <a:gd name="connsiteX3" fmla="*/ 598516 w 3557847"/>
                        <a:gd name="connsiteY3" fmla="*/ 515472 h 881253"/>
                        <a:gd name="connsiteX4" fmla="*/ 698269 w 3557847"/>
                        <a:gd name="connsiteY4" fmla="*/ 847981 h 881253"/>
                        <a:gd name="connsiteX5" fmla="*/ 798022 w 3557847"/>
                        <a:gd name="connsiteY5" fmla="*/ 498847 h 881253"/>
                        <a:gd name="connsiteX6" fmla="*/ 935915 w 3557847"/>
                        <a:gd name="connsiteY6" fmla="*/ 133087 h 881253"/>
                        <a:gd name="connsiteX7" fmla="*/ 1080655 w 3557847"/>
                        <a:gd name="connsiteY7" fmla="*/ 16709 h 881253"/>
                        <a:gd name="connsiteX8" fmla="*/ 1197033 w 3557847"/>
                        <a:gd name="connsiteY8" fmla="*/ 166338 h 881253"/>
                        <a:gd name="connsiteX9" fmla="*/ 1246909 w 3557847"/>
                        <a:gd name="connsiteY9" fmla="*/ 498847 h 881253"/>
                        <a:gd name="connsiteX10" fmla="*/ 1379913 w 3557847"/>
                        <a:gd name="connsiteY10" fmla="*/ 881232 h 881253"/>
                        <a:gd name="connsiteX11" fmla="*/ 1579418 w 3557847"/>
                        <a:gd name="connsiteY11" fmla="*/ 482221 h 881253"/>
                        <a:gd name="connsiteX12" fmla="*/ 1695796 w 3557847"/>
                        <a:gd name="connsiteY12" fmla="*/ 149712 h 881253"/>
                        <a:gd name="connsiteX13" fmla="*/ 1795549 w 3557847"/>
                        <a:gd name="connsiteY13" fmla="*/ 49959 h 881253"/>
                        <a:gd name="connsiteX14" fmla="*/ 2028305 w 3557847"/>
                        <a:gd name="connsiteY14" fmla="*/ 498847 h 881253"/>
                        <a:gd name="connsiteX15" fmla="*/ 2144684 w 3557847"/>
                        <a:gd name="connsiteY15" fmla="*/ 831356 h 881253"/>
                        <a:gd name="connsiteX16" fmla="*/ 2261062 w 3557847"/>
                        <a:gd name="connsiteY16" fmla="*/ 482221 h 881253"/>
                        <a:gd name="connsiteX17" fmla="*/ 2360815 w 3557847"/>
                        <a:gd name="connsiteY17" fmla="*/ 149712 h 881253"/>
                        <a:gd name="connsiteX18" fmla="*/ 2477193 w 3557847"/>
                        <a:gd name="connsiteY18" fmla="*/ 33334 h 881253"/>
                        <a:gd name="connsiteX19" fmla="*/ 2593571 w 3557847"/>
                        <a:gd name="connsiteY19" fmla="*/ 133087 h 881253"/>
                        <a:gd name="connsiteX20" fmla="*/ 2693324 w 3557847"/>
                        <a:gd name="connsiteY20" fmla="*/ 498847 h 881253"/>
                        <a:gd name="connsiteX21" fmla="*/ 2859578 w 3557847"/>
                        <a:gd name="connsiteY21" fmla="*/ 847981 h 881253"/>
                        <a:gd name="connsiteX22" fmla="*/ 3009207 w 3557847"/>
                        <a:gd name="connsiteY22" fmla="*/ 515472 h 881253"/>
                        <a:gd name="connsiteX23" fmla="*/ 3125585 w 3557847"/>
                        <a:gd name="connsiteY23" fmla="*/ 149712 h 881253"/>
                        <a:gd name="connsiteX24" fmla="*/ 3241964 w 3557847"/>
                        <a:gd name="connsiteY24" fmla="*/ 83 h 881253"/>
                        <a:gd name="connsiteX25" fmla="*/ 3358342 w 3557847"/>
                        <a:gd name="connsiteY25" fmla="*/ 166338 h 881253"/>
                        <a:gd name="connsiteX26" fmla="*/ 3424844 w 3557847"/>
                        <a:gd name="connsiteY26" fmla="*/ 332592 h 881253"/>
                        <a:gd name="connsiteX27" fmla="*/ 3557847 w 3557847"/>
                        <a:gd name="connsiteY27" fmla="*/ 847981 h 881253"/>
                        <a:gd name="connsiteX0" fmla="*/ 0 w 3557847"/>
                        <a:gd name="connsiteY0" fmla="*/ 881232 h 881234"/>
                        <a:gd name="connsiteX1" fmla="*/ 99753 w 3557847"/>
                        <a:gd name="connsiteY1" fmla="*/ 515472 h 881234"/>
                        <a:gd name="connsiteX2" fmla="*/ 332509 w 3557847"/>
                        <a:gd name="connsiteY2" fmla="*/ 33334 h 881234"/>
                        <a:gd name="connsiteX3" fmla="*/ 598516 w 3557847"/>
                        <a:gd name="connsiteY3" fmla="*/ 515472 h 881234"/>
                        <a:gd name="connsiteX4" fmla="*/ 698269 w 3557847"/>
                        <a:gd name="connsiteY4" fmla="*/ 847981 h 881234"/>
                        <a:gd name="connsiteX5" fmla="*/ 798022 w 3557847"/>
                        <a:gd name="connsiteY5" fmla="*/ 498847 h 881234"/>
                        <a:gd name="connsiteX6" fmla="*/ 935915 w 3557847"/>
                        <a:gd name="connsiteY6" fmla="*/ 133087 h 881234"/>
                        <a:gd name="connsiteX7" fmla="*/ 1080655 w 3557847"/>
                        <a:gd name="connsiteY7" fmla="*/ 16709 h 881234"/>
                        <a:gd name="connsiteX8" fmla="*/ 1197033 w 3557847"/>
                        <a:gd name="connsiteY8" fmla="*/ 166338 h 881234"/>
                        <a:gd name="connsiteX9" fmla="*/ 1279182 w 3557847"/>
                        <a:gd name="connsiteY9" fmla="*/ 488089 h 881234"/>
                        <a:gd name="connsiteX10" fmla="*/ 1379913 w 3557847"/>
                        <a:gd name="connsiteY10" fmla="*/ 881232 h 881234"/>
                        <a:gd name="connsiteX11" fmla="*/ 1579418 w 3557847"/>
                        <a:gd name="connsiteY11" fmla="*/ 482221 h 881234"/>
                        <a:gd name="connsiteX12" fmla="*/ 1695796 w 3557847"/>
                        <a:gd name="connsiteY12" fmla="*/ 149712 h 881234"/>
                        <a:gd name="connsiteX13" fmla="*/ 1795549 w 3557847"/>
                        <a:gd name="connsiteY13" fmla="*/ 49959 h 881234"/>
                        <a:gd name="connsiteX14" fmla="*/ 2028305 w 3557847"/>
                        <a:gd name="connsiteY14" fmla="*/ 498847 h 881234"/>
                        <a:gd name="connsiteX15" fmla="*/ 2144684 w 3557847"/>
                        <a:gd name="connsiteY15" fmla="*/ 831356 h 881234"/>
                        <a:gd name="connsiteX16" fmla="*/ 2261062 w 3557847"/>
                        <a:gd name="connsiteY16" fmla="*/ 482221 h 881234"/>
                        <a:gd name="connsiteX17" fmla="*/ 2360815 w 3557847"/>
                        <a:gd name="connsiteY17" fmla="*/ 149712 h 881234"/>
                        <a:gd name="connsiteX18" fmla="*/ 2477193 w 3557847"/>
                        <a:gd name="connsiteY18" fmla="*/ 33334 h 881234"/>
                        <a:gd name="connsiteX19" fmla="*/ 2593571 w 3557847"/>
                        <a:gd name="connsiteY19" fmla="*/ 133087 h 881234"/>
                        <a:gd name="connsiteX20" fmla="*/ 2693324 w 3557847"/>
                        <a:gd name="connsiteY20" fmla="*/ 498847 h 881234"/>
                        <a:gd name="connsiteX21" fmla="*/ 2859578 w 3557847"/>
                        <a:gd name="connsiteY21" fmla="*/ 847981 h 881234"/>
                        <a:gd name="connsiteX22" fmla="*/ 3009207 w 3557847"/>
                        <a:gd name="connsiteY22" fmla="*/ 515472 h 881234"/>
                        <a:gd name="connsiteX23" fmla="*/ 3125585 w 3557847"/>
                        <a:gd name="connsiteY23" fmla="*/ 149712 h 881234"/>
                        <a:gd name="connsiteX24" fmla="*/ 3241964 w 3557847"/>
                        <a:gd name="connsiteY24" fmla="*/ 83 h 881234"/>
                        <a:gd name="connsiteX25" fmla="*/ 3358342 w 3557847"/>
                        <a:gd name="connsiteY25" fmla="*/ 166338 h 881234"/>
                        <a:gd name="connsiteX26" fmla="*/ 3424844 w 3557847"/>
                        <a:gd name="connsiteY26" fmla="*/ 332592 h 881234"/>
                        <a:gd name="connsiteX27" fmla="*/ 3557847 w 3557847"/>
                        <a:gd name="connsiteY27" fmla="*/ 847981 h 881234"/>
                        <a:gd name="connsiteX0" fmla="*/ 0 w 3557847"/>
                        <a:gd name="connsiteY0" fmla="*/ 881232 h 881234"/>
                        <a:gd name="connsiteX1" fmla="*/ 99753 w 3557847"/>
                        <a:gd name="connsiteY1" fmla="*/ 515472 h 881234"/>
                        <a:gd name="connsiteX2" fmla="*/ 332509 w 3557847"/>
                        <a:gd name="connsiteY2" fmla="*/ 33334 h 881234"/>
                        <a:gd name="connsiteX3" fmla="*/ 598516 w 3557847"/>
                        <a:gd name="connsiteY3" fmla="*/ 515472 h 881234"/>
                        <a:gd name="connsiteX4" fmla="*/ 698269 w 3557847"/>
                        <a:gd name="connsiteY4" fmla="*/ 847981 h 881234"/>
                        <a:gd name="connsiteX5" fmla="*/ 798022 w 3557847"/>
                        <a:gd name="connsiteY5" fmla="*/ 498847 h 881234"/>
                        <a:gd name="connsiteX6" fmla="*/ 935915 w 3557847"/>
                        <a:gd name="connsiteY6" fmla="*/ 133087 h 881234"/>
                        <a:gd name="connsiteX7" fmla="*/ 1080655 w 3557847"/>
                        <a:gd name="connsiteY7" fmla="*/ 16709 h 881234"/>
                        <a:gd name="connsiteX8" fmla="*/ 1197033 w 3557847"/>
                        <a:gd name="connsiteY8" fmla="*/ 166338 h 881234"/>
                        <a:gd name="connsiteX9" fmla="*/ 1279182 w 3557847"/>
                        <a:gd name="connsiteY9" fmla="*/ 488089 h 881234"/>
                        <a:gd name="connsiteX10" fmla="*/ 1412186 w 3557847"/>
                        <a:gd name="connsiteY10" fmla="*/ 881232 h 881234"/>
                        <a:gd name="connsiteX11" fmla="*/ 1579418 w 3557847"/>
                        <a:gd name="connsiteY11" fmla="*/ 482221 h 881234"/>
                        <a:gd name="connsiteX12" fmla="*/ 1695796 w 3557847"/>
                        <a:gd name="connsiteY12" fmla="*/ 149712 h 881234"/>
                        <a:gd name="connsiteX13" fmla="*/ 1795549 w 3557847"/>
                        <a:gd name="connsiteY13" fmla="*/ 49959 h 881234"/>
                        <a:gd name="connsiteX14" fmla="*/ 2028305 w 3557847"/>
                        <a:gd name="connsiteY14" fmla="*/ 498847 h 881234"/>
                        <a:gd name="connsiteX15" fmla="*/ 2144684 w 3557847"/>
                        <a:gd name="connsiteY15" fmla="*/ 831356 h 881234"/>
                        <a:gd name="connsiteX16" fmla="*/ 2261062 w 3557847"/>
                        <a:gd name="connsiteY16" fmla="*/ 482221 h 881234"/>
                        <a:gd name="connsiteX17" fmla="*/ 2360815 w 3557847"/>
                        <a:gd name="connsiteY17" fmla="*/ 149712 h 881234"/>
                        <a:gd name="connsiteX18" fmla="*/ 2477193 w 3557847"/>
                        <a:gd name="connsiteY18" fmla="*/ 33334 h 881234"/>
                        <a:gd name="connsiteX19" fmla="*/ 2593571 w 3557847"/>
                        <a:gd name="connsiteY19" fmla="*/ 133087 h 881234"/>
                        <a:gd name="connsiteX20" fmla="*/ 2693324 w 3557847"/>
                        <a:gd name="connsiteY20" fmla="*/ 498847 h 881234"/>
                        <a:gd name="connsiteX21" fmla="*/ 2859578 w 3557847"/>
                        <a:gd name="connsiteY21" fmla="*/ 847981 h 881234"/>
                        <a:gd name="connsiteX22" fmla="*/ 3009207 w 3557847"/>
                        <a:gd name="connsiteY22" fmla="*/ 515472 h 881234"/>
                        <a:gd name="connsiteX23" fmla="*/ 3125585 w 3557847"/>
                        <a:gd name="connsiteY23" fmla="*/ 149712 h 881234"/>
                        <a:gd name="connsiteX24" fmla="*/ 3241964 w 3557847"/>
                        <a:gd name="connsiteY24" fmla="*/ 83 h 881234"/>
                        <a:gd name="connsiteX25" fmla="*/ 3358342 w 3557847"/>
                        <a:gd name="connsiteY25" fmla="*/ 166338 h 881234"/>
                        <a:gd name="connsiteX26" fmla="*/ 3424844 w 3557847"/>
                        <a:gd name="connsiteY26" fmla="*/ 332592 h 881234"/>
                        <a:gd name="connsiteX27" fmla="*/ 3557847 w 3557847"/>
                        <a:gd name="connsiteY27" fmla="*/ 847981 h 881234"/>
                        <a:gd name="connsiteX0" fmla="*/ 0 w 3557847"/>
                        <a:gd name="connsiteY0" fmla="*/ 881232 h 881234"/>
                        <a:gd name="connsiteX1" fmla="*/ 99753 w 3557847"/>
                        <a:gd name="connsiteY1" fmla="*/ 515472 h 881234"/>
                        <a:gd name="connsiteX2" fmla="*/ 332509 w 3557847"/>
                        <a:gd name="connsiteY2" fmla="*/ 33334 h 881234"/>
                        <a:gd name="connsiteX3" fmla="*/ 598516 w 3557847"/>
                        <a:gd name="connsiteY3" fmla="*/ 515472 h 881234"/>
                        <a:gd name="connsiteX4" fmla="*/ 698269 w 3557847"/>
                        <a:gd name="connsiteY4" fmla="*/ 847981 h 881234"/>
                        <a:gd name="connsiteX5" fmla="*/ 798022 w 3557847"/>
                        <a:gd name="connsiteY5" fmla="*/ 498847 h 881234"/>
                        <a:gd name="connsiteX6" fmla="*/ 935915 w 3557847"/>
                        <a:gd name="connsiteY6" fmla="*/ 133087 h 881234"/>
                        <a:gd name="connsiteX7" fmla="*/ 1080655 w 3557847"/>
                        <a:gd name="connsiteY7" fmla="*/ 16709 h 881234"/>
                        <a:gd name="connsiteX8" fmla="*/ 1197033 w 3557847"/>
                        <a:gd name="connsiteY8" fmla="*/ 166338 h 881234"/>
                        <a:gd name="connsiteX9" fmla="*/ 1279182 w 3557847"/>
                        <a:gd name="connsiteY9" fmla="*/ 488089 h 881234"/>
                        <a:gd name="connsiteX10" fmla="*/ 1412186 w 3557847"/>
                        <a:gd name="connsiteY10" fmla="*/ 881232 h 881234"/>
                        <a:gd name="connsiteX11" fmla="*/ 1579418 w 3557847"/>
                        <a:gd name="connsiteY11" fmla="*/ 482221 h 881234"/>
                        <a:gd name="connsiteX12" fmla="*/ 1695796 w 3557847"/>
                        <a:gd name="connsiteY12" fmla="*/ 149712 h 881234"/>
                        <a:gd name="connsiteX13" fmla="*/ 1795549 w 3557847"/>
                        <a:gd name="connsiteY13" fmla="*/ 49959 h 881234"/>
                        <a:gd name="connsiteX14" fmla="*/ 1893346 w 3557847"/>
                        <a:gd name="connsiteY14" fmla="*/ 248487 h 881234"/>
                        <a:gd name="connsiteX15" fmla="*/ 2028305 w 3557847"/>
                        <a:gd name="connsiteY15" fmla="*/ 498847 h 881234"/>
                        <a:gd name="connsiteX16" fmla="*/ 2144684 w 3557847"/>
                        <a:gd name="connsiteY16" fmla="*/ 831356 h 881234"/>
                        <a:gd name="connsiteX17" fmla="*/ 2261062 w 3557847"/>
                        <a:gd name="connsiteY17" fmla="*/ 482221 h 881234"/>
                        <a:gd name="connsiteX18" fmla="*/ 2360815 w 3557847"/>
                        <a:gd name="connsiteY18" fmla="*/ 149712 h 881234"/>
                        <a:gd name="connsiteX19" fmla="*/ 2477193 w 3557847"/>
                        <a:gd name="connsiteY19" fmla="*/ 33334 h 881234"/>
                        <a:gd name="connsiteX20" fmla="*/ 2593571 w 3557847"/>
                        <a:gd name="connsiteY20" fmla="*/ 133087 h 881234"/>
                        <a:gd name="connsiteX21" fmla="*/ 2693324 w 3557847"/>
                        <a:gd name="connsiteY21" fmla="*/ 498847 h 881234"/>
                        <a:gd name="connsiteX22" fmla="*/ 2859578 w 3557847"/>
                        <a:gd name="connsiteY22" fmla="*/ 847981 h 881234"/>
                        <a:gd name="connsiteX23" fmla="*/ 3009207 w 3557847"/>
                        <a:gd name="connsiteY23" fmla="*/ 515472 h 881234"/>
                        <a:gd name="connsiteX24" fmla="*/ 3125585 w 3557847"/>
                        <a:gd name="connsiteY24" fmla="*/ 149712 h 881234"/>
                        <a:gd name="connsiteX25" fmla="*/ 3241964 w 3557847"/>
                        <a:gd name="connsiteY25" fmla="*/ 83 h 881234"/>
                        <a:gd name="connsiteX26" fmla="*/ 3358342 w 3557847"/>
                        <a:gd name="connsiteY26" fmla="*/ 166338 h 881234"/>
                        <a:gd name="connsiteX27" fmla="*/ 3424844 w 3557847"/>
                        <a:gd name="connsiteY27" fmla="*/ 332592 h 881234"/>
                        <a:gd name="connsiteX28" fmla="*/ 3557847 w 3557847"/>
                        <a:gd name="connsiteY28" fmla="*/ 847981 h 881234"/>
                        <a:gd name="connsiteX0" fmla="*/ 0 w 3557847"/>
                        <a:gd name="connsiteY0" fmla="*/ 881232 h 881234"/>
                        <a:gd name="connsiteX1" fmla="*/ 99753 w 3557847"/>
                        <a:gd name="connsiteY1" fmla="*/ 515472 h 881234"/>
                        <a:gd name="connsiteX2" fmla="*/ 332509 w 3557847"/>
                        <a:gd name="connsiteY2" fmla="*/ 33334 h 881234"/>
                        <a:gd name="connsiteX3" fmla="*/ 598516 w 3557847"/>
                        <a:gd name="connsiteY3" fmla="*/ 515472 h 881234"/>
                        <a:gd name="connsiteX4" fmla="*/ 698269 w 3557847"/>
                        <a:gd name="connsiteY4" fmla="*/ 847981 h 881234"/>
                        <a:gd name="connsiteX5" fmla="*/ 798022 w 3557847"/>
                        <a:gd name="connsiteY5" fmla="*/ 498847 h 881234"/>
                        <a:gd name="connsiteX6" fmla="*/ 935915 w 3557847"/>
                        <a:gd name="connsiteY6" fmla="*/ 133087 h 881234"/>
                        <a:gd name="connsiteX7" fmla="*/ 1080655 w 3557847"/>
                        <a:gd name="connsiteY7" fmla="*/ 16709 h 881234"/>
                        <a:gd name="connsiteX8" fmla="*/ 1197033 w 3557847"/>
                        <a:gd name="connsiteY8" fmla="*/ 166338 h 881234"/>
                        <a:gd name="connsiteX9" fmla="*/ 1279182 w 3557847"/>
                        <a:gd name="connsiteY9" fmla="*/ 488089 h 881234"/>
                        <a:gd name="connsiteX10" fmla="*/ 1412186 w 3557847"/>
                        <a:gd name="connsiteY10" fmla="*/ 881232 h 881234"/>
                        <a:gd name="connsiteX11" fmla="*/ 1579418 w 3557847"/>
                        <a:gd name="connsiteY11" fmla="*/ 482221 h 881234"/>
                        <a:gd name="connsiteX12" fmla="*/ 1695796 w 3557847"/>
                        <a:gd name="connsiteY12" fmla="*/ 149712 h 881234"/>
                        <a:gd name="connsiteX13" fmla="*/ 1795549 w 3557847"/>
                        <a:gd name="connsiteY13" fmla="*/ 49959 h 881234"/>
                        <a:gd name="connsiteX14" fmla="*/ 1925619 w 3557847"/>
                        <a:gd name="connsiteY14" fmla="*/ 237729 h 881234"/>
                        <a:gd name="connsiteX15" fmla="*/ 2028305 w 3557847"/>
                        <a:gd name="connsiteY15" fmla="*/ 498847 h 881234"/>
                        <a:gd name="connsiteX16" fmla="*/ 2144684 w 3557847"/>
                        <a:gd name="connsiteY16" fmla="*/ 831356 h 881234"/>
                        <a:gd name="connsiteX17" fmla="*/ 2261062 w 3557847"/>
                        <a:gd name="connsiteY17" fmla="*/ 482221 h 881234"/>
                        <a:gd name="connsiteX18" fmla="*/ 2360815 w 3557847"/>
                        <a:gd name="connsiteY18" fmla="*/ 149712 h 881234"/>
                        <a:gd name="connsiteX19" fmla="*/ 2477193 w 3557847"/>
                        <a:gd name="connsiteY19" fmla="*/ 33334 h 881234"/>
                        <a:gd name="connsiteX20" fmla="*/ 2593571 w 3557847"/>
                        <a:gd name="connsiteY20" fmla="*/ 133087 h 881234"/>
                        <a:gd name="connsiteX21" fmla="*/ 2693324 w 3557847"/>
                        <a:gd name="connsiteY21" fmla="*/ 498847 h 881234"/>
                        <a:gd name="connsiteX22" fmla="*/ 2859578 w 3557847"/>
                        <a:gd name="connsiteY22" fmla="*/ 847981 h 881234"/>
                        <a:gd name="connsiteX23" fmla="*/ 3009207 w 3557847"/>
                        <a:gd name="connsiteY23" fmla="*/ 515472 h 881234"/>
                        <a:gd name="connsiteX24" fmla="*/ 3125585 w 3557847"/>
                        <a:gd name="connsiteY24" fmla="*/ 149712 h 881234"/>
                        <a:gd name="connsiteX25" fmla="*/ 3241964 w 3557847"/>
                        <a:gd name="connsiteY25" fmla="*/ 83 h 881234"/>
                        <a:gd name="connsiteX26" fmla="*/ 3358342 w 3557847"/>
                        <a:gd name="connsiteY26" fmla="*/ 166338 h 881234"/>
                        <a:gd name="connsiteX27" fmla="*/ 3424844 w 3557847"/>
                        <a:gd name="connsiteY27" fmla="*/ 332592 h 881234"/>
                        <a:gd name="connsiteX28" fmla="*/ 3557847 w 3557847"/>
                        <a:gd name="connsiteY28" fmla="*/ 847981 h 881234"/>
                        <a:gd name="connsiteX0" fmla="*/ 0 w 3557847"/>
                        <a:gd name="connsiteY0" fmla="*/ 881232 h 881234"/>
                        <a:gd name="connsiteX1" fmla="*/ 99753 w 3557847"/>
                        <a:gd name="connsiteY1" fmla="*/ 515472 h 881234"/>
                        <a:gd name="connsiteX2" fmla="*/ 332509 w 3557847"/>
                        <a:gd name="connsiteY2" fmla="*/ 33334 h 881234"/>
                        <a:gd name="connsiteX3" fmla="*/ 598516 w 3557847"/>
                        <a:gd name="connsiteY3" fmla="*/ 515472 h 881234"/>
                        <a:gd name="connsiteX4" fmla="*/ 698269 w 3557847"/>
                        <a:gd name="connsiteY4" fmla="*/ 847981 h 881234"/>
                        <a:gd name="connsiteX5" fmla="*/ 798022 w 3557847"/>
                        <a:gd name="connsiteY5" fmla="*/ 498847 h 881234"/>
                        <a:gd name="connsiteX6" fmla="*/ 935915 w 3557847"/>
                        <a:gd name="connsiteY6" fmla="*/ 133087 h 881234"/>
                        <a:gd name="connsiteX7" fmla="*/ 1080655 w 3557847"/>
                        <a:gd name="connsiteY7" fmla="*/ 16709 h 881234"/>
                        <a:gd name="connsiteX8" fmla="*/ 1197033 w 3557847"/>
                        <a:gd name="connsiteY8" fmla="*/ 166338 h 881234"/>
                        <a:gd name="connsiteX9" fmla="*/ 1279182 w 3557847"/>
                        <a:gd name="connsiteY9" fmla="*/ 488089 h 881234"/>
                        <a:gd name="connsiteX10" fmla="*/ 1412186 w 3557847"/>
                        <a:gd name="connsiteY10" fmla="*/ 881232 h 881234"/>
                        <a:gd name="connsiteX11" fmla="*/ 1579418 w 3557847"/>
                        <a:gd name="connsiteY11" fmla="*/ 482221 h 881234"/>
                        <a:gd name="connsiteX12" fmla="*/ 1695796 w 3557847"/>
                        <a:gd name="connsiteY12" fmla="*/ 149712 h 881234"/>
                        <a:gd name="connsiteX13" fmla="*/ 1795549 w 3557847"/>
                        <a:gd name="connsiteY13" fmla="*/ 49959 h 881234"/>
                        <a:gd name="connsiteX14" fmla="*/ 1936377 w 3557847"/>
                        <a:gd name="connsiteY14" fmla="*/ 173183 h 881234"/>
                        <a:gd name="connsiteX15" fmla="*/ 2028305 w 3557847"/>
                        <a:gd name="connsiteY15" fmla="*/ 498847 h 881234"/>
                        <a:gd name="connsiteX16" fmla="*/ 2144684 w 3557847"/>
                        <a:gd name="connsiteY16" fmla="*/ 831356 h 881234"/>
                        <a:gd name="connsiteX17" fmla="*/ 2261062 w 3557847"/>
                        <a:gd name="connsiteY17" fmla="*/ 482221 h 881234"/>
                        <a:gd name="connsiteX18" fmla="*/ 2360815 w 3557847"/>
                        <a:gd name="connsiteY18" fmla="*/ 149712 h 881234"/>
                        <a:gd name="connsiteX19" fmla="*/ 2477193 w 3557847"/>
                        <a:gd name="connsiteY19" fmla="*/ 33334 h 881234"/>
                        <a:gd name="connsiteX20" fmla="*/ 2593571 w 3557847"/>
                        <a:gd name="connsiteY20" fmla="*/ 133087 h 881234"/>
                        <a:gd name="connsiteX21" fmla="*/ 2693324 w 3557847"/>
                        <a:gd name="connsiteY21" fmla="*/ 498847 h 881234"/>
                        <a:gd name="connsiteX22" fmla="*/ 2859578 w 3557847"/>
                        <a:gd name="connsiteY22" fmla="*/ 847981 h 881234"/>
                        <a:gd name="connsiteX23" fmla="*/ 3009207 w 3557847"/>
                        <a:gd name="connsiteY23" fmla="*/ 515472 h 881234"/>
                        <a:gd name="connsiteX24" fmla="*/ 3125585 w 3557847"/>
                        <a:gd name="connsiteY24" fmla="*/ 149712 h 881234"/>
                        <a:gd name="connsiteX25" fmla="*/ 3241964 w 3557847"/>
                        <a:gd name="connsiteY25" fmla="*/ 83 h 881234"/>
                        <a:gd name="connsiteX26" fmla="*/ 3358342 w 3557847"/>
                        <a:gd name="connsiteY26" fmla="*/ 166338 h 881234"/>
                        <a:gd name="connsiteX27" fmla="*/ 3424844 w 3557847"/>
                        <a:gd name="connsiteY27" fmla="*/ 332592 h 881234"/>
                        <a:gd name="connsiteX28" fmla="*/ 3557847 w 3557847"/>
                        <a:gd name="connsiteY28" fmla="*/ 847981 h 881234"/>
                        <a:gd name="connsiteX0" fmla="*/ 0 w 3557847"/>
                        <a:gd name="connsiteY0" fmla="*/ 881232 h 881234"/>
                        <a:gd name="connsiteX1" fmla="*/ 99753 w 3557847"/>
                        <a:gd name="connsiteY1" fmla="*/ 515472 h 881234"/>
                        <a:gd name="connsiteX2" fmla="*/ 332509 w 3557847"/>
                        <a:gd name="connsiteY2" fmla="*/ 33334 h 881234"/>
                        <a:gd name="connsiteX3" fmla="*/ 598516 w 3557847"/>
                        <a:gd name="connsiteY3" fmla="*/ 515472 h 881234"/>
                        <a:gd name="connsiteX4" fmla="*/ 698269 w 3557847"/>
                        <a:gd name="connsiteY4" fmla="*/ 847981 h 881234"/>
                        <a:gd name="connsiteX5" fmla="*/ 798022 w 3557847"/>
                        <a:gd name="connsiteY5" fmla="*/ 498847 h 881234"/>
                        <a:gd name="connsiteX6" fmla="*/ 935915 w 3557847"/>
                        <a:gd name="connsiteY6" fmla="*/ 133087 h 881234"/>
                        <a:gd name="connsiteX7" fmla="*/ 1080655 w 3557847"/>
                        <a:gd name="connsiteY7" fmla="*/ 16709 h 881234"/>
                        <a:gd name="connsiteX8" fmla="*/ 1197033 w 3557847"/>
                        <a:gd name="connsiteY8" fmla="*/ 166338 h 881234"/>
                        <a:gd name="connsiteX9" fmla="*/ 1279182 w 3557847"/>
                        <a:gd name="connsiteY9" fmla="*/ 488089 h 881234"/>
                        <a:gd name="connsiteX10" fmla="*/ 1412186 w 3557847"/>
                        <a:gd name="connsiteY10" fmla="*/ 881232 h 881234"/>
                        <a:gd name="connsiteX11" fmla="*/ 1579418 w 3557847"/>
                        <a:gd name="connsiteY11" fmla="*/ 482221 h 881234"/>
                        <a:gd name="connsiteX12" fmla="*/ 1695796 w 3557847"/>
                        <a:gd name="connsiteY12" fmla="*/ 171227 h 881234"/>
                        <a:gd name="connsiteX13" fmla="*/ 1795549 w 3557847"/>
                        <a:gd name="connsiteY13" fmla="*/ 49959 h 881234"/>
                        <a:gd name="connsiteX14" fmla="*/ 1936377 w 3557847"/>
                        <a:gd name="connsiteY14" fmla="*/ 173183 h 881234"/>
                        <a:gd name="connsiteX15" fmla="*/ 2028305 w 3557847"/>
                        <a:gd name="connsiteY15" fmla="*/ 498847 h 881234"/>
                        <a:gd name="connsiteX16" fmla="*/ 2144684 w 3557847"/>
                        <a:gd name="connsiteY16" fmla="*/ 831356 h 881234"/>
                        <a:gd name="connsiteX17" fmla="*/ 2261062 w 3557847"/>
                        <a:gd name="connsiteY17" fmla="*/ 482221 h 881234"/>
                        <a:gd name="connsiteX18" fmla="*/ 2360815 w 3557847"/>
                        <a:gd name="connsiteY18" fmla="*/ 149712 h 881234"/>
                        <a:gd name="connsiteX19" fmla="*/ 2477193 w 3557847"/>
                        <a:gd name="connsiteY19" fmla="*/ 33334 h 881234"/>
                        <a:gd name="connsiteX20" fmla="*/ 2593571 w 3557847"/>
                        <a:gd name="connsiteY20" fmla="*/ 133087 h 881234"/>
                        <a:gd name="connsiteX21" fmla="*/ 2693324 w 3557847"/>
                        <a:gd name="connsiteY21" fmla="*/ 498847 h 881234"/>
                        <a:gd name="connsiteX22" fmla="*/ 2859578 w 3557847"/>
                        <a:gd name="connsiteY22" fmla="*/ 847981 h 881234"/>
                        <a:gd name="connsiteX23" fmla="*/ 3009207 w 3557847"/>
                        <a:gd name="connsiteY23" fmla="*/ 515472 h 881234"/>
                        <a:gd name="connsiteX24" fmla="*/ 3125585 w 3557847"/>
                        <a:gd name="connsiteY24" fmla="*/ 149712 h 881234"/>
                        <a:gd name="connsiteX25" fmla="*/ 3241964 w 3557847"/>
                        <a:gd name="connsiteY25" fmla="*/ 83 h 881234"/>
                        <a:gd name="connsiteX26" fmla="*/ 3358342 w 3557847"/>
                        <a:gd name="connsiteY26" fmla="*/ 166338 h 881234"/>
                        <a:gd name="connsiteX27" fmla="*/ 3424844 w 3557847"/>
                        <a:gd name="connsiteY27" fmla="*/ 332592 h 881234"/>
                        <a:gd name="connsiteX28" fmla="*/ 3557847 w 3557847"/>
                        <a:gd name="connsiteY28" fmla="*/ 847981 h 881234"/>
                        <a:gd name="connsiteX0" fmla="*/ 0 w 3557847"/>
                        <a:gd name="connsiteY0" fmla="*/ 881232 h 881234"/>
                        <a:gd name="connsiteX1" fmla="*/ 99753 w 3557847"/>
                        <a:gd name="connsiteY1" fmla="*/ 515472 h 881234"/>
                        <a:gd name="connsiteX2" fmla="*/ 332509 w 3557847"/>
                        <a:gd name="connsiteY2" fmla="*/ 33334 h 881234"/>
                        <a:gd name="connsiteX3" fmla="*/ 598516 w 3557847"/>
                        <a:gd name="connsiteY3" fmla="*/ 515472 h 881234"/>
                        <a:gd name="connsiteX4" fmla="*/ 698269 w 3557847"/>
                        <a:gd name="connsiteY4" fmla="*/ 847981 h 881234"/>
                        <a:gd name="connsiteX5" fmla="*/ 798022 w 3557847"/>
                        <a:gd name="connsiteY5" fmla="*/ 498847 h 881234"/>
                        <a:gd name="connsiteX6" fmla="*/ 968188 w 3557847"/>
                        <a:gd name="connsiteY6" fmla="*/ 154603 h 881234"/>
                        <a:gd name="connsiteX7" fmla="*/ 1080655 w 3557847"/>
                        <a:gd name="connsiteY7" fmla="*/ 16709 h 881234"/>
                        <a:gd name="connsiteX8" fmla="*/ 1197033 w 3557847"/>
                        <a:gd name="connsiteY8" fmla="*/ 166338 h 881234"/>
                        <a:gd name="connsiteX9" fmla="*/ 1279182 w 3557847"/>
                        <a:gd name="connsiteY9" fmla="*/ 488089 h 881234"/>
                        <a:gd name="connsiteX10" fmla="*/ 1412186 w 3557847"/>
                        <a:gd name="connsiteY10" fmla="*/ 881232 h 881234"/>
                        <a:gd name="connsiteX11" fmla="*/ 1579418 w 3557847"/>
                        <a:gd name="connsiteY11" fmla="*/ 482221 h 881234"/>
                        <a:gd name="connsiteX12" fmla="*/ 1695796 w 3557847"/>
                        <a:gd name="connsiteY12" fmla="*/ 171227 h 881234"/>
                        <a:gd name="connsiteX13" fmla="*/ 1795549 w 3557847"/>
                        <a:gd name="connsiteY13" fmla="*/ 49959 h 881234"/>
                        <a:gd name="connsiteX14" fmla="*/ 1936377 w 3557847"/>
                        <a:gd name="connsiteY14" fmla="*/ 173183 h 881234"/>
                        <a:gd name="connsiteX15" fmla="*/ 2028305 w 3557847"/>
                        <a:gd name="connsiteY15" fmla="*/ 498847 h 881234"/>
                        <a:gd name="connsiteX16" fmla="*/ 2144684 w 3557847"/>
                        <a:gd name="connsiteY16" fmla="*/ 831356 h 881234"/>
                        <a:gd name="connsiteX17" fmla="*/ 2261062 w 3557847"/>
                        <a:gd name="connsiteY17" fmla="*/ 482221 h 881234"/>
                        <a:gd name="connsiteX18" fmla="*/ 2360815 w 3557847"/>
                        <a:gd name="connsiteY18" fmla="*/ 149712 h 881234"/>
                        <a:gd name="connsiteX19" fmla="*/ 2477193 w 3557847"/>
                        <a:gd name="connsiteY19" fmla="*/ 33334 h 881234"/>
                        <a:gd name="connsiteX20" fmla="*/ 2593571 w 3557847"/>
                        <a:gd name="connsiteY20" fmla="*/ 133087 h 881234"/>
                        <a:gd name="connsiteX21" fmla="*/ 2693324 w 3557847"/>
                        <a:gd name="connsiteY21" fmla="*/ 498847 h 881234"/>
                        <a:gd name="connsiteX22" fmla="*/ 2859578 w 3557847"/>
                        <a:gd name="connsiteY22" fmla="*/ 847981 h 881234"/>
                        <a:gd name="connsiteX23" fmla="*/ 3009207 w 3557847"/>
                        <a:gd name="connsiteY23" fmla="*/ 515472 h 881234"/>
                        <a:gd name="connsiteX24" fmla="*/ 3125585 w 3557847"/>
                        <a:gd name="connsiteY24" fmla="*/ 149712 h 881234"/>
                        <a:gd name="connsiteX25" fmla="*/ 3241964 w 3557847"/>
                        <a:gd name="connsiteY25" fmla="*/ 83 h 881234"/>
                        <a:gd name="connsiteX26" fmla="*/ 3358342 w 3557847"/>
                        <a:gd name="connsiteY26" fmla="*/ 166338 h 881234"/>
                        <a:gd name="connsiteX27" fmla="*/ 3424844 w 3557847"/>
                        <a:gd name="connsiteY27" fmla="*/ 332592 h 881234"/>
                        <a:gd name="connsiteX28" fmla="*/ 3557847 w 3557847"/>
                        <a:gd name="connsiteY28" fmla="*/ 847981 h 881234"/>
                        <a:gd name="connsiteX0" fmla="*/ 0 w 3557847"/>
                        <a:gd name="connsiteY0" fmla="*/ 881232 h 881234"/>
                        <a:gd name="connsiteX1" fmla="*/ 99753 w 3557847"/>
                        <a:gd name="connsiteY1" fmla="*/ 515472 h 881234"/>
                        <a:gd name="connsiteX2" fmla="*/ 332509 w 3557847"/>
                        <a:gd name="connsiteY2" fmla="*/ 33334 h 881234"/>
                        <a:gd name="connsiteX3" fmla="*/ 598516 w 3557847"/>
                        <a:gd name="connsiteY3" fmla="*/ 515472 h 881234"/>
                        <a:gd name="connsiteX4" fmla="*/ 698269 w 3557847"/>
                        <a:gd name="connsiteY4" fmla="*/ 847981 h 881234"/>
                        <a:gd name="connsiteX5" fmla="*/ 841052 w 3557847"/>
                        <a:gd name="connsiteY5" fmla="*/ 498847 h 881234"/>
                        <a:gd name="connsiteX6" fmla="*/ 968188 w 3557847"/>
                        <a:gd name="connsiteY6" fmla="*/ 154603 h 881234"/>
                        <a:gd name="connsiteX7" fmla="*/ 1080655 w 3557847"/>
                        <a:gd name="connsiteY7" fmla="*/ 16709 h 881234"/>
                        <a:gd name="connsiteX8" fmla="*/ 1197033 w 3557847"/>
                        <a:gd name="connsiteY8" fmla="*/ 166338 h 881234"/>
                        <a:gd name="connsiteX9" fmla="*/ 1279182 w 3557847"/>
                        <a:gd name="connsiteY9" fmla="*/ 488089 h 881234"/>
                        <a:gd name="connsiteX10" fmla="*/ 1412186 w 3557847"/>
                        <a:gd name="connsiteY10" fmla="*/ 881232 h 881234"/>
                        <a:gd name="connsiteX11" fmla="*/ 1579418 w 3557847"/>
                        <a:gd name="connsiteY11" fmla="*/ 482221 h 881234"/>
                        <a:gd name="connsiteX12" fmla="*/ 1695796 w 3557847"/>
                        <a:gd name="connsiteY12" fmla="*/ 171227 h 881234"/>
                        <a:gd name="connsiteX13" fmla="*/ 1795549 w 3557847"/>
                        <a:gd name="connsiteY13" fmla="*/ 49959 h 881234"/>
                        <a:gd name="connsiteX14" fmla="*/ 1936377 w 3557847"/>
                        <a:gd name="connsiteY14" fmla="*/ 173183 h 881234"/>
                        <a:gd name="connsiteX15" fmla="*/ 2028305 w 3557847"/>
                        <a:gd name="connsiteY15" fmla="*/ 498847 h 881234"/>
                        <a:gd name="connsiteX16" fmla="*/ 2144684 w 3557847"/>
                        <a:gd name="connsiteY16" fmla="*/ 831356 h 881234"/>
                        <a:gd name="connsiteX17" fmla="*/ 2261062 w 3557847"/>
                        <a:gd name="connsiteY17" fmla="*/ 482221 h 881234"/>
                        <a:gd name="connsiteX18" fmla="*/ 2360815 w 3557847"/>
                        <a:gd name="connsiteY18" fmla="*/ 149712 h 881234"/>
                        <a:gd name="connsiteX19" fmla="*/ 2477193 w 3557847"/>
                        <a:gd name="connsiteY19" fmla="*/ 33334 h 881234"/>
                        <a:gd name="connsiteX20" fmla="*/ 2593571 w 3557847"/>
                        <a:gd name="connsiteY20" fmla="*/ 133087 h 881234"/>
                        <a:gd name="connsiteX21" fmla="*/ 2693324 w 3557847"/>
                        <a:gd name="connsiteY21" fmla="*/ 498847 h 881234"/>
                        <a:gd name="connsiteX22" fmla="*/ 2859578 w 3557847"/>
                        <a:gd name="connsiteY22" fmla="*/ 847981 h 881234"/>
                        <a:gd name="connsiteX23" fmla="*/ 3009207 w 3557847"/>
                        <a:gd name="connsiteY23" fmla="*/ 515472 h 881234"/>
                        <a:gd name="connsiteX24" fmla="*/ 3125585 w 3557847"/>
                        <a:gd name="connsiteY24" fmla="*/ 149712 h 881234"/>
                        <a:gd name="connsiteX25" fmla="*/ 3241964 w 3557847"/>
                        <a:gd name="connsiteY25" fmla="*/ 83 h 881234"/>
                        <a:gd name="connsiteX26" fmla="*/ 3358342 w 3557847"/>
                        <a:gd name="connsiteY26" fmla="*/ 166338 h 881234"/>
                        <a:gd name="connsiteX27" fmla="*/ 3424844 w 3557847"/>
                        <a:gd name="connsiteY27" fmla="*/ 332592 h 881234"/>
                        <a:gd name="connsiteX28" fmla="*/ 3557847 w 3557847"/>
                        <a:gd name="connsiteY28" fmla="*/ 847981 h 881234"/>
                        <a:gd name="connsiteX0" fmla="*/ 0 w 3579362"/>
                        <a:gd name="connsiteY0" fmla="*/ 881232 h 881234"/>
                        <a:gd name="connsiteX1" fmla="*/ 99753 w 3579362"/>
                        <a:gd name="connsiteY1" fmla="*/ 515472 h 881234"/>
                        <a:gd name="connsiteX2" fmla="*/ 332509 w 3579362"/>
                        <a:gd name="connsiteY2" fmla="*/ 33334 h 881234"/>
                        <a:gd name="connsiteX3" fmla="*/ 598516 w 3579362"/>
                        <a:gd name="connsiteY3" fmla="*/ 515472 h 881234"/>
                        <a:gd name="connsiteX4" fmla="*/ 698269 w 3579362"/>
                        <a:gd name="connsiteY4" fmla="*/ 847981 h 881234"/>
                        <a:gd name="connsiteX5" fmla="*/ 841052 w 3579362"/>
                        <a:gd name="connsiteY5" fmla="*/ 498847 h 881234"/>
                        <a:gd name="connsiteX6" fmla="*/ 968188 w 3579362"/>
                        <a:gd name="connsiteY6" fmla="*/ 154603 h 881234"/>
                        <a:gd name="connsiteX7" fmla="*/ 1080655 w 3579362"/>
                        <a:gd name="connsiteY7" fmla="*/ 16709 h 881234"/>
                        <a:gd name="connsiteX8" fmla="*/ 1197033 w 3579362"/>
                        <a:gd name="connsiteY8" fmla="*/ 166338 h 881234"/>
                        <a:gd name="connsiteX9" fmla="*/ 1279182 w 3579362"/>
                        <a:gd name="connsiteY9" fmla="*/ 488089 h 881234"/>
                        <a:gd name="connsiteX10" fmla="*/ 1412186 w 3579362"/>
                        <a:gd name="connsiteY10" fmla="*/ 881232 h 881234"/>
                        <a:gd name="connsiteX11" fmla="*/ 1579418 w 3579362"/>
                        <a:gd name="connsiteY11" fmla="*/ 482221 h 881234"/>
                        <a:gd name="connsiteX12" fmla="*/ 1695796 w 3579362"/>
                        <a:gd name="connsiteY12" fmla="*/ 171227 h 881234"/>
                        <a:gd name="connsiteX13" fmla="*/ 1795549 w 3579362"/>
                        <a:gd name="connsiteY13" fmla="*/ 49959 h 881234"/>
                        <a:gd name="connsiteX14" fmla="*/ 1936377 w 3579362"/>
                        <a:gd name="connsiteY14" fmla="*/ 173183 h 881234"/>
                        <a:gd name="connsiteX15" fmla="*/ 2028305 w 3579362"/>
                        <a:gd name="connsiteY15" fmla="*/ 498847 h 881234"/>
                        <a:gd name="connsiteX16" fmla="*/ 2144684 w 3579362"/>
                        <a:gd name="connsiteY16" fmla="*/ 831356 h 881234"/>
                        <a:gd name="connsiteX17" fmla="*/ 2261062 w 3579362"/>
                        <a:gd name="connsiteY17" fmla="*/ 482221 h 881234"/>
                        <a:gd name="connsiteX18" fmla="*/ 2360815 w 3579362"/>
                        <a:gd name="connsiteY18" fmla="*/ 149712 h 881234"/>
                        <a:gd name="connsiteX19" fmla="*/ 2477193 w 3579362"/>
                        <a:gd name="connsiteY19" fmla="*/ 33334 h 881234"/>
                        <a:gd name="connsiteX20" fmla="*/ 2593571 w 3579362"/>
                        <a:gd name="connsiteY20" fmla="*/ 133087 h 881234"/>
                        <a:gd name="connsiteX21" fmla="*/ 2693324 w 3579362"/>
                        <a:gd name="connsiteY21" fmla="*/ 498847 h 881234"/>
                        <a:gd name="connsiteX22" fmla="*/ 2859578 w 3579362"/>
                        <a:gd name="connsiteY22" fmla="*/ 847981 h 881234"/>
                        <a:gd name="connsiteX23" fmla="*/ 3009207 w 3579362"/>
                        <a:gd name="connsiteY23" fmla="*/ 515472 h 881234"/>
                        <a:gd name="connsiteX24" fmla="*/ 3125585 w 3579362"/>
                        <a:gd name="connsiteY24" fmla="*/ 149712 h 881234"/>
                        <a:gd name="connsiteX25" fmla="*/ 3241964 w 3579362"/>
                        <a:gd name="connsiteY25" fmla="*/ 83 h 881234"/>
                        <a:gd name="connsiteX26" fmla="*/ 3358342 w 3579362"/>
                        <a:gd name="connsiteY26" fmla="*/ 166338 h 881234"/>
                        <a:gd name="connsiteX27" fmla="*/ 3424844 w 3579362"/>
                        <a:gd name="connsiteY27" fmla="*/ 332592 h 881234"/>
                        <a:gd name="connsiteX28" fmla="*/ 3579362 w 3579362"/>
                        <a:gd name="connsiteY28" fmla="*/ 847981 h 881234"/>
                        <a:gd name="connsiteX0" fmla="*/ 0 w 3579362"/>
                        <a:gd name="connsiteY0" fmla="*/ 881232 h 881234"/>
                        <a:gd name="connsiteX1" fmla="*/ 99753 w 3579362"/>
                        <a:gd name="connsiteY1" fmla="*/ 515472 h 881234"/>
                        <a:gd name="connsiteX2" fmla="*/ 332509 w 3579362"/>
                        <a:gd name="connsiteY2" fmla="*/ 33334 h 881234"/>
                        <a:gd name="connsiteX3" fmla="*/ 598516 w 3579362"/>
                        <a:gd name="connsiteY3" fmla="*/ 515472 h 881234"/>
                        <a:gd name="connsiteX4" fmla="*/ 698269 w 3579362"/>
                        <a:gd name="connsiteY4" fmla="*/ 847981 h 881234"/>
                        <a:gd name="connsiteX5" fmla="*/ 841052 w 3579362"/>
                        <a:gd name="connsiteY5" fmla="*/ 498847 h 881234"/>
                        <a:gd name="connsiteX6" fmla="*/ 968188 w 3579362"/>
                        <a:gd name="connsiteY6" fmla="*/ 154603 h 881234"/>
                        <a:gd name="connsiteX7" fmla="*/ 1080655 w 3579362"/>
                        <a:gd name="connsiteY7" fmla="*/ 16709 h 881234"/>
                        <a:gd name="connsiteX8" fmla="*/ 1197033 w 3579362"/>
                        <a:gd name="connsiteY8" fmla="*/ 166338 h 881234"/>
                        <a:gd name="connsiteX9" fmla="*/ 1279182 w 3579362"/>
                        <a:gd name="connsiteY9" fmla="*/ 488089 h 881234"/>
                        <a:gd name="connsiteX10" fmla="*/ 1412186 w 3579362"/>
                        <a:gd name="connsiteY10" fmla="*/ 881232 h 881234"/>
                        <a:gd name="connsiteX11" fmla="*/ 1579418 w 3579362"/>
                        <a:gd name="connsiteY11" fmla="*/ 482221 h 881234"/>
                        <a:gd name="connsiteX12" fmla="*/ 1695796 w 3579362"/>
                        <a:gd name="connsiteY12" fmla="*/ 171227 h 881234"/>
                        <a:gd name="connsiteX13" fmla="*/ 1795549 w 3579362"/>
                        <a:gd name="connsiteY13" fmla="*/ 49959 h 881234"/>
                        <a:gd name="connsiteX14" fmla="*/ 1936377 w 3579362"/>
                        <a:gd name="connsiteY14" fmla="*/ 173183 h 881234"/>
                        <a:gd name="connsiteX15" fmla="*/ 2028305 w 3579362"/>
                        <a:gd name="connsiteY15" fmla="*/ 498847 h 881234"/>
                        <a:gd name="connsiteX16" fmla="*/ 2144684 w 3579362"/>
                        <a:gd name="connsiteY16" fmla="*/ 831356 h 881234"/>
                        <a:gd name="connsiteX17" fmla="*/ 2261062 w 3579362"/>
                        <a:gd name="connsiteY17" fmla="*/ 482221 h 881234"/>
                        <a:gd name="connsiteX18" fmla="*/ 2360815 w 3579362"/>
                        <a:gd name="connsiteY18" fmla="*/ 149712 h 881234"/>
                        <a:gd name="connsiteX19" fmla="*/ 2477193 w 3579362"/>
                        <a:gd name="connsiteY19" fmla="*/ 33334 h 881234"/>
                        <a:gd name="connsiteX20" fmla="*/ 2593571 w 3579362"/>
                        <a:gd name="connsiteY20" fmla="*/ 133087 h 881234"/>
                        <a:gd name="connsiteX21" fmla="*/ 2693324 w 3579362"/>
                        <a:gd name="connsiteY21" fmla="*/ 498847 h 881234"/>
                        <a:gd name="connsiteX22" fmla="*/ 2859578 w 3579362"/>
                        <a:gd name="connsiteY22" fmla="*/ 847981 h 881234"/>
                        <a:gd name="connsiteX23" fmla="*/ 3009207 w 3579362"/>
                        <a:gd name="connsiteY23" fmla="*/ 515472 h 881234"/>
                        <a:gd name="connsiteX24" fmla="*/ 3125585 w 3579362"/>
                        <a:gd name="connsiteY24" fmla="*/ 149712 h 881234"/>
                        <a:gd name="connsiteX25" fmla="*/ 3241964 w 3579362"/>
                        <a:gd name="connsiteY25" fmla="*/ 83 h 881234"/>
                        <a:gd name="connsiteX26" fmla="*/ 3358342 w 3579362"/>
                        <a:gd name="connsiteY26" fmla="*/ 166338 h 881234"/>
                        <a:gd name="connsiteX27" fmla="*/ 3489390 w 3579362"/>
                        <a:gd name="connsiteY27" fmla="*/ 515472 h 881234"/>
                        <a:gd name="connsiteX28" fmla="*/ 3579362 w 3579362"/>
                        <a:gd name="connsiteY28" fmla="*/ 847981 h 881234"/>
                        <a:gd name="connsiteX0" fmla="*/ 0 w 3579362"/>
                        <a:gd name="connsiteY0" fmla="*/ 881232 h 881234"/>
                        <a:gd name="connsiteX1" fmla="*/ 99753 w 3579362"/>
                        <a:gd name="connsiteY1" fmla="*/ 515472 h 881234"/>
                        <a:gd name="connsiteX2" fmla="*/ 332509 w 3579362"/>
                        <a:gd name="connsiteY2" fmla="*/ 33334 h 881234"/>
                        <a:gd name="connsiteX3" fmla="*/ 598516 w 3579362"/>
                        <a:gd name="connsiteY3" fmla="*/ 515472 h 881234"/>
                        <a:gd name="connsiteX4" fmla="*/ 698269 w 3579362"/>
                        <a:gd name="connsiteY4" fmla="*/ 847981 h 881234"/>
                        <a:gd name="connsiteX5" fmla="*/ 841052 w 3579362"/>
                        <a:gd name="connsiteY5" fmla="*/ 498847 h 881234"/>
                        <a:gd name="connsiteX6" fmla="*/ 968188 w 3579362"/>
                        <a:gd name="connsiteY6" fmla="*/ 154603 h 881234"/>
                        <a:gd name="connsiteX7" fmla="*/ 1080655 w 3579362"/>
                        <a:gd name="connsiteY7" fmla="*/ 16709 h 881234"/>
                        <a:gd name="connsiteX8" fmla="*/ 1197033 w 3579362"/>
                        <a:gd name="connsiteY8" fmla="*/ 166338 h 881234"/>
                        <a:gd name="connsiteX9" fmla="*/ 1279182 w 3579362"/>
                        <a:gd name="connsiteY9" fmla="*/ 488089 h 881234"/>
                        <a:gd name="connsiteX10" fmla="*/ 1412186 w 3579362"/>
                        <a:gd name="connsiteY10" fmla="*/ 881232 h 881234"/>
                        <a:gd name="connsiteX11" fmla="*/ 1579418 w 3579362"/>
                        <a:gd name="connsiteY11" fmla="*/ 482221 h 881234"/>
                        <a:gd name="connsiteX12" fmla="*/ 1695796 w 3579362"/>
                        <a:gd name="connsiteY12" fmla="*/ 171227 h 881234"/>
                        <a:gd name="connsiteX13" fmla="*/ 1795549 w 3579362"/>
                        <a:gd name="connsiteY13" fmla="*/ 49959 h 881234"/>
                        <a:gd name="connsiteX14" fmla="*/ 1936377 w 3579362"/>
                        <a:gd name="connsiteY14" fmla="*/ 173183 h 881234"/>
                        <a:gd name="connsiteX15" fmla="*/ 2028305 w 3579362"/>
                        <a:gd name="connsiteY15" fmla="*/ 498847 h 881234"/>
                        <a:gd name="connsiteX16" fmla="*/ 2144684 w 3579362"/>
                        <a:gd name="connsiteY16" fmla="*/ 831356 h 881234"/>
                        <a:gd name="connsiteX17" fmla="*/ 2261062 w 3579362"/>
                        <a:gd name="connsiteY17" fmla="*/ 482221 h 881234"/>
                        <a:gd name="connsiteX18" fmla="*/ 2360815 w 3579362"/>
                        <a:gd name="connsiteY18" fmla="*/ 149712 h 881234"/>
                        <a:gd name="connsiteX19" fmla="*/ 2477193 w 3579362"/>
                        <a:gd name="connsiteY19" fmla="*/ 33334 h 881234"/>
                        <a:gd name="connsiteX20" fmla="*/ 2593571 w 3579362"/>
                        <a:gd name="connsiteY20" fmla="*/ 133087 h 881234"/>
                        <a:gd name="connsiteX21" fmla="*/ 2714839 w 3579362"/>
                        <a:gd name="connsiteY21" fmla="*/ 498847 h 881234"/>
                        <a:gd name="connsiteX22" fmla="*/ 2859578 w 3579362"/>
                        <a:gd name="connsiteY22" fmla="*/ 847981 h 881234"/>
                        <a:gd name="connsiteX23" fmla="*/ 3009207 w 3579362"/>
                        <a:gd name="connsiteY23" fmla="*/ 515472 h 881234"/>
                        <a:gd name="connsiteX24" fmla="*/ 3125585 w 3579362"/>
                        <a:gd name="connsiteY24" fmla="*/ 149712 h 881234"/>
                        <a:gd name="connsiteX25" fmla="*/ 3241964 w 3579362"/>
                        <a:gd name="connsiteY25" fmla="*/ 83 h 881234"/>
                        <a:gd name="connsiteX26" fmla="*/ 3358342 w 3579362"/>
                        <a:gd name="connsiteY26" fmla="*/ 166338 h 881234"/>
                        <a:gd name="connsiteX27" fmla="*/ 3489390 w 3579362"/>
                        <a:gd name="connsiteY27" fmla="*/ 515472 h 881234"/>
                        <a:gd name="connsiteX28" fmla="*/ 3579362 w 3579362"/>
                        <a:gd name="connsiteY28" fmla="*/ 847981 h 881234"/>
                        <a:gd name="connsiteX0" fmla="*/ 0 w 3579362"/>
                        <a:gd name="connsiteY0" fmla="*/ 881232 h 881234"/>
                        <a:gd name="connsiteX1" fmla="*/ 99753 w 3579362"/>
                        <a:gd name="connsiteY1" fmla="*/ 515472 h 881234"/>
                        <a:gd name="connsiteX2" fmla="*/ 332509 w 3579362"/>
                        <a:gd name="connsiteY2" fmla="*/ 33334 h 881234"/>
                        <a:gd name="connsiteX3" fmla="*/ 598516 w 3579362"/>
                        <a:gd name="connsiteY3" fmla="*/ 515472 h 881234"/>
                        <a:gd name="connsiteX4" fmla="*/ 698269 w 3579362"/>
                        <a:gd name="connsiteY4" fmla="*/ 847981 h 881234"/>
                        <a:gd name="connsiteX5" fmla="*/ 841052 w 3579362"/>
                        <a:gd name="connsiteY5" fmla="*/ 498847 h 881234"/>
                        <a:gd name="connsiteX6" fmla="*/ 968188 w 3579362"/>
                        <a:gd name="connsiteY6" fmla="*/ 154603 h 881234"/>
                        <a:gd name="connsiteX7" fmla="*/ 1080655 w 3579362"/>
                        <a:gd name="connsiteY7" fmla="*/ 16709 h 881234"/>
                        <a:gd name="connsiteX8" fmla="*/ 1197033 w 3579362"/>
                        <a:gd name="connsiteY8" fmla="*/ 166338 h 881234"/>
                        <a:gd name="connsiteX9" fmla="*/ 1279182 w 3579362"/>
                        <a:gd name="connsiteY9" fmla="*/ 488089 h 881234"/>
                        <a:gd name="connsiteX10" fmla="*/ 1412186 w 3579362"/>
                        <a:gd name="connsiteY10" fmla="*/ 881232 h 881234"/>
                        <a:gd name="connsiteX11" fmla="*/ 1579418 w 3579362"/>
                        <a:gd name="connsiteY11" fmla="*/ 482221 h 881234"/>
                        <a:gd name="connsiteX12" fmla="*/ 1695796 w 3579362"/>
                        <a:gd name="connsiteY12" fmla="*/ 171227 h 881234"/>
                        <a:gd name="connsiteX13" fmla="*/ 1795549 w 3579362"/>
                        <a:gd name="connsiteY13" fmla="*/ 49959 h 881234"/>
                        <a:gd name="connsiteX14" fmla="*/ 1936377 w 3579362"/>
                        <a:gd name="connsiteY14" fmla="*/ 173183 h 881234"/>
                        <a:gd name="connsiteX15" fmla="*/ 2028305 w 3579362"/>
                        <a:gd name="connsiteY15" fmla="*/ 498847 h 881234"/>
                        <a:gd name="connsiteX16" fmla="*/ 2121632 w 3579362"/>
                        <a:gd name="connsiteY16" fmla="*/ 877460 h 881234"/>
                        <a:gd name="connsiteX17" fmla="*/ 2261062 w 3579362"/>
                        <a:gd name="connsiteY17" fmla="*/ 482221 h 881234"/>
                        <a:gd name="connsiteX18" fmla="*/ 2360815 w 3579362"/>
                        <a:gd name="connsiteY18" fmla="*/ 149712 h 881234"/>
                        <a:gd name="connsiteX19" fmla="*/ 2477193 w 3579362"/>
                        <a:gd name="connsiteY19" fmla="*/ 33334 h 881234"/>
                        <a:gd name="connsiteX20" fmla="*/ 2593571 w 3579362"/>
                        <a:gd name="connsiteY20" fmla="*/ 133087 h 881234"/>
                        <a:gd name="connsiteX21" fmla="*/ 2714839 w 3579362"/>
                        <a:gd name="connsiteY21" fmla="*/ 498847 h 881234"/>
                        <a:gd name="connsiteX22" fmla="*/ 2859578 w 3579362"/>
                        <a:gd name="connsiteY22" fmla="*/ 847981 h 881234"/>
                        <a:gd name="connsiteX23" fmla="*/ 3009207 w 3579362"/>
                        <a:gd name="connsiteY23" fmla="*/ 515472 h 881234"/>
                        <a:gd name="connsiteX24" fmla="*/ 3125585 w 3579362"/>
                        <a:gd name="connsiteY24" fmla="*/ 149712 h 881234"/>
                        <a:gd name="connsiteX25" fmla="*/ 3241964 w 3579362"/>
                        <a:gd name="connsiteY25" fmla="*/ 83 h 881234"/>
                        <a:gd name="connsiteX26" fmla="*/ 3358342 w 3579362"/>
                        <a:gd name="connsiteY26" fmla="*/ 166338 h 881234"/>
                        <a:gd name="connsiteX27" fmla="*/ 3489390 w 3579362"/>
                        <a:gd name="connsiteY27" fmla="*/ 515472 h 881234"/>
                        <a:gd name="connsiteX28" fmla="*/ 3579362 w 3579362"/>
                        <a:gd name="connsiteY28" fmla="*/ 847981 h 881234"/>
                        <a:gd name="connsiteX0" fmla="*/ 0 w 3579362"/>
                        <a:gd name="connsiteY0" fmla="*/ 881232 h 885165"/>
                        <a:gd name="connsiteX1" fmla="*/ 99753 w 3579362"/>
                        <a:gd name="connsiteY1" fmla="*/ 515472 h 885165"/>
                        <a:gd name="connsiteX2" fmla="*/ 332509 w 3579362"/>
                        <a:gd name="connsiteY2" fmla="*/ 33334 h 885165"/>
                        <a:gd name="connsiteX3" fmla="*/ 598516 w 3579362"/>
                        <a:gd name="connsiteY3" fmla="*/ 515472 h 885165"/>
                        <a:gd name="connsiteX4" fmla="*/ 698269 w 3579362"/>
                        <a:gd name="connsiteY4" fmla="*/ 847981 h 885165"/>
                        <a:gd name="connsiteX5" fmla="*/ 841052 w 3579362"/>
                        <a:gd name="connsiteY5" fmla="*/ 498847 h 885165"/>
                        <a:gd name="connsiteX6" fmla="*/ 968188 w 3579362"/>
                        <a:gd name="connsiteY6" fmla="*/ 154603 h 885165"/>
                        <a:gd name="connsiteX7" fmla="*/ 1080655 w 3579362"/>
                        <a:gd name="connsiteY7" fmla="*/ 16709 h 885165"/>
                        <a:gd name="connsiteX8" fmla="*/ 1197033 w 3579362"/>
                        <a:gd name="connsiteY8" fmla="*/ 166338 h 885165"/>
                        <a:gd name="connsiteX9" fmla="*/ 1279182 w 3579362"/>
                        <a:gd name="connsiteY9" fmla="*/ 488089 h 885165"/>
                        <a:gd name="connsiteX10" fmla="*/ 1412186 w 3579362"/>
                        <a:gd name="connsiteY10" fmla="*/ 881232 h 885165"/>
                        <a:gd name="connsiteX11" fmla="*/ 1579418 w 3579362"/>
                        <a:gd name="connsiteY11" fmla="*/ 482221 h 885165"/>
                        <a:gd name="connsiteX12" fmla="*/ 1695796 w 3579362"/>
                        <a:gd name="connsiteY12" fmla="*/ 171227 h 885165"/>
                        <a:gd name="connsiteX13" fmla="*/ 1795549 w 3579362"/>
                        <a:gd name="connsiteY13" fmla="*/ 49959 h 885165"/>
                        <a:gd name="connsiteX14" fmla="*/ 1936377 w 3579362"/>
                        <a:gd name="connsiteY14" fmla="*/ 173183 h 885165"/>
                        <a:gd name="connsiteX15" fmla="*/ 2028305 w 3579362"/>
                        <a:gd name="connsiteY15" fmla="*/ 498847 h 885165"/>
                        <a:gd name="connsiteX16" fmla="*/ 2144684 w 3579362"/>
                        <a:gd name="connsiteY16" fmla="*/ 885144 h 885165"/>
                        <a:gd name="connsiteX17" fmla="*/ 2261062 w 3579362"/>
                        <a:gd name="connsiteY17" fmla="*/ 482221 h 885165"/>
                        <a:gd name="connsiteX18" fmla="*/ 2360815 w 3579362"/>
                        <a:gd name="connsiteY18" fmla="*/ 149712 h 885165"/>
                        <a:gd name="connsiteX19" fmla="*/ 2477193 w 3579362"/>
                        <a:gd name="connsiteY19" fmla="*/ 33334 h 885165"/>
                        <a:gd name="connsiteX20" fmla="*/ 2593571 w 3579362"/>
                        <a:gd name="connsiteY20" fmla="*/ 133087 h 885165"/>
                        <a:gd name="connsiteX21" fmla="*/ 2714839 w 3579362"/>
                        <a:gd name="connsiteY21" fmla="*/ 498847 h 885165"/>
                        <a:gd name="connsiteX22" fmla="*/ 2859578 w 3579362"/>
                        <a:gd name="connsiteY22" fmla="*/ 847981 h 885165"/>
                        <a:gd name="connsiteX23" fmla="*/ 3009207 w 3579362"/>
                        <a:gd name="connsiteY23" fmla="*/ 515472 h 885165"/>
                        <a:gd name="connsiteX24" fmla="*/ 3125585 w 3579362"/>
                        <a:gd name="connsiteY24" fmla="*/ 149712 h 885165"/>
                        <a:gd name="connsiteX25" fmla="*/ 3241964 w 3579362"/>
                        <a:gd name="connsiteY25" fmla="*/ 83 h 885165"/>
                        <a:gd name="connsiteX26" fmla="*/ 3358342 w 3579362"/>
                        <a:gd name="connsiteY26" fmla="*/ 166338 h 885165"/>
                        <a:gd name="connsiteX27" fmla="*/ 3489390 w 3579362"/>
                        <a:gd name="connsiteY27" fmla="*/ 515472 h 885165"/>
                        <a:gd name="connsiteX28" fmla="*/ 3579362 w 3579362"/>
                        <a:gd name="connsiteY28" fmla="*/ 847981 h 885165"/>
                        <a:gd name="connsiteX0" fmla="*/ 0 w 3579362"/>
                        <a:gd name="connsiteY0" fmla="*/ 881232 h 885190"/>
                        <a:gd name="connsiteX1" fmla="*/ 99753 w 3579362"/>
                        <a:gd name="connsiteY1" fmla="*/ 515472 h 885190"/>
                        <a:gd name="connsiteX2" fmla="*/ 332509 w 3579362"/>
                        <a:gd name="connsiteY2" fmla="*/ 33334 h 885190"/>
                        <a:gd name="connsiteX3" fmla="*/ 598516 w 3579362"/>
                        <a:gd name="connsiteY3" fmla="*/ 515472 h 885190"/>
                        <a:gd name="connsiteX4" fmla="*/ 698269 w 3579362"/>
                        <a:gd name="connsiteY4" fmla="*/ 847981 h 885190"/>
                        <a:gd name="connsiteX5" fmla="*/ 841052 w 3579362"/>
                        <a:gd name="connsiteY5" fmla="*/ 498847 h 885190"/>
                        <a:gd name="connsiteX6" fmla="*/ 968188 w 3579362"/>
                        <a:gd name="connsiteY6" fmla="*/ 154603 h 885190"/>
                        <a:gd name="connsiteX7" fmla="*/ 1080655 w 3579362"/>
                        <a:gd name="connsiteY7" fmla="*/ 16709 h 885190"/>
                        <a:gd name="connsiteX8" fmla="*/ 1197033 w 3579362"/>
                        <a:gd name="connsiteY8" fmla="*/ 166338 h 885190"/>
                        <a:gd name="connsiteX9" fmla="*/ 1279182 w 3579362"/>
                        <a:gd name="connsiteY9" fmla="*/ 488089 h 885190"/>
                        <a:gd name="connsiteX10" fmla="*/ 1412186 w 3579362"/>
                        <a:gd name="connsiteY10" fmla="*/ 881232 h 885190"/>
                        <a:gd name="connsiteX11" fmla="*/ 1579418 w 3579362"/>
                        <a:gd name="connsiteY11" fmla="*/ 482221 h 885190"/>
                        <a:gd name="connsiteX12" fmla="*/ 1695796 w 3579362"/>
                        <a:gd name="connsiteY12" fmla="*/ 171227 h 885190"/>
                        <a:gd name="connsiteX13" fmla="*/ 1795549 w 3579362"/>
                        <a:gd name="connsiteY13" fmla="*/ 49959 h 885190"/>
                        <a:gd name="connsiteX14" fmla="*/ 1936377 w 3579362"/>
                        <a:gd name="connsiteY14" fmla="*/ 173183 h 885190"/>
                        <a:gd name="connsiteX15" fmla="*/ 2005253 w 3579362"/>
                        <a:gd name="connsiteY15" fmla="*/ 506531 h 885190"/>
                        <a:gd name="connsiteX16" fmla="*/ 2144684 w 3579362"/>
                        <a:gd name="connsiteY16" fmla="*/ 885144 h 885190"/>
                        <a:gd name="connsiteX17" fmla="*/ 2261062 w 3579362"/>
                        <a:gd name="connsiteY17" fmla="*/ 482221 h 885190"/>
                        <a:gd name="connsiteX18" fmla="*/ 2360815 w 3579362"/>
                        <a:gd name="connsiteY18" fmla="*/ 149712 h 885190"/>
                        <a:gd name="connsiteX19" fmla="*/ 2477193 w 3579362"/>
                        <a:gd name="connsiteY19" fmla="*/ 33334 h 885190"/>
                        <a:gd name="connsiteX20" fmla="*/ 2593571 w 3579362"/>
                        <a:gd name="connsiteY20" fmla="*/ 133087 h 885190"/>
                        <a:gd name="connsiteX21" fmla="*/ 2714839 w 3579362"/>
                        <a:gd name="connsiteY21" fmla="*/ 498847 h 885190"/>
                        <a:gd name="connsiteX22" fmla="*/ 2859578 w 3579362"/>
                        <a:gd name="connsiteY22" fmla="*/ 847981 h 885190"/>
                        <a:gd name="connsiteX23" fmla="*/ 3009207 w 3579362"/>
                        <a:gd name="connsiteY23" fmla="*/ 515472 h 885190"/>
                        <a:gd name="connsiteX24" fmla="*/ 3125585 w 3579362"/>
                        <a:gd name="connsiteY24" fmla="*/ 149712 h 885190"/>
                        <a:gd name="connsiteX25" fmla="*/ 3241964 w 3579362"/>
                        <a:gd name="connsiteY25" fmla="*/ 83 h 885190"/>
                        <a:gd name="connsiteX26" fmla="*/ 3358342 w 3579362"/>
                        <a:gd name="connsiteY26" fmla="*/ 166338 h 885190"/>
                        <a:gd name="connsiteX27" fmla="*/ 3489390 w 3579362"/>
                        <a:gd name="connsiteY27" fmla="*/ 515472 h 885190"/>
                        <a:gd name="connsiteX28" fmla="*/ 3579362 w 3579362"/>
                        <a:gd name="connsiteY28" fmla="*/ 847981 h 885190"/>
                        <a:gd name="connsiteX0" fmla="*/ 0 w 3579362"/>
                        <a:gd name="connsiteY0" fmla="*/ 881232 h 885190"/>
                        <a:gd name="connsiteX1" fmla="*/ 99753 w 3579362"/>
                        <a:gd name="connsiteY1" fmla="*/ 515472 h 885190"/>
                        <a:gd name="connsiteX2" fmla="*/ 332509 w 3579362"/>
                        <a:gd name="connsiteY2" fmla="*/ 33334 h 885190"/>
                        <a:gd name="connsiteX3" fmla="*/ 598516 w 3579362"/>
                        <a:gd name="connsiteY3" fmla="*/ 515472 h 885190"/>
                        <a:gd name="connsiteX4" fmla="*/ 698269 w 3579362"/>
                        <a:gd name="connsiteY4" fmla="*/ 847981 h 885190"/>
                        <a:gd name="connsiteX5" fmla="*/ 841052 w 3579362"/>
                        <a:gd name="connsiteY5" fmla="*/ 498847 h 885190"/>
                        <a:gd name="connsiteX6" fmla="*/ 968188 w 3579362"/>
                        <a:gd name="connsiteY6" fmla="*/ 154603 h 885190"/>
                        <a:gd name="connsiteX7" fmla="*/ 1080655 w 3579362"/>
                        <a:gd name="connsiteY7" fmla="*/ 16709 h 885190"/>
                        <a:gd name="connsiteX8" fmla="*/ 1197033 w 3579362"/>
                        <a:gd name="connsiteY8" fmla="*/ 166338 h 885190"/>
                        <a:gd name="connsiteX9" fmla="*/ 1279182 w 3579362"/>
                        <a:gd name="connsiteY9" fmla="*/ 488089 h 885190"/>
                        <a:gd name="connsiteX10" fmla="*/ 1412186 w 3579362"/>
                        <a:gd name="connsiteY10" fmla="*/ 881232 h 885190"/>
                        <a:gd name="connsiteX11" fmla="*/ 1579418 w 3579362"/>
                        <a:gd name="connsiteY11" fmla="*/ 482221 h 885190"/>
                        <a:gd name="connsiteX12" fmla="*/ 1695796 w 3579362"/>
                        <a:gd name="connsiteY12" fmla="*/ 171227 h 885190"/>
                        <a:gd name="connsiteX13" fmla="*/ 1795549 w 3579362"/>
                        <a:gd name="connsiteY13" fmla="*/ 49959 h 885190"/>
                        <a:gd name="connsiteX14" fmla="*/ 1867220 w 3579362"/>
                        <a:gd name="connsiteY14" fmla="*/ 157815 h 885190"/>
                        <a:gd name="connsiteX15" fmla="*/ 2005253 w 3579362"/>
                        <a:gd name="connsiteY15" fmla="*/ 506531 h 885190"/>
                        <a:gd name="connsiteX16" fmla="*/ 2144684 w 3579362"/>
                        <a:gd name="connsiteY16" fmla="*/ 885144 h 885190"/>
                        <a:gd name="connsiteX17" fmla="*/ 2261062 w 3579362"/>
                        <a:gd name="connsiteY17" fmla="*/ 482221 h 885190"/>
                        <a:gd name="connsiteX18" fmla="*/ 2360815 w 3579362"/>
                        <a:gd name="connsiteY18" fmla="*/ 149712 h 885190"/>
                        <a:gd name="connsiteX19" fmla="*/ 2477193 w 3579362"/>
                        <a:gd name="connsiteY19" fmla="*/ 33334 h 885190"/>
                        <a:gd name="connsiteX20" fmla="*/ 2593571 w 3579362"/>
                        <a:gd name="connsiteY20" fmla="*/ 133087 h 885190"/>
                        <a:gd name="connsiteX21" fmla="*/ 2714839 w 3579362"/>
                        <a:gd name="connsiteY21" fmla="*/ 498847 h 885190"/>
                        <a:gd name="connsiteX22" fmla="*/ 2859578 w 3579362"/>
                        <a:gd name="connsiteY22" fmla="*/ 847981 h 885190"/>
                        <a:gd name="connsiteX23" fmla="*/ 3009207 w 3579362"/>
                        <a:gd name="connsiteY23" fmla="*/ 515472 h 885190"/>
                        <a:gd name="connsiteX24" fmla="*/ 3125585 w 3579362"/>
                        <a:gd name="connsiteY24" fmla="*/ 149712 h 885190"/>
                        <a:gd name="connsiteX25" fmla="*/ 3241964 w 3579362"/>
                        <a:gd name="connsiteY25" fmla="*/ 83 h 885190"/>
                        <a:gd name="connsiteX26" fmla="*/ 3358342 w 3579362"/>
                        <a:gd name="connsiteY26" fmla="*/ 166338 h 885190"/>
                        <a:gd name="connsiteX27" fmla="*/ 3489390 w 3579362"/>
                        <a:gd name="connsiteY27" fmla="*/ 515472 h 885190"/>
                        <a:gd name="connsiteX28" fmla="*/ 3579362 w 3579362"/>
                        <a:gd name="connsiteY28" fmla="*/ 847981 h 885190"/>
                        <a:gd name="connsiteX0" fmla="*/ 0 w 3579362"/>
                        <a:gd name="connsiteY0" fmla="*/ 881232 h 885190"/>
                        <a:gd name="connsiteX1" fmla="*/ 99753 w 3579362"/>
                        <a:gd name="connsiteY1" fmla="*/ 515472 h 885190"/>
                        <a:gd name="connsiteX2" fmla="*/ 332509 w 3579362"/>
                        <a:gd name="connsiteY2" fmla="*/ 33334 h 885190"/>
                        <a:gd name="connsiteX3" fmla="*/ 598516 w 3579362"/>
                        <a:gd name="connsiteY3" fmla="*/ 515472 h 885190"/>
                        <a:gd name="connsiteX4" fmla="*/ 698269 w 3579362"/>
                        <a:gd name="connsiteY4" fmla="*/ 847981 h 885190"/>
                        <a:gd name="connsiteX5" fmla="*/ 841052 w 3579362"/>
                        <a:gd name="connsiteY5" fmla="*/ 498847 h 885190"/>
                        <a:gd name="connsiteX6" fmla="*/ 968188 w 3579362"/>
                        <a:gd name="connsiteY6" fmla="*/ 154603 h 885190"/>
                        <a:gd name="connsiteX7" fmla="*/ 1080655 w 3579362"/>
                        <a:gd name="connsiteY7" fmla="*/ 16709 h 885190"/>
                        <a:gd name="connsiteX8" fmla="*/ 1197033 w 3579362"/>
                        <a:gd name="connsiteY8" fmla="*/ 166338 h 885190"/>
                        <a:gd name="connsiteX9" fmla="*/ 1279182 w 3579362"/>
                        <a:gd name="connsiteY9" fmla="*/ 488089 h 885190"/>
                        <a:gd name="connsiteX10" fmla="*/ 1412186 w 3579362"/>
                        <a:gd name="connsiteY10" fmla="*/ 881232 h 885190"/>
                        <a:gd name="connsiteX11" fmla="*/ 1579418 w 3579362"/>
                        <a:gd name="connsiteY11" fmla="*/ 482221 h 885190"/>
                        <a:gd name="connsiteX12" fmla="*/ 1695796 w 3579362"/>
                        <a:gd name="connsiteY12" fmla="*/ 171227 h 885190"/>
                        <a:gd name="connsiteX13" fmla="*/ 1772497 w 3579362"/>
                        <a:gd name="connsiteY13" fmla="*/ 49959 h 885190"/>
                        <a:gd name="connsiteX14" fmla="*/ 1867220 w 3579362"/>
                        <a:gd name="connsiteY14" fmla="*/ 157815 h 885190"/>
                        <a:gd name="connsiteX15" fmla="*/ 2005253 w 3579362"/>
                        <a:gd name="connsiteY15" fmla="*/ 506531 h 885190"/>
                        <a:gd name="connsiteX16" fmla="*/ 2144684 w 3579362"/>
                        <a:gd name="connsiteY16" fmla="*/ 885144 h 885190"/>
                        <a:gd name="connsiteX17" fmla="*/ 2261062 w 3579362"/>
                        <a:gd name="connsiteY17" fmla="*/ 482221 h 885190"/>
                        <a:gd name="connsiteX18" fmla="*/ 2360815 w 3579362"/>
                        <a:gd name="connsiteY18" fmla="*/ 149712 h 885190"/>
                        <a:gd name="connsiteX19" fmla="*/ 2477193 w 3579362"/>
                        <a:gd name="connsiteY19" fmla="*/ 33334 h 885190"/>
                        <a:gd name="connsiteX20" fmla="*/ 2593571 w 3579362"/>
                        <a:gd name="connsiteY20" fmla="*/ 133087 h 885190"/>
                        <a:gd name="connsiteX21" fmla="*/ 2714839 w 3579362"/>
                        <a:gd name="connsiteY21" fmla="*/ 498847 h 885190"/>
                        <a:gd name="connsiteX22" fmla="*/ 2859578 w 3579362"/>
                        <a:gd name="connsiteY22" fmla="*/ 847981 h 885190"/>
                        <a:gd name="connsiteX23" fmla="*/ 3009207 w 3579362"/>
                        <a:gd name="connsiteY23" fmla="*/ 515472 h 885190"/>
                        <a:gd name="connsiteX24" fmla="*/ 3125585 w 3579362"/>
                        <a:gd name="connsiteY24" fmla="*/ 149712 h 885190"/>
                        <a:gd name="connsiteX25" fmla="*/ 3241964 w 3579362"/>
                        <a:gd name="connsiteY25" fmla="*/ 83 h 885190"/>
                        <a:gd name="connsiteX26" fmla="*/ 3358342 w 3579362"/>
                        <a:gd name="connsiteY26" fmla="*/ 166338 h 885190"/>
                        <a:gd name="connsiteX27" fmla="*/ 3489390 w 3579362"/>
                        <a:gd name="connsiteY27" fmla="*/ 515472 h 885190"/>
                        <a:gd name="connsiteX28" fmla="*/ 3579362 w 3579362"/>
                        <a:gd name="connsiteY28" fmla="*/ 847981 h 885190"/>
                        <a:gd name="connsiteX0" fmla="*/ 0 w 3579362"/>
                        <a:gd name="connsiteY0" fmla="*/ 881232 h 885190"/>
                        <a:gd name="connsiteX1" fmla="*/ 99753 w 3579362"/>
                        <a:gd name="connsiteY1" fmla="*/ 515472 h 885190"/>
                        <a:gd name="connsiteX2" fmla="*/ 332509 w 3579362"/>
                        <a:gd name="connsiteY2" fmla="*/ 33334 h 885190"/>
                        <a:gd name="connsiteX3" fmla="*/ 598516 w 3579362"/>
                        <a:gd name="connsiteY3" fmla="*/ 515472 h 885190"/>
                        <a:gd name="connsiteX4" fmla="*/ 698269 w 3579362"/>
                        <a:gd name="connsiteY4" fmla="*/ 847981 h 885190"/>
                        <a:gd name="connsiteX5" fmla="*/ 841052 w 3579362"/>
                        <a:gd name="connsiteY5" fmla="*/ 498847 h 885190"/>
                        <a:gd name="connsiteX6" fmla="*/ 968188 w 3579362"/>
                        <a:gd name="connsiteY6" fmla="*/ 154603 h 885190"/>
                        <a:gd name="connsiteX7" fmla="*/ 1065287 w 3579362"/>
                        <a:gd name="connsiteY7" fmla="*/ 16709 h 885190"/>
                        <a:gd name="connsiteX8" fmla="*/ 1197033 w 3579362"/>
                        <a:gd name="connsiteY8" fmla="*/ 166338 h 885190"/>
                        <a:gd name="connsiteX9" fmla="*/ 1279182 w 3579362"/>
                        <a:gd name="connsiteY9" fmla="*/ 488089 h 885190"/>
                        <a:gd name="connsiteX10" fmla="*/ 1412186 w 3579362"/>
                        <a:gd name="connsiteY10" fmla="*/ 881232 h 885190"/>
                        <a:gd name="connsiteX11" fmla="*/ 1579418 w 3579362"/>
                        <a:gd name="connsiteY11" fmla="*/ 482221 h 885190"/>
                        <a:gd name="connsiteX12" fmla="*/ 1695796 w 3579362"/>
                        <a:gd name="connsiteY12" fmla="*/ 171227 h 885190"/>
                        <a:gd name="connsiteX13" fmla="*/ 1772497 w 3579362"/>
                        <a:gd name="connsiteY13" fmla="*/ 49959 h 885190"/>
                        <a:gd name="connsiteX14" fmla="*/ 1867220 w 3579362"/>
                        <a:gd name="connsiteY14" fmla="*/ 157815 h 885190"/>
                        <a:gd name="connsiteX15" fmla="*/ 2005253 w 3579362"/>
                        <a:gd name="connsiteY15" fmla="*/ 506531 h 885190"/>
                        <a:gd name="connsiteX16" fmla="*/ 2144684 w 3579362"/>
                        <a:gd name="connsiteY16" fmla="*/ 885144 h 885190"/>
                        <a:gd name="connsiteX17" fmla="*/ 2261062 w 3579362"/>
                        <a:gd name="connsiteY17" fmla="*/ 482221 h 885190"/>
                        <a:gd name="connsiteX18" fmla="*/ 2360815 w 3579362"/>
                        <a:gd name="connsiteY18" fmla="*/ 149712 h 885190"/>
                        <a:gd name="connsiteX19" fmla="*/ 2477193 w 3579362"/>
                        <a:gd name="connsiteY19" fmla="*/ 33334 h 885190"/>
                        <a:gd name="connsiteX20" fmla="*/ 2593571 w 3579362"/>
                        <a:gd name="connsiteY20" fmla="*/ 133087 h 885190"/>
                        <a:gd name="connsiteX21" fmla="*/ 2714839 w 3579362"/>
                        <a:gd name="connsiteY21" fmla="*/ 498847 h 885190"/>
                        <a:gd name="connsiteX22" fmla="*/ 2859578 w 3579362"/>
                        <a:gd name="connsiteY22" fmla="*/ 847981 h 885190"/>
                        <a:gd name="connsiteX23" fmla="*/ 3009207 w 3579362"/>
                        <a:gd name="connsiteY23" fmla="*/ 515472 h 885190"/>
                        <a:gd name="connsiteX24" fmla="*/ 3125585 w 3579362"/>
                        <a:gd name="connsiteY24" fmla="*/ 149712 h 885190"/>
                        <a:gd name="connsiteX25" fmla="*/ 3241964 w 3579362"/>
                        <a:gd name="connsiteY25" fmla="*/ 83 h 885190"/>
                        <a:gd name="connsiteX26" fmla="*/ 3358342 w 3579362"/>
                        <a:gd name="connsiteY26" fmla="*/ 166338 h 885190"/>
                        <a:gd name="connsiteX27" fmla="*/ 3489390 w 3579362"/>
                        <a:gd name="connsiteY27" fmla="*/ 515472 h 885190"/>
                        <a:gd name="connsiteX28" fmla="*/ 3579362 w 3579362"/>
                        <a:gd name="connsiteY28" fmla="*/ 847981 h 885190"/>
                        <a:gd name="connsiteX0" fmla="*/ 0 w 3579362"/>
                        <a:gd name="connsiteY0" fmla="*/ 881232 h 885190"/>
                        <a:gd name="connsiteX1" fmla="*/ 99753 w 3579362"/>
                        <a:gd name="connsiteY1" fmla="*/ 515472 h 885190"/>
                        <a:gd name="connsiteX2" fmla="*/ 332509 w 3579362"/>
                        <a:gd name="connsiteY2" fmla="*/ 33334 h 885190"/>
                        <a:gd name="connsiteX3" fmla="*/ 598516 w 3579362"/>
                        <a:gd name="connsiteY3" fmla="*/ 515472 h 885190"/>
                        <a:gd name="connsiteX4" fmla="*/ 698269 w 3579362"/>
                        <a:gd name="connsiteY4" fmla="*/ 847981 h 885190"/>
                        <a:gd name="connsiteX5" fmla="*/ 841052 w 3579362"/>
                        <a:gd name="connsiteY5" fmla="*/ 498847 h 885190"/>
                        <a:gd name="connsiteX6" fmla="*/ 968188 w 3579362"/>
                        <a:gd name="connsiteY6" fmla="*/ 154603 h 885190"/>
                        <a:gd name="connsiteX7" fmla="*/ 1065287 w 3579362"/>
                        <a:gd name="connsiteY7" fmla="*/ 16709 h 885190"/>
                        <a:gd name="connsiteX8" fmla="*/ 1181665 w 3579362"/>
                        <a:gd name="connsiteY8" fmla="*/ 166338 h 885190"/>
                        <a:gd name="connsiteX9" fmla="*/ 1279182 w 3579362"/>
                        <a:gd name="connsiteY9" fmla="*/ 488089 h 885190"/>
                        <a:gd name="connsiteX10" fmla="*/ 1412186 w 3579362"/>
                        <a:gd name="connsiteY10" fmla="*/ 881232 h 885190"/>
                        <a:gd name="connsiteX11" fmla="*/ 1579418 w 3579362"/>
                        <a:gd name="connsiteY11" fmla="*/ 482221 h 885190"/>
                        <a:gd name="connsiteX12" fmla="*/ 1695796 w 3579362"/>
                        <a:gd name="connsiteY12" fmla="*/ 171227 h 885190"/>
                        <a:gd name="connsiteX13" fmla="*/ 1772497 w 3579362"/>
                        <a:gd name="connsiteY13" fmla="*/ 49959 h 885190"/>
                        <a:gd name="connsiteX14" fmla="*/ 1867220 w 3579362"/>
                        <a:gd name="connsiteY14" fmla="*/ 157815 h 885190"/>
                        <a:gd name="connsiteX15" fmla="*/ 2005253 w 3579362"/>
                        <a:gd name="connsiteY15" fmla="*/ 506531 h 885190"/>
                        <a:gd name="connsiteX16" fmla="*/ 2144684 w 3579362"/>
                        <a:gd name="connsiteY16" fmla="*/ 885144 h 885190"/>
                        <a:gd name="connsiteX17" fmla="*/ 2261062 w 3579362"/>
                        <a:gd name="connsiteY17" fmla="*/ 482221 h 885190"/>
                        <a:gd name="connsiteX18" fmla="*/ 2360815 w 3579362"/>
                        <a:gd name="connsiteY18" fmla="*/ 149712 h 885190"/>
                        <a:gd name="connsiteX19" fmla="*/ 2477193 w 3579362"/>
                        <a:gd name="connsiteY19" fmla="*/ 33334 h 885190"/>
                        <a:gd name="connsiteX20" fmla="*/ 2593571 w 3579362"/>
                        <a:gd name="connsiteY20" fmla="*/ 133087 h 885190"/>
                        <a:gd name="connsiteX21" fmla="*/ 2714839 w 3579362"/>
                        <a:gd name="connsiteY21" fmla="*/ 498847 h 885190"/>
                        <a:gd name="connsiteX22" fmla="*/ 2859578 w 3579362"/>
                        <a:gd name="connsiteY22" fmla="*/ 847981 h 885190"/>
                        <a:gd name="connsiteX23" fmla="*/ 3009207 w 3579362"/>
                        <a:gd name="connsiteY23" fmla="*/ 515472 h 885190"/>
                        <a:gd name="connsiteX24" fmla="*/ 3125585 w 3579362"/>
                        <a:gd name="connsiteY24" fmla="*/ 149712 h 885190"/>
                        <a:gd name="connsiteX25" fmla="*/ 3241964 w 3579362"/>
                        <a:gd name="connsiteY25" fmla="*/ 83 h 885190"/>
                        <a:gd name="connsiteX26" fmla="*/ 3358342 w 3579362"/>
                        <a:gd name="connsiteY26" fmla="*/ 166338 h 885190"/>
                        <a:gd name="connsiteX27" fmla="*/ 3489390 w 3579362"/>
                        <a:gd name="connsiteY27" fmla="*/ 515472 h 885190"/>
                        <a:gd name="connsiteX28" fmla="*/ 3579362 w 3579362"/>
                        <a:gd name="connsiteY28" fmla="*/ 847981 h 885190"/>
                        <a:gd name="connsiteX0" fmla="*/ 0 w 3579362"/>
                        <a:gd name="connsiteY0" fmla="*/ 881232 h 885147"/>
                        <a:gd name="connsiteX1" fmla="*/ 99753 w 3579362"/>
                        <a:gd name="connsiteY1" fmla="*/ 515472 h 885147"/>
                        <a:gd name="connsiteX2" fmla="*/ 332509 w 3579362"/>
                        <a:gd name="connsiteY2" fmla="*/ 33334 h 885147"/>
                        <a:gd name="connsiteX3" fmla="*/ 598516 w 3579362"/>
                        <a:gd name="connsiteY3" fmla="*/ 515472 h 885147"/>
                        <a:gd name="connsiteX4" fmla="*/ 698269 w 3579362"/>
                        <a:gd name="connsiteY4" fmla="*/ 847981 h 885147"/>
                        <a:gd name="connsiteX5" fmla="*/ 841052 w 3579362"/>
                        <a:gd name="connsiteY5" fmla="*/ 498847 h 885147"/>
                        <a:gd name="connsiteX6" fmla="*/ 968188 w 3579362"/>
                        <a:gd name="connsiteY6" fmla="*/ 154603 h 885147"/>
                        <a:gd name="connsiteX7" fmla="*/ 1065287 w 3579362"/>
                        <a:gd name="connsiteY7" fmla="*/ 16709 h 885147"/>
                        <a:gd name="connsiteX8" fmla="*/ 1181665 w 3579362"/>
                        <a:gd name="connsiteY8" fmla="*/ 166338 h 885147"/>
                        <a:gd name="connsiteX9" fmla="*/ 1279182 w 3579362"/>
                        <a:gd name="connsiteY9" fmla="*/ 488089 h 885147"/>
                        <a:gd name="connsiteX10" fmla="*/ 1412186 w 3579362"/>
                        <a:gd name="connsiteY10" fmla="*/ 881232 h 885147"/>
                        <a:gd name="connsiteX11" fmla="*/ 1579418 w 3579362"/>
                        <a:gd name="connsiteY11" fmla="*/ 482221 h 885147"/>
                        <a:gd name="connsiteX12" fmla="*/ 1695796 w 3579362"/>
                        <a:gd name="connsiteY12" fmla="*/ 171227 h 885147"/>
                        <a:gd name="connsiteX13" fmla="*/ 1772497 w 3579362"/>
                        <a:gd name="connsiteY13" fmla="*/ 49959 h 885147"/>
                        <a:gd name="connsiteX14" fmla="*/ 1867220 w 3579362"/>
                        <a:gd name="connsiteY14" fmla="*/ 157815 h 885147"/>
                        <a:gd name="connsiteX15" fmla="*/ 2005253 w 3579362"/>
                        <a:gd name="connsiteY15" fmla="*/ 506531 h 885147"/>
                        <a:gd name="connsiteX16" fmla="*/ 2144684 w 3579362"/>
                        <a:gd name="connsiteY16" fmla="*/ 885144 h 885147"/>
                        <a:gd name="connsiteX17" fmla="*/ 2268746 w 3579362"/>
                        <a:gd name="connsiteY17" fmla="*/ 512957 h 885147"/>
                        <a:gd name="connsiteX18" fmla="*/ 2360815 w 3579362"/>
                        <a:gd name="connsiteY18" fmla="*/ 149712 h 885147"/>
                        <a:gd name="connsiteX19" fmla="*/ 2477193 w 3579362"/>
                        <a:gd name="connsiteY19" fmla="*/ 33334 h 885147"/>
                        <a:gd name="connsiteX20" fmla="*/ 2593571 w 3579362"/>
                        <a:gd name="connsiteY20" fmla="*/ 133087 h 885147"/>
                        <a:gd name="connsiteX21" fmla="*/ 2714839 w 3579362"/>
                        <a:gd name="connsiteY21" fmla="*/ 498847 h 885147"/>
                        <a:gd name="connsiteX22" fmla="*/ 2859578 w 3579362"/>
                        <a:gd name="connsiteY22" fmla="*/ 847981 h 885147"/>
                        <a:gd name="connsiteX23" fmla="*/ 3009207 w 3579362"/>
                        <a:gd name="connsiteY23" fmla="*/ 515472 h 885147"/>
                        <a:gd name="connsiteX24" fmla="*/ 3125585 w 3579362"/>
                        <a:gd name="connsiteY24" fmla="*/ 149712 h 885147"/>
                        <a:gd name="connsiteX25" fmla="*/ 3241964 w 3579362"/>
                        <a:gd name="connsiteY25" fmla="*/ 83 h 885147"/>
                        <a:gd name="connsiteX26" fmla="*/ 3358342 w 3579362"/>
                        <a:gd name="connsiteY26" fmla="*/ 166338 h 885147"/>
                        <a:gd name="connsiteX27" fmla="*/ 3489390 w 3579362"/>
                        <a:gd name="connsiteY27" fmla="*/ 515472 h 885147"/>
                        <a:gd name="connsiteX28" fmla="*/ 3579362 w 3579362"/>
                        <a:gd name="connsiteY28" fmla="*/ 847981 h 885147"/>
                        <a:gd name="connsiteX0" fmla="*/ 0 w 3579362"/>
                        <a:gd name="connsiteY0" fmla="*/ 881232 h 885144"/>
                        <a:gd name="connsiteX1" fmla="*/ 99753 w 3579362"/>
                        <a:gd name="connsiteY1" fmla="*/ 515472 h 885144"/>
                        <a:gd name="connsiteX2" fmla="*/ 332509 w 3579362"/>
                        <a:gd name="connsiteY2" fmla="*/ 33334 h 885144"/>
                        <a:gd name="connsiteX3" fmla="*/ 598516 w 3579362"/>
                        <a:gd name="connsiteY3" fmla="*/ 515472 h 885144"/>
                        <a:gd name="connsiteX4" fmla="*/ 698269 w 3579362"/>
                        <a:gd name="connsiteY4" fmla="*/ 847981 h 885144"/>
                        <a:gd name="connsiteX5" fmla="*/ 841052 w 3579362"/>
                        <a:gd name="connsiteY5" fmla="*/ 498847 h 885144"/>
                        <a:gd name="connsiteX6" fmla="*/ 968188 w 3579362"/>
                        <a:gd name="connsiteY6" fmla="*/ 154603 h 885144"/>
                        <a:gd name="connsiteX7" fmla="*/ 1065287 w 3579362"/>
                        <a:gd name="connsiteY7" fmla="*/ 16709 h 885144"/>
                        <a:gd name="connsiteX8" fmla="*/ 1181665 w 3579362"/>
                        <a:gd name="connsiteY8" fmla="*/ 166338 h 885144"/>
                        <a:gd name="connsiteX9" fmla="*/ 1279182 w 3579362"/>
                        <a:gd name="connsiteY9" fmla="*/ 488089 h 885144"/>
                        <a:gd name="connsiteX10" fmla="*/ 1412186 w 3579362"/>
                        <a:gd name="connsiteY10" fmla="*/ 881232 h 885144"/>
                        <a:gd name="connsiteX11" fmla="*/ 1579418 w 3579362"/>
                        <a:gd name="connsiteY11" fmla="*/ 482221 h 885144"/>
                        <a:gd name="connsiteX12" fmla="*/ 1695796 w 3579362"/>
                        <a:gd name="connsiteY12" fmla="*/ 171227 h 885144"/>
                        <a:gd name="connsiteX13" fmla="*/ 1772497 w 3579362"/>
                        <a:gd name="connsiteY13" fmla="*/ 49959 h 885144"/>
                        <a:gd name="connsiteX14" fmla="*/ 1867220 w 3579362"/>
                        <a:gd name="connsiteY14" fmla="*/ 157815 h 885144"/>
                        <a:gd name="connsiteX15" fmla="*/ 1982201 w 3579362"/>
                        <a:gd name="connsiteY15" fmla="*/ 514215 h 885144"/>
                        <a:gd name="connsiteX16" fmla="*/ 2144684 w 3579362"/>
                        <a:gd name="connsiteY16" fmla="*/ 885144 h 885144"/>
                        <a:gd name="connsiteX17" fmla="*/ 2268746 w 3579362"/>
                        <a:gd name="connsiteY17" fmla="*/ 512957 h 885144"/>
                        <a:gd name="connsiteX18" fmla="*/ 2360815 w 3579362"/>
                        <a:gd name="connsiteY18" fmla="*/ 149712 h 885144"/>
                        <a:gd name="connsiteX19" fmla="*/ 2477193 w 3579362"/>
                        <a:gd name="connsiteY19" fmla="*/ 33334 h 885144"/>
                        <a:gd name="connsiteX20" fmla="*/ 2593571 w 3579362"/>
                        <a:gd name="connsiteY20" fmla="*/ 133087 h 885144"/>
                        <a:gd name="connsiteX21" fmla="*/ 2714839 w 3579362"/>
                        <a:gd name="connsiteY21" fmla="*/ 498847 h 885144"/>
                        <a:gd name="connsiteX22" fmla="*/ 2859578 w 3579362"/>
                        <a:gd name="connsiteY22" fmla="*/ 847981 h 885144"/>
                        <a:gd name="connsiteX23" fmla="*/ 3009207 w 3579362"/>
                        <a:gd name="connsiteY23" fmla="*/ 515472 h 885144"/>
                        <a:gd name="connsiteX24" fmla="*/ 3125585 w 3579362"/>
                        <a:gd name="connsiteY24" fmla="*/ 149712 h 885144"/>
                        <a:gd name="connsiteX25" fmla="*/ 3241964 w 3579362"/>
                        <a:gd name="connsiteY25" fmla="*/ 83 h 885144"/>
                        <a:gd name="connsiteX26" fmla="*/ 3358342 w 3579362"/>
                        <a:gd name="connsiteY26" fmla="*/ 166338 h 885144"/>
                        <a:gd name="connsiteX27" fmla="*/ 3489390 w 3579362"/>
                        <a:gd name="connsiteY27" fmla="*/ 515472 h 885144"/>
                        <a:gd name="connsiteX28" fmla="*/ 3579362 w 3579362"/>
                        <a:gd name="connsiteY28" fmla="*/ 847981 h 8851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</a:cxnLst>
                      <a:rect l="l" t="t" r="r" b="b"/>
                      <a:pathLst>
                        <a:path w="3579362" h="885144">
                          <a:moveTo>
                            <a:pt x="0" y="881232"/>
                          </a:moveTo>
                          <a:cubicBezTo>
                            <a:pt x="22167" y="769010"/>
                            <a:pt x="44335" y="656788"/>
                            <a:pt x="99753" y="515472"/>
                          </a:cubicBezTo>
                          <a:cubicBezTo>
                            <a:pt x="155171" y="374156"/>
                            <a:pt x="249382" y="33334"/>
                            <a:pt x="332509" y="33334"/>
                          </a:cubicBezTo>
                          <a:cubicBezTo>
                            <a:pt x="415636" y="33334"/>
                            <a:pt x="537556" y="379698"/>
                            <a:pt x="598516" y="515472"/>
                          </a:cubicBezTo>
                          <a:cubicBezTo>
                            <a:pt x="659476" y="651246"/>
                            <a:pt x="657846" y="850752"/>
                            <a:pt x="698269" y="847981"/>
                          </a:cubicBezTo>
                          <a:cubicBezTo>
                            <a:pt x="738692" y="845210"/>
                            <a:pt x="796066" y="614410"/>
                            <a:pt x="841052" y="498847"/>
                          </a:cubicBezTo>
                          <a:cubicBezTo>
                            <a:pt x="886038" y="383284"/>
                            <a:pt x="930816" y="234959"/>
                            <a:pt x="968188" y="154603"/>
                          </a:cubicBezTo>
                          <a:cubicBezTo>
                            <a:pt x="1005560" y="74247"/>
                            <a:pt x="1029708" y="14753"/>
                            <a:pt x="1065287" y="16709"/>
                          </a:cubicBezTo>
                          <a:cubicBezTo>
                            <a:pt x="1100866" y="18665"/>
                            <a:pt x="1146016" y="87775"/>
                            <a:pt x="1181665" y="166338"/>
                          </a:cubicBezTo>
                          <a:cubicBezTo>
                            <a:pt x="1217314" y="244901"/>
                            <a:pt x="1240762" y="368940"/>
                            <a:pt x="1279182" y="488089"/>
                          </a:cubicBezTo>
                          <a:cubicBezTo>
                            <a:pt x="1317602" y="607238"/>
                            <a:pt x="1362147" y="882210"/>
                            <a:pt x="1412186" y="881232"/>
                          </a:cubicBezTo>
                          <a:cubicBezTo>
                            <a:pt x="1462225" y="880254"/>
                            <a:pt x="1532150" y="600555"/>
                            <a:pt x="1579418" y="482221"/>
                          </a:cubicBezTo>
                          <a:cubicBezTo>
                            <a:pt x="1626686" y="363887"/>
                            <a:pt x="1663616" y="243271"/>
                            <a:pt x="1695796" y="171227"/>
                          </a:cubicBezTo>
                          <a:cubicBezTo>
                            <a:pt x="1727976" y="99183"/>
                            <a:pt x="1743926" y="52194"/>
                            <a:pt x="1772497" y="49959"/>
                          </a:cubicBezTo>
                          <a:cubicBezTo>
                            <a:pt x="1801068" y="47724"/>
                            <a:pt x="1828427" y="83000"/>
                            <a:pt x="1867220" y="157815"/>
                          </a:cubicBezTo>
                          <a:cubicBezTo>
                            <a:pt x="1906013" y="232630"/>
                            <a:pt x="1935957" y="392994"/>
                            <a:pt x="1982201" y="514215"/>
                          </a:cubicBezTo>
                          <a:cubicBezTo>
                            <a:pt x="2028445" y="635437"/>
                            <a:pt x="2096927" y="885354"/>
                            <a:pt x="2144684" y="885144"/>
                          </a:cubicBezTo>
                          <a:cubicBezTo>
                            <a:pt x="2192442" y="884934"/>
                            <a:pt x="2232724" y="635529"/>
                            <a:pt x="2268746" y="512957"/>
                          </a:cubicBezTo>
                          <a:cubicBezTo>
                            <a:pt x="2304768" y="390385"/>
                            <a:pt x="2326074" y="229649"/>
                            <a:pt x="2360815" y="149712"/>
                          </a:cubicBezTo>
                          <a:cubicBezTo>
                            <a:pt x="2395556" y="69775"/>
                            <a:pt x="2438400" y="36105"/>
                            <a:pt x="2477193" y="33334"/>
                          </a:cubicBezTo>
                          <a:cubicBezTo>
                            <a:pt x="2515986" y="30563"/>
                            <a:pt x="2553963" y="55502"/>
                            <a:pt x="2593571" y="133087"/>
                          </a:cubicBezTo>
                          <a:cubicBezTo>
                            <a:pt x="2633179" y="210672"/>
                            <a:pt x="2670505" y="379698"/>
                            <a:pt x="2714839" y="498847"/>
                          </a:cubicBezTo>
                          <a:cubicBezTo>
                            <a:pt x="2759173" y="617996"/>
                            <a:pt x="2810517" y="845210"/>
                            <a:pt x="2859578" y="847981"/>
                          </a:cubicBezTo>
                          <a:cubicBezTo>
                            <a:pt x="2908639" y="850752"/>
                            <a:pt x="2964873" y="631850"/>
                            <a:pt x="3009207" y="515472"/>
                          </a:cubicBezTo>
                          <a:cubicBezTo>
                            <a:pt x="3053542" y="399094"/>
                            <a:pt x="3086792" y="235610"/>
                            <a:pt x="3125585" y="149712"/>
                          </a:cubicBezTo>
                          <a:cubicBezTo>
                            <a:pt x="3164378" y="63814"/>
                            <a:pt x="3203171" y="-2688"/>
                            <a:pt x="3241964" y="83"/>
                          </a:cubicBezTo>
                          <a:cubicBezTo>
                            <a:pt x="3280757" y="2854"/>
                            <a:pt x="3317104" y="80440"/>
                            <a:pt x="3358342" y="166338"/>
                          </a:cubicBezTo>
                          <a:cubicBezTo>
                            <a:pt x="3399580" y="252236"/>
                            <a:pt x="3452553" y="401865"/>
                            <a:pt x="3489390" y="515472"/>
                          </a:cubicBezTo>
                          <a:cubicBezTo>
                            <a:pt x="3526227" y="629079"/>
                            <a:pt x="3529486" y="647090"/>
                            <a:pt x="3579362" y="847981"/>
                          </a:cubicBezTo>
                        </a:path>
                      </a:pathLst>
                    </a:custGeom>
                    <a:ln w="25400">
                      <a:solidFill>
                        <a:srgbClr val="6633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 dirty="0"/>
                    </a:p>
                  </p:txBody>
                </p:sp>
              </p:grpSp>
              <p:cxnSp>
                <p:nvCxnSpPr>
                  <p:cNvPr id="32" name="Прямая со стрелкой 31"/>
                  <p:cNvCxnSpPr/>
                  <p:nvPr/>
                </p:nvCxnSpPr>
                <p:spPr>
                  <a:xfrm>
                    <a:off x="6773247" y="3488041"/>
                    <a:ext cx="1856357" cy="2152"/>
                  </a:xfrm>
                  <a:prstGeom prst="straightConnector1">
                    <a:avLst/>
                  </a:prstGeom>
                  <a:ln w="25400">
                    <a:solidFill>
                      <a:srgbClr val="0000CC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0" name="TextBox 39"/>
                <p:cNvSpPr txBox="1"/>
                <p:nvPr/>
              </p:nvSpPr>
              <p:spPr>
                <a:xfrm>
                  <a:off x="8827711" y="3343822"/>
                  <a:ext cx="26161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/>
                    <a:t>t</a:t>
                  </a:r>
                  <a:endParaRPr lang="ru-RU" dirty="0"/>
                </a:p>
              </p:txBody>
            </p:sp>
          </p:grpSp>
          <p:cxnSp>
            <p:nvCxnSpPr>
              <p:cNvPr id="50" name="Прямая со стрелкой 49"/>
              <p:cNvCxnSpPr/>
              <p:nvPr/>
            </p:nvCxnSpPr>
            <p:spPr>
              <a:xfrm flipV="1">
                <a:off x="6996806" y="2899786"/>
                <a:ext cx="0" cy="597475"/>
              </a:xfrm>
              <a:prstGeom prst="straightConnector1">
                <a:avLst/>
              </a:prstGeom>
              <a:ln w="25400">
                <a:solidFill>
                  <a:srgbClr val="0000CC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8" name="TextBox 57"/>
            <p:cNvSpPr txBox="1"/>
            <p:nvPr/>
          </p:nvSpPr>
          <p:spPr>
            <a:xfrm>
              <a:off x="6434628" y="2829191"/>
              <a:ext cx="5501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U(t)</a:t>
              </a:r>
              <a:endParaRPr lang="ru-RU" dirty="0"/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4480123" y="2348880"/>
            <a:ext cx="43475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00CC"/>
                </a:solidFill>
              </a:rPr>
              <a:t>В некоторых простых приборах применяется однополупериодное выпрямление</a:t>
            </a:r>
          </a:p>
        </p:txBody>
      </p:sp>
      <p:pic>
        <p:nvPicPr>
          <p:cNvPr id="64" name="Picture 5" descr="Диодный мост"/>
          <p:cNvPicPr>
            <a:picLocks noChangeAspect="1" noChangeArrowheads="1"/>
          </p:cNvPicPr>
          <p:nvPr/>
        </p:nvPicPr>
        <p:blipFill>
          <a:blip r:embed="rId5"/>
          <a:srcRect t="9502" b="9554"/>
          <a:stretch>
            <a:fillRect/>
          </a:stretch>
        </p:blipFill>
        <p:spPr>
          <a:xfrm>
            <a:off x="442573" y="3390597"/>
            <a:ext cx="2951162" cy="2504635"/>
          </a:xfrm>
          <a:prstGeom prst="rect">
            <a:avLst/>
          </a:prstGeom>
          <a:noFill/>
        </p:spPr>
      </p:pic>
      <p:grpSp>
        <p:nvGrpSpPr>
          <p:cNvPr id="113" name="Группа 112"/>
          <p:cNvGrpSpPr/>
          <p:nvPr/>
        </p:nvGrpSpPr>
        <p:grpSpPr>
          <a:xfrm>
            <a:off x="355040" y="708688"/>
            <a:ext cx="2924461" cy="1465298"/>
            <a:chOff x="355040" y="708688"/>
            <a:chExt cx="2924461" cy="1465298"/>
          </a:xfrm>
        </p:grpSpPr>
        <p:sp>
          <p:nvSpPr>
            <p:cNvPr id="108" name="TextBox 107"/>
            <p:cNvSpPr txBox="1"/>
            <p:nvPr/>
          </p:nvSpPr>
          <p:spPr>
            <a:xfrm>
              <a:off x="442573" y="708688"/>
              <a:ext cx="29687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rgbClr val="663300"/>
                  </a:solidFill>
                </a:rPr>
                <a:t>R</a:t>
              </a:r>
              <a:endParaRPr lang="ru-RU" sz="1600" dirty="0">
                <a:solidFill>
                  <a:srgbClr val="663300"/>
                </a:solidFill>
              </a:endParaRPr>
            </a:p>
          </p:txBody>
        </p:sp>
        <p:grpSp>
          <p:nvGrpSpPr>
            <p:cNvPr id="111" name="Группа 110"/>
            <p:cNvGrpSpPr/>
            <p:nvPr/>
          </p:nvGrpSpPr>
          <p:grpSpPr>
            <a:xfrm>
              <a:off x="355040" y="982949"/>
              <a:ext cx="2924461" cy="1191037"/>
              <a:chOff x="315459" y="861478"/>
              <a:chExt cx="2924461" cy="1191037"/>
            </a:xfrm>
          </p:grpSpPr>
          <p:grpSp>
            <p:nvGrpSpPr>
              <p:cNvPr id="101" name="Группа 100"/>
              <p:cNvGrpSpPr/>
              <p:nvPr/>
            </p:nvGrpSpPr>
            <p:grpSpPr>
              <a:xfrm>
                <a:off x="315459" y="861478"/>
                <a:ext cx="2924461" cy="1191037"/>
                <a:chOff x="303213" y="861478"/>
                <a:chExt cx="2924461" cy="1191037"/>
              </a:xfrm>
            </p:grpSpPr>
            <p:cxnSp>
              <p:nvCxnSpPr>
                <p:cNvPr id="8" name="Прямая соединительная линия 7"/>
                <p:cNvCxnSpPr/>
                <p:nvPr/>
              </p:nvCxnSpPr>
              <p:spPr>
                <a:xfrm>
                  <a:off x="303213" y="932968"/>
                  <a:ext cx="334193" cy="0"/>
                </a:xfrm>
                <a:prstGeom prst="line">
                  <a:avLst/>
                </a:prstGeom>
                <a:ln w="15875">
                  <a:solidFill>
                    <a:srgbClr val="CC66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5" name="Группа 54"/>
                <p:cNvGrpSpPr/>
                <p:nvPr/>
              </p:nvGrpSpPr>
              <p:grpSpPr>
                <a:xfrm>
                  <a:off x="1004212" y="1157654"/>
                  <a:ext cx="191860" cy="698438"/>
                  <a:chOff x="755577" y="1018819"/>
                  <a:chExt cx="191860" cy="698438"/>
                </a:xfrm>
              </p:grpSpPr>
              <p:grpSp>
                <p:nvGrpSpPr>
                  <p:cNvPr id="18" name="Группа 17"/>
                  <p:cNvGrpSpPr/>
                  <p:nvPr/>
                </p:nvGrpSpPr>
                <p:grpSpPr>
                  <a:xfrm rot="16200000">
                    <a:off x="746899" y="1027497"/>
                    <a:ext cx="209215" cy="191860"/>
                    <a:chOff x="798180" y="1812126"/>
                    <a:chExt cx="257480" cy="414046"/>
                  </a:xfrm>
                </p:grpSpPr>
                <p:cxnSp>
                  <p:nvCxnSpPr>
                    <p:cNvPr id="68" name="Прямая соединительная линия 67"/>
                    <p:cNvCxnSpPr/>
                    <p:nvPr/>
                  </p:nvCxnSpPr>
                  <p:spPr>
                    <a:xfrm>
                      <a:off x="798180" y="1812126"/>
                      <a:ext cx="0" cy="414046"/>
                    </a:xfrm>
                    <a:prstGeom prst="line">
                      <a:avLst/>
                    </a:prstGeom>
                    <a:ln w="12700">
                      <a:solidFill>
                        <a:srgbClr val="6633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" name="Прямая соединительная линия 68"/>
                    <p:cNvCxnSpPr/>
                    <p:nvPr/>
                  </p:nvCxnSpPr>
                  <p:spPr>
                    <a:xfrm flipH="1" flipV="1">
                      <a:off x="798180" y="1812126"/>
                      <a:ext cx="252028" cy="210324"/>
                    </a:xfrm>
                    <a:prstGeom prst="line">
                      <a:avLst/>
                    </a:prstGeom>
                    <a:ln w="12700">
                      <a:solidFill>
                        <a:srgbClr val="6633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" name="Прямая соединительная линия 69"/>
                    <p:cNvCxnSpPr/>
                    <p:nvPr/>
                  </p:nvCxnSpPr>
                  <p:spPr>
                    <a:xfrm flipH="1">
                      <a:off x="798180" y="2019149"/>
                      <a:ext cx="252028" cy="207023"/>
                    </a:xfrm>
                    <a:prstGeom prst="line">
                      <a:avLst/>
                    </a:prstGeom>
                    <a:ln w="12700">
                      <a:solidFill>
                        <a:srgbClr val="6633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1" name="Прямая соединительная линия 70"/>
                    <p:cNvCxnSpPr/>
                    <p:nvPr/>
                  </p:nvCxnSpPr>
                  <p:spPr>
                    <a:xfrm>
                      <a:off x="1055659" y="1812126"/>
                      <a:ext cx="0" cy="414046"/>
                    </a:xfrm>
                    <a:prstGeom prst="line">
                      <a:avLst/>
                    </a:prstGeom>
                    <a:ln w="12700">
                      <a:solidFill>
                        <a:srgbClr val="6633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" name="Прямая соединительная линия 71"/>
                    <p:cNvCxnSpPr/>
                    <p:nvPr/>
                  </p:nvCxnSpPr>
                  <p:spPr>
                    <a:xfrm flipH="1">
                      <a:off x="803632" y="2019149"/>
                      <a:ext cx="252028" cy="0"/>
                    </a:xfrm>
                    <a:prstGeom prst="line">
                      <a:avLst/>
                    </a:prstGeom>
                    <a:ln w="12700">
                      <a:solidFill>
                        <a:srgbClr val="6633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80" name="Прямая соединительная линия 79"/>
                  <p:cNvCxnSpPr/>
                  <p:nvPr/>
                </p:nvCxnSpPr>
                <p:spPr>
                  <a:xfrm flipV="1">
                    <a:off x="851506" y="1228035"/>
                    <a:ext cx="0" cy="222894"/>
                  </a:xfrm>
                  <a:prstGeom prst="line">
                    <a:avLst/>
                  </a:prstGeom>
                  <a:ln w="15875">
                    <a:solidFill>
                      <a:srgbClr val="CC66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7" name="Прямоугольник 36"/>
                  <p:cNvSpPr/>
                  <p:nvPr/>
                </p:nvSpPr>
                <p:spPr>
                  <a:xfrm rot="16200000">
                    <a:off x="719873" y="1512603"/>
                    <a:ext cx="266328" cy="142980"/>
                  </a:xfrm>
                  <a:prstGeom prst="rect">
                    <a:avLst/>
                  </a:prstGeom>
                  <a:solidFill>
                    <a:srgbClr val="FFFFCC"/>
                  </a:solidFill>
                  <a:ln w="15875">
                    <a:solidFill>
                      <a:srgbClr val="6633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 dirty="0"/>
                  </a:p>
                </p:txBody>
              </p:sp>
            </p:grpSp>
            <p:grpSp>
              <p:nvGrpSpPr>
                <p:cNvPr id="54" name="Группа 53"/>
                <p:cNvGrpSpPr/>
                <p:nvPr/>
              </p:nvGrpSpPr>
              <p:grpSpPr>
                <a:xfrm>
                  <a:off x="1637630" y="1169152"/>
                  <a:ext cx="194920" cy="680021"/>
                  <a:chOff x="1383751" y="1006945"/>
                  <a:chExt cx="194920" cy="680021"/>
                </a:xfrm>
              </p:grpSpPr>
              <p:grpSp>
                <p:nvGrpSpPr>
                  <p:cNvPr id="74" name="Группа 73"/>
                  <p:cNvGrpSpPr/>
                  <p:nvPr/>
                </p:nvGrpSpPr>
                <p:grpSpPr>
                  <a:xfrm rot="5400000">
                    <a:off x="1376605" y="1014091"/>
                    <a:ext cx="209212" cy="194920"/>
                    <a:chOff x="789322" y="1395518"/>
                    <a:chExt cx="257480" cy="414046"/>
                  </a:xfrm>
                </p:grpSpPr>
                <p:cxnSp>
                  <p:nvCxnSpPr>
                    <p:cNvPr id="75" name="Прямая соединительная линия 74"/>
                    <p:cNvCxnSpPr/>
                    <p:nvPr/>
                  </p:nvCxnSpPr>
                  <p:spPr>
                    <a:xfrm>
                      <a:off x="789323" y="1395518"/>
                      <a:ext cx="0" cy="414046"/>
                    </a:xfrm>
                    <a:prstGeom prst="line">
                      <a:avLst/>
                    </a:prstGeom>
                    <a:ln w="12700">
                      <a:solidFill>
                        <a:srgbClr val="6633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" name="Прямая соединительная линия 75"/>
                    <p:cNvCxnSpPr/>
                    <p:nvPr/>
                  </p:nvCxnSpPr>
                  <p:spPr>
                    <a:xfrm flipH="1" flipV="1">
                      <a:off x="789322" y="1395519"/>
                      <a:ext cx="252028" cy="210324"/>
                    </a:xfrm>
                    <a:prstGeom prst="line">
                      <a:avLst/>
                    </a:prstGeom>
                    <a:ln w="12700">
                      <a:solidFill>
                        <a:srgbClr val="6633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" name="Прямая соединительная линия 76"/>
                    <p:cNvCxnSpPr/>
                    <p:nvPr/>
                  </p:nvCxnSpPr>
                  <p:spPr>
                    <a:xfrm flipH="1">
                      <a:off x="789323" y="1602540"/>
                      <a:ext cx="252029" cy="207023"/>
                    </a:xfrm>
                    <a:prstGeom prst="line">
                      <a:avLst/>
                    </a:prstGeom>
                    <a:ln w="12700">
                      <a:solidFill>
                        <a:srgbClr val="6633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" name="Прямая соединительная линия 77"/>
                    <p:cNvCxnSpPr/>
                    <p:nvPr/>
                  </p:nvCxnSpPr>
                  <p:spPr>
                    <a:xfrm>
                      <a:off x="1046801" y="1395518"/>
                      <a:ext cx="0" cy="414046"/>
                    </a:xfrm>
                    <a:prstGeom prst="line">
                      <a:avLst/>
                    </a:prstGeom>
                    <a:ln w="12700">
                      <a:solidFill>
                        <a:srgbClr val="6633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" name="Прямая соединительная линия 78"/>
                    <p:cNvCxnSpPr/>
                    <p:nvPr/>
                  </p:nvCxnSpPr>
                  <p:spPr>
                    <a:xfrm flipH="1">
                      <a:off x="794774" y="1602542"/>
                      <a:ext cx="252028" cy="0"/>
                    </a:xfrm>
                    <a:prstGeom prst="line">
                      <a:avLst/>
                    </a:prstGeom>
                    <a:ln w="12700">
                      <a:solidFill>
                        <a:srgbClr val="6633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82" name="Прямая соединительная линия 81"/>
                  <p:cNvCxnSpPr/>
                  <p:nvPr/>
                </p:nvCxnSpPr>
                <p:spPr>
                  <a:xfrm flipV="1">
                    <a:off x="1479656" y="1206419"/>
                    <a:ext cx="0" cy="222894"/>
                  </a:xfrm>
                  <a:prstGeom prst="line">
                    <a:avLst/>
                  </a:prstGeom>
                  <a:ln w="15875">
                    <a:solidFill>
                      <a:srgbClr val="CC66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84" name="Прямоугольник 83"/>
                  <p:cNvSpPr/>
                  <p:nvPr/>
                </p:nvSpPr>
                <p:spPr>
                  <a:xfrm rot="16200000">
                    <a:off x="1346492" y="1482312"/>
                    <a:ext cx="266328" cy="142980"/>
                  </a:xfrm>
                  <a:prstGeom prst="rect">
                    <a:avLst/>
                  </a:prstGeom>
                  <a:solidFill>
                    <a:srgbClr val="FFFFCC"/>
                  </a:solidFill>
                  <a:ln w="15875">
                    <a:solidFill>
                      <a:srgbClr val="6633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 dirty="0"/>
                  </a:p>
                </p:txBody>
              </p:sp>
            </p:grpSp>
            <p:sp>
              <p:nvSpPr>
                <p:cNvPr id="85" name="Прямоугольник 84"/>
                <p:cNvSpPr/>
                <p:nvPr/>
              </p:nvSpPr>
              <p:spPr>
                <a:xfrm>
                  <a:off x="637406" y="861478"/>
                  <a:ext cx="266328" cy="142980"/>
                </a:xfrm>
                <a:prstGeom prst="rect">
                  <a:avLst/>
                </a:prstGeom>
                <a:solidFill>
                  <a:srgbClr val="FFFFCC"/>
                </a:solidFill>
                <a:ln w="15875">
                  <a:solidFill>
                    <a:srgbClr val="66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cxnSp>
              <p:nvCxnSpPr>
                <p:cNvPr id="88" name="Прямая соединительная линия 87"/>
                <p:cNvCxnSpPr/>
                <p:nvPr/>
              </p:nvCxnSpPr>
              <p:spPr>
                <a:xfrm>
                  <a:off x="903734" y="932968"/>
                  <a:ext cx="829801" cy="0"/>
                </a:xfrm>
                <a:prstGeom prst="line">
                  <a:avLst/>
                </a:prstGeom>
                <a:ln w="15875">
                  <a:solidFill>
                    <a:srgbClr val="CC66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Прямая соединительная линия 89"/>
                <p:cNvCxnSpPr/>
                <p:nvPr/>
              </p:nvCxnSpPr>
              <p:spPr>
                <a:xfrm flipV="1">
                  <a:off x="1100142" y="941753"/>
                  <a:ext cx="0" cy="222894"/>
                </a:xfrm>
                <a:prstGeom prst="line">
                  <a:avLst/>
                </a:prstGeom>
                <a:ln w="15875">
                  <a:solidFill>
                    <a:srgbClr val="CC66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Прямая соединительная линия 90"/>
                <p:cNvCxnSpPr/>
                <p:nvPr/>
              </p:nvCxnSpPr>
              <p:spPr>
                <a:xfrm flipV="1">
                  <a:off x="1733535" y="925771"/>
                  <a:ext cx="0" cy="243382"/>
                </a:xfrm>
                <a:prstGeom prst="line">
                  <a:avLst/>
                </a:prstGeom>
                <a:ln w="15875">
                  <a:solidFill>
                    <a:srgbClr val="CC66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Прямая соединительная линия 91"/>
                <p:cNvCxnSpPr/>
                <p:nvPr/>
              </p:nvCxnSpPr>
              <p:spPr>
                <a:xfrm flipV="1">
                  <a:off x="303213" y="2052513"/>
                  <a:ext cx="2781327" cy="2"/>
                </a:xfrm>
                <a:prstGeom prst="line">
                  <a:avLst/>
                </a:prstGeom>
                <a:ln w="15875">
                  <a:solidFill>
                    <a:srgbClr val="CC66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Прямая соединительная линия 92"/>
                <p:cNvCxnSpPr>
                  <a:endCxn id="37" idx="1"/>
                </p:cNvCxnSpPr>
                <p:nvPr/>
              </p:nvCxnSpPr>
              <p:spPr>
                <a:xfrm flipV="1">
                  <a:off x="1101672" y="1856092"/>
                  <a:ext cx="0" cy="196422"/>
                </a:xfrm>
                <a:prstGeom prst="line">
                  <a:avLst/>
                </a:prstGeom>
                <a:ln w="15875">
                  <a:solidFill>
                    <a:srgbClr val="CC66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Прямая соединительная линия 93"/>
                <p:cNvCxnSpPr>
                  <a:endCxn id="84" idx="1"/>
                </p:cNvCxnSpPr>
                <p:nvPr/>
              </p:nvCxnSpPr>
              <p:spPr>
                <a:xfrm flipV="1">
                  <a:off x="1733535" y="1849173"/>
                  <a:ext cx="0" cy="196144"/>
                </a:xfrm>
                <a:prstGeom prst="line">
                  <a:avLst/>
                </a:prstGeom>
                <a:ln w="15875">
                  <a:solidFill>
                    <a:srgbClr val="CC66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7" name="Прямоугольник 96"/>
                <p:cNvSpPr/>
                <p:nvPr/>
              </p:nvSpPr>
              <p:spPr>
                <a:xfrm>
                  <a:off x="2067728" y="1283171"/>
                  <a:ext cx="682619" cy="375897"/>
                </a:xfrm>
                <a:prstGeom prst="rect">
                  <a:avLst/>
                </a:prstGeom>
                <a:solidFill>
                  <a:srgbClr val="FFFFCC"/>
                </a:solidFill>
                <a:ln w="15875">
                  <a:solidFill>
                    <a:srgbClr val="66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dirty="0">
                      <a:solidFill>
                        <a:srgbClr val="663300"/>
                      </a:solidFill>
                    </a:rPr>
                    <a:t>ФНЧ</a:t>
                  </a:r>
                </a:p>
              </p:txBody>
            </p:sp>
            <p:cxnSp>
              <p:nvCxnSpPr>
                <p:cNvPr id="98" name="Прямая соединительная линия 97"/>
                <p:cNvCxnSpPr/>
                <p:nvPr/>
              </p:nvCxnSpPr>
              <p:spPr>
                <a:xfrm>
                  <a:off x="1733535" y="1469033"/>
                  <a:ext cx="334193" cy="0"/>
                </a:xfrm>
                <a:prstGeom prst="line">
                  <a:avLst/>
                </a:prstGeom>
                <a:ln w="15875">
                  <a:solidFill>
                    <a:srgbClr val="CC66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Прямая соединительная линия 99"/>
                <p:cNvCxnSpPr/>
                <p:nvPr/>
              </p:nvCxnSpPr>
              <p:spPr>
                <a:xfrm flipV="1">
                  <a:off x="2750347" y="1478317"/>
                  <a:ext cx="339947" cy="1756"/>
                </a:xfrm>
                <a:prstGeom prst="line">
                  <a:avLst/>
                </a:prstGeom>
                <a:ln w="15875">
                  <a:solidFill>
                    <a:srgbClr val="CC66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7" name="Овал 86"/>
                <p:cNvSpPr/>
                <p:nvPr/>
              </p:nvSpPr>
              <p:spPr>
                <a:xfrm>
                  <a:off x="2952914" y="1639793"/>
                  <a:ext cx="274760" cy="289336"/>
                </a:xfrm>
                <a:prstGeom prst="ellipse">
                  <a:avLst/>
                </a:prstGeom>
                <a:solidFill>
                  <a:srgbClr val="FFFFCC"/>
                </a:solidFill>
                <a:ln w="15875">
                  <a:solidFill>
                    <a:srgbClr val="66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>
                      <a:solidFill>
                        <a:srgbClr val="663300"/>
                      </a:solidFill>
                    </a:rPr>
                    <a:t>V</a:t>
                  </a:r>
                  <a:endParaRPr lang="ru-RU" dirty="0">
                    <a:solidFill>
                      <a:srgbClr val="663300"/>
                    </a:solidFill>
                  </a:endParaRPr>
                </a:p>
              </p:txBody>
            </p:sp>
            <p:cxnSp>
              <p:nvCxnSpPr>
                <p:cNvPr id="103" name="Прямая соединительная линия 102"/>
                <p:cNvCxnSpPr>
                  <a:stCxn id="87" idx="0"/>
                </p:cNvCxnSpPr>
                <p:nvPr/>
              </p:nvCxnSpPr>
              <p:spPr>
                <a:xfrm flipV="1">
                  <a:off x="3090294" y="1487270"/>
                  <a:ext cx="0" cy="152523"/>
                </a:xfrm>
                <a:prstGeom prst="line">
                  <a:avLst/>
                </a:prstGeom>
                <a:ln w="15875">
                  <a:solidFill>
                    <a:srgbClr val="CC66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Прямая соединительная линия 106"/>
                <p:cNvCxnSpPr>
                  <a:endCxn id="87" idx="4"/>
                </p:cNvCxnSpPr>
                <p:nvPr/>
              </p:nvCxnSpPr>
              <p:spPr>
                <a:xfrm flipH="1" flipV="1">
                  <a:off x="3090294" y="1929129"/>
                  <a:ext cx="185" cy="123385"/>
                </a:xfrm>
                <a:prstGeom prst="line">
                  <a:avLst/>
                </a:prstGeom>
                <a:ln w="15875">
                  <a:solidFill>
                    <a:srgbClr val="CC66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15" name="TextBox 114"/>
              <p:cNvSpPr txBox="1"/>
              <p:nvPr/>
            </p:nvSpPr>
            <p:spPr>
              <a:xfrm>
                <a:off x="699868" y="1517538"/>
                <a:ext cx="36580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>
                    <a:solidFill>
                      <a:srgbClr val="663300"/>
                    </a:solidFill>
                  </a:rPr>
                  <a:t>R</a:t>
                </a:r>
                <a:r>
                  <a:rPr lang="en-US" sz="1600" baseline="-25000" dirty="0">
                    <a:solidFill>
                      <a:srgbClr val="663300"/>
                    </a:solidFill>
                  </a:rPr>
                  <a:t>1</a:t>
                </a:r>
                <a:endParaRPr lang="ru-RU" sz="1600" dirty="0">
                  <a:solidFill>
                    <a:srgbClr val="663300"/>
                  </a:solidFill>
                </a:endParaRPr>
              </a:p>
            </p:txBody>
          </p:sp>
          <p:sp>
            <p:nvSpPr>
              <p:cNvPr id="116" name="TextBox 115"/>
              <p:cNvSpPr txBox="1"/>
              <p:nvPr/>
            </p:nvSpPr>
            <p:spPr>
              <a:xfrm>
                <a:off x="1311045" y="1527317"/>
                <a:ext cx="36580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>
                    <a:solidFill>
                      <a:srgbClr val="663300"/>
                    </a:solidFill>
                  </a:rPr>
                  <a:t>R</a:t>
                </a:r>
                <a:r>
                  <a:rPr lang="en-US" sz="1600" baseline="-25000" dirty="0">
                    <a:solidFill>
                      <a:srgbClr val="663300"/>
                    </a:solidFill>
                  </a:rPr>
                  <a:t>2</a:t>
                </a:r>
                <a:endParaRPr lang="ru-RU" sz="1600" dirty="0">
                  <a:solidFill>
                    <a:srgbClr val="663300"/>
                  </a:solidFill>
                </a:endParaRPr>
              </a:p>
            </p:txBody>
          </p:sp>
          <p:sp>
            <p:nvSpPr>
              <p:cNvPr id="117" name="TextBox 116"/>
              <p:cNvSpPr txBox="1"/>
              <p:nvPr/>
            </p:nvSpPr>
            <p:spPr>
              <a:xfrm>
                <a:off x="568422" y="1047462"/>
                <a:ext cx="45878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>
                    <a:solidFill>
                      <a:srgbClr val="663300"/>
                    </a:solidFill>
                  </a:rPr>
                  <a:t>VD</a:t>
                </a:r>
                <a:r>
                  <a:rPr lang="en-US" sz="1400" baseline="-25000" dirty="0">
                    <a:solidFill>
                      <a:srgbClr val="663300"/>
                    </a:solidFill>
                  </a:rPr>
                  <a:t>1</a:t>
                </a:r>
                <a:endParaRPr lang="ru-RU" sz="1400" dirty="0">
                  <a:solidFill>
                    <a:srgbClr val="663300"/>
                  </a:solidFill>
                </a:endParaRPr>
              </a:p>
            </p:txBody>
          </p:sp>
          <p:sp>
            <p:nvSpPr>
              <p:cNvPr id="118" name="TextBox 117"/>
              <p:cNvSpPr txBox="1"/>
              <p:nvPr/>
            </p:nvSpPr>
            <p:spPr>
              <a:xfrm>
                <a:off x="1239826" y="1057014"/>
                <a:ext cx="45878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>
                    <a:solidFill>
                      <a:srgbClr val="663300"/>
                    </a:solidFill>
                  </a:rPr>
                  <a:t>VD</a:t>
                </a:r>
                <a:r>
                  <a:rPr lang="en-US" sz="1400" baseline="-25000" dirty="0">
                    <a:solidFill>
                      <a:srgbClr val="663300"/>
                    </a:solidFill>
                  </a:rPr>
                  <a:t>2</a:t>
                </a:r>
                <a:endParaRPr lang="ru-RU" sz="1400" dirty="0">
                  <a:solidFill>
                    <a:srgbClr val="663300"/>
                  </a:solidFill>
                </a:endParaRPr>
              </a:p>
            </p:txBody>
          </p:sp>
        </p:grpSp>
      </p:grpSp>
      <p:sp>
        <p:nvSpPr>
          <p:cNvPr id="2" name="Управляющая кнопка: сведения 1">
            <a:hlinkClick r:id="rId6" action="ppaction://program" highlightClick="1"/>
          </p:cNvPr>
          <p:cNvSpPr/>
          <p:nvPr/>
        </p:nvSpPr>
        <p:spPr>
          <a:xfrm>
            <a:off x="3462571" y="6238978"/>
            <a:ext cx="898400" cy="521208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1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pPr eaLnBrk="1" hangingPunct="1"/>
            <a:r>
              <a:rPr lang="ru-RU" sz="2400" dirty="0">
                <a:solidFill>
                  <a:srgbClr val="FF0000"/>
                </a:solidFill>
              </a:rPr>
              <a:t>Вольтметр В3-38</a:t>
            </a:r>
          </a:p>
        </p:txBody>
      </p:sp>
      <p:pic>
        <p:nvPicPr>
          <p:cNvPr id="40963" name="Picture 5" descr="Вольтметр В3-3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908050"/>
            <a:ext cx="8280400" cy="460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492896"/>
            <a:ext cx="2865437" cy="345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99989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 Детектор среднего квадратичного значения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114800" y="836712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solidFill>
                  <a:srgbClr val="993300"/>
                </a:solidFill>
              </a:rPr>
              <a:t>Детекторы сред­него квадратического значения </a:t>
            </a:r>
            <a:r>
              <a:rPr lang="ru-RU" sz="2000" dirty="0">
                <a:solidFill>
                  <a:srgbClr val="0000CC"/>
                </a:solidFill>
              </a:rPr>
              <a:t>(СКЗ) </a:t>
            </a:r>
            <a:r>
              <a:rPr lang="ru-RU" sz="2000" i="1" dirty="0">
                <a:solidFill>
                  <a:srgbClr val="0000CC"/>
                </a:solidFill>
              </a:rPr>
              <a:t>-</a:t>
            </a:r>
            <a:r>
              <a:rPr lang="ru-RU" sz="2000" dirty="0" err="1">
                <a:solidFill>
                  <a:srgbClr val="0000CC"/>
                </a:solidFill>
              </a:rPr>
              <a:t>Root</a:t>
            </a:r>
            <a:r>
              <a:rPr lang="ru-RU" sz="2000" dirty="0">
                <a:solidFill>
                  <a:srgbClr val="0000CC"/>
                </a:solidFill>
              </a:rPr>
              <a:t> </a:t>
            </a:r>
            <a:r>
              <a:rPr lang="ru-RU" sz="2000" dirty="0" err="1">
                <a:solidFill>
                  <a:srgbClr val="0000CC"/>
                </a:solidFill>
              </a:rPr>
              <a:t>Mean</a:t>
            </a:r>
            <a:r>
              <a:rPr lang="ru-RU" sz="2000" dirty="0">
                <a:solidFill>
                  <a:srgbClr val="0000CC"/>
                </a:solidFill>
              </a:rPr>
              <a:t> </a:t>
            </a:r>
            <a:r>
              <a:rPr lang="ru-RU" sz="2000" dirty="0" err="1">
                <a:solidFill>
                  <a:srgbClr val="0000CC"/>
                </a:solidFill>
              </a:rPr>
              <a:t>Square</a:t>
            </a:r>
            <a:r>
              <a:rPr lang="ru-RU" sz="2000" dirty="0">
                <a:solidFill>
                  <a:srgbClr val="0000CC"/>
                </a:solidFill>
              </a:rPr>
              <a:t> (RMS</a:t>
            </a:r>
            <a:r>
              <a:rPr lang="ru-RU" sz="2000" dirty="0">
                <a:solidFill>
                  <a:srgbClr val="993300"/>
                </a:solidFill>
              </a:rPr>
              <a:t>) делятся на аппроксимирующие детекторы </a:t>
            </a:r>
            <a:r>
              <a:rPr lang="ru-RU" sz="2000" dirty="0">
                <a:solidFill>
                  <a:srgbClr val="0000CC"/>
                </a:solidFill>
              </a:rPr>
              <a:t>(устройства, лишь при­ближенно дающие нужный результат) </a:t>
            </a:r>
            <a:r>
              <a:rPr lang="ru-RU" sz="2000" dirty="0">
                <a:solidFill>
                  <a:srgbClr val="993300"/>
                </a:solidFill>
              </a:rPr>
              <a:t>и детекторы так называе­мого истинного СКЗ (</a:t>
            </a:r>
            <a:r>
              <a:rPr lang="ru-RU" sz="2000" dirty="0" err="1">
                <a:solidFill>
                  <a:srgbClr val="993300"/>
                </a:solidFill>
              </a:rPr>
              <a:t>True</a:t>
            </a:r>
            <a:r>
              <a:rPr lang="ru-RU" sz="2000" dirty="0">
                <a:solidFill>
                  <a:srgbClr val="993300"/>
                </a:solidFill>
              </a:rPr>
              <a:t> RMS </a:t>
            </a:r>
            <a:r>
              <a:rPr lang="ru-RU" sz="2000" i="1" dirty="0">
                <a:solidFill>
                  <a:srgbClr val="993300"/>
                </a:solidFill>
              </a:rPr>
              <a:t>-</a:t>
            </a:r>
            <a:r>
              <a:rPr lang="ru-RU" sz="2000" dirty="0">
                <a:solidFill>
                  <a:srgbClr val="993300"/>
                </a:solidFill>
              </a:rPr>
              <a:t> TRMS).</a:t>
            </a: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340" y="836712"/>
            <a:ext cx="3048000" cy="265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35" r="13286" b="8864"/>
          <a:stretch/>
        </p:blipFill>
        <p:spPr>
          <a:xfrm>
            <a:off x="4473526" y="3534433"/>
            <a:ext cx="3854548" cy="3090308"/>
          </a:xfrm>
          <a:prstGeom prst="rect">
            <a:avLst/>
          </a:prstGeom>
        </p:spPr>
      </p:pic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416595"/>
            <a:ext cx="2104724" cy="3325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778022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88913"/>
            <a:ext cx="8229600" cy="4175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2400" dirty="0">
                <a:solidFill>
                  <a:srgbClr val="CC3300"/>
                </a:solidFill>
              </a:rPr>
              <a:t>Детектор среднего квадратического значения</a:t>
            </a:r>
          </a:p>
        </p:txBody>
      </p:sp>
      <p:pic>
        <p:nvPicPr>
          <p:cNvPr id="41987" name="Picture 9" descr="img286 копия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l="7840" r="5038"/>
          <a:stretch>
            <a:fillRect/>
          </a:stretch>
        </p:blipFill>
        <p:spPr>
          <a:xfrm>
            <a:off x="179388" y="549275"/>
            <a:ext cx="4392612" cy="5759450"/>
          </a:xfrm>
          <a:noFill/>
        </p:spPr>
      </p:pic>
      <p:sp>
        <p:nvSpPr>
          <p:cNvPr id="41988" name="Text Box 11"/>
          <p:cNvSpPr txBox="1">
            <a:spLocks noChangeArrowheads="1"/>
          </p:cNvSpPr>
          <p:nvPr/>
        </p:nvSpPr>
        <p:spPr bwMode="auto">
          <a:xfrm>
            <a:off x="4716463" y="1196975"/>
            <a:ext cx="4176712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dirty="0">
                <a:solidFill>
                  <a:srgbClr val="FF9900"/>
                </a:solidFill>
              </a:rPr>
              <a:t>Преобразователи среднеквадратических значений выполняют операцию </a:t>
            </a:r>
            <a:r>
              <a:rPr lang="ru-RU" sz="2000" dirty="0" err="1">
                <a:solidFill>
                  <a:srgbClr val="FF9900"/>
                </a:solidFill>
              </a:rPr>
              <a:t>квадра-тирования</a:t>
            </a:r>
            <a:r>
              <a:rPr lang="ru-RU" sz="2000" dirty="0">
                <a:solidFill>
                  <a:srgbClr val="FF9900"/>
                </a:solidFill>
              </a:rPr>
              <a:t> измеряемого </a:t>
            </a:r>
            <a:r>
              <a:rPr lang="ru-RU" sz="2000" dirty="0" err="1">
                <a:solidFill>
                  <a:srgbClr val="FF9900"/>
                </a:solidFill>
              </a:rPr>
              <a:t>напря-жения</a:t>
            </a:r>
            <a:r>
              <a:rPr lang="ru-RU" sz="2000" dirty="0">
                <a:solidFill>
                  <a:srgbClr val="0000FF"/>
                </a:solidFill>
              </a:rPr>
              <a:t> Такую операцию выполняют детекторы с квадратичной вольт-амперной характеристикой. </a:t>
            </a:r>
            <a:r>
              <a:rPr lang="ru-RU" sz="2000" dirty="0">
                <a:solidFill>
                  <a:srgbClr val="009900"/>
                </a:solidFill>
              </a:rPr>
              <a:t>В современных вольтметрах операция </a:t>
            </a:r>
            <a:r>
              <a:rPr lang="ru-RU" sz="2000" dirty="0" err="1">
                <a:solidFill>
                  <a:srgbClr val="009900"/>
                </a:solidFill>
              </a:rPr>
              <a:t>квадратирования</a:t>
            </a:r>
            <a:r>
              <a:rPr lang="ru-RU" sz="2000" dirty="0">
                <a:solidFill>
                  <a:srgbClr val="009900"/>
                </a:solidFill>
              </a:rPr>
              <a:t> осуществляется с помощью </a:t>
            </a:r>
            <a:r>
              <a:rPr lang="ru-RU" sz="2000" dirty="0">
                <a:solidFill>
                  <a:srgbClr val="FF9900"/>
                </a:solidFill>
                <a:hlinkClick r:id="" action="ppaction://noaction"/>
              </a:rPr>
              <a:t>диодных </a:t>
            </a:r>
            <a:r>
              <a:rPr lang="ru-RU" sz="2000" dirty="0" err="1">
                <a:solidFill>
                  <a:srgbClr val="FF9900"/>
                </a:solidFill>
                <a:hlinkClick r:id="" action="ppaction://noaction"/>
              </a:rPr>
              <a:t>аппроксиматоров</a:t>
            </a:r>
            <a:r>
              <a:rPr lang="ru-RU" sz="2000" dirty="0">
                <a:solidFill>
                  <a:srgbClr val="FF9900"/>
                </a:solidFill>
                <a:hlinkClick r:id="" action="ppaction://noaction"/>
              </a:rPr>
              <a:t> </a:t>
            </a:r>
            <a:r>
              <a:rPr lang="ru-RU" sz="2000" dirty="0">
                <a:solidFill>
                  <a:srgbClr val="FF9900"/>
                </a:solidFill>
              </a:rPr>
              <a:t> и термоэлектрических </a:t>
            </a:r>
            <a:r>
              <a:rPr lang="ru-RU" sz="2000" dirty="0" err="1">
                <a:solidFill>
                  <a:srgbClr val="FF9900"/>
                </a:solidFill>
              </a:rPr>
              <a:t>преобра-зователей</a:t>
            </a:r>
            <a:r>
              <a:rPr lang="ru-RU" sz="2000" dirty="0">
                <a:solidFill>
                  <a:srgbClr val="0000FF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1951004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88913"/>
            <a:ext cx="8229600" cy="503237"/>
          </a:xfrm>
        </p:spPr>
        <p:txBody>
          <a:bodyPr/>
          <a:lstStyle/>
          <a:p>
            <a:pPr eaLnBrk="1" hangingPunct="1"/>
            <a:r>
              <a:rPr lang="ru-RU" sz="2400">
                <a:solidFill>
                  <a:srgbClr val="FF0000"/>
                </a:solidFill>
              </a:rPr>
              <a:t>Вольтметр В3-40</a:t>
            </a:r>
          </a:p>
        </p:txBody>
      </p:sp>
      <p:pic>
        <p:nvPicPr>
          <p:cNvPr id="87045" name="Picture 5" descr="В3-40"/>
          <p:cNvPicPr>
            <a:picLocks noChangeAspect="1" noChangeArrowheads="1"/>
          </p:cNvPicPr>
          <p:nvPr/>
        </p:nvPicPr>
        <p:blipFill>
          <a:blip r:embed="rId2"/>
          <a:srcRect l="2089" r="2089" b="7295"/>
          <a:stretch>
            <a:fillRect/>
          </a:stretch>
        </p:blipFill>
        <p:spPr bwMode="auto">
          <a:xfrm>
            <a:off x="179388" y="620713"/>
            <a:ext cx="5616575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Text Box 6"/>
          <p:cNvSpPr txBox="1">
            <a:spLocks noChangeArrowheads="1"/>
          </p:cNvSpPr>
          <p:nvPr/>
        </p:nvSpPr>
        <p:spPr bwMode="auto">
          <a:xfrm>
            <a:off x="5940425" y="692150"/>
            <a:ext cx="3059113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dirty="0">
                <a:solidFill>
                  <a:srgbClr val="0000FF"/>
                </a:solidFill>
              </a:rPr>
              <a:t>Термоэлектрический преобразователь среднеквадратичных значений содержит два </a:t>
            </a:r>
            <a:r>
              <a:rPr lang="ru-RU" sz="2000" dirty="0" err="1">
                <a:solidFill>
                  <a:srgbClr val="0000FF"/>
                </a:solidFill>
              </a:rPr>
              <a:t>термонагревателя</a:t>
            </a:r>
            <a:r>
              <a:rPr lang="ru-RU" sz="2000" dirty="0">
                <a:solidFill>
                  <a:srgbClr val="0000FF"/>
                </a:solidFill>
              </a:rPr>
              <a:t> и две термопары выполняемых в микромодульном исполнении.</a:t>
            </a:r>
          </a:p>
        </p:txBody>
      </p:sp>
      <p:sp>
        <p:nvSpPr>
          <p:cNvPr id="87049" name="Text Box 9"/>
          <p:cNvSpPr txBox="1">
            <a:spLocks noChangeArrowheads="1"/>
          </p:cNvSpPr>
          <p:nvPr/>
        </p:nvSpPr>
        <p:spPr bwMode="auto">
          <a:xfrm>
            <a:off x="1740694" y="2437912"/>
            <a:ext cx="488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dirty="0"/>
              <a:t>Е</a:t>
            </a:r>
            <a:r>
              <a:rPr lang="ru-RU" sz="1800" baseline="-25000" dirty="0"/>
              <a:t>1</a:t>
            </a:r>
            <a:endParaRPr lang="ru-RU" sz="1800" dirty="0"/>
          </a:p>
        </p:txBody>
      </p:sp>
      <p:sp>
        <p:nvSpPr>
          <p:cNvPr id="87050" name="Text Box 10"/>
          <p:cNvSpPr txBox="1">
            <a:spLocks noChangeArrowheads="1"/>
          </p:cNvSpPr>
          <p:nvPr/>
        </p:nvSpPr>
        <p:spPr bwMode="auto">
          <a:xfrm>
            <a:off x="1740694" y="3036287"/>
            <a:ext cx="4206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dirty="0"/>
              <a:t>Е</a:t>
            </a:r>
            <a:r>
              <a:rPr lang="ru-RU" sz="1800" baseline="-25000" dirty="0"/>
              <a:t>2</a:t>
            </a:r>
            <a:endParaRPr lang="ru-RU" sz="1800" dirty="0"/>
          </a:p>
        </p:txBody>
      </p:sp>
      <p:sp>
        <p:nvSpPr>
          <p:cNvPr id="87051" name="Text Box 11"/>
          <p:cNvSpPr txBox="1">
            <a:spLocks noChangeArrowheads="1"/>
          </p:cNvSpPr>
          <p:nvPr/>
        </p:nvSpPr>
        <p:spPr bwMode="auto">
          <a:xfrm>
            <a:off x="755650" y="2492375"/>
            <a:ext cx="2682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cs typeface="Arial" charset="0"/>
              </a:rPr>
              <a:t>­</a:t>
            </a:r>
          </a:p>
        </p:txBody>
      </p:sp>
      <p:sp>
        <p:nvSpPr>
          <p:cNvPr id="87052" name="Text Box 12"/>
          <p:cNvSpPr txBox="1">
            <a:spLocks noChangeArrowheads="1"/>
          </p:cNvSpPr>
          <p:nvPr/>
        </p:nvSpPr>
        <p:spPr bwMode="auto">
          <a:xfrm>
            <a:off x="559827" y="2401888"/>
            <a:ext cx="4524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>
                <a:cs typeface="Arial" charset="0"/>
              </a:rPr>
              <a:t>˜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149725"/>
            <a:ext cx="5157787" cy="236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89712" y="3062029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=</a:t>
            </a:r>
          </a:p>
        </p:txBody>
      </p:sp>
    </p:spTree>
    <p:extLst>
      <p:ext uri="{BB962C8B-B14F-4D97-AF65-F5344CB8AC3E}">
        <p14:creationId xmlns:p14="http://schemas.microsoft.com/office/powerpoint/2010/main" val="213483994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2400" dirty="0" err="1">
                <a:solidFill>
                  <a:srgbClr val="FF0000"/>
                </a:solidFill>
              </a:rPr>
              <a:t>Термопреобразователь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94" name="Text Box 7"/>
          <p:cNvSpPr txBox="1">
            <a:spLocks noChangeArrowheads="1"/>
          </p:cNvSpPr>
          <p:nvPr/>
        </p:nvSpPr>
        <p:spPr bwMode="auto">
          <a:xfrm>
            <a:off x="241300" y="4149725"/>
            <a:ext cx="850716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9900"/>
                </a:solidFill>
              </a:rPr>
              <a:t>На подогреватель первого </a:t>
            </a:r>
            <a:r>
              <a:rPr lang="ru-RU" sz="2000" dirty="0" err="1">
                <a:solidFill>
                  <a:srgbClr val="009900"/>
                </a:solidFill>
              </a:rPr>
              <a:t>термопреобразователя</a:t>
            </a:r>
            <a:r>
              <a:rPr lang="ru-RU" sz="2000" dirty="0">
                <a:solidFill>
                  <a:srgbClr val="009900"/>
                </a:solidFill>
              </a:rPr>
              <a:t> Тн1 подается измеряемое напряжение </a:t>
            </a:r>
            <a:r>
              <a:rPr lang="en-US" sz="2000" dirty="0">
                <a:solidFill>
                  <a:srgbClr val="009900"/>
                </a:solidFill>
              </a:rPr>
              <a:t>U</a:t>
            </a:r>
            <a:r>
              <a:rPr lang="ru-RU" sz="2000" baseline="-25000" dirty="0">
                <a:solidFill>
                  <a:srgbClr val="009900"/>
                </a:solidFill>
              </a:rPr>
              <a:t>Из</a:t>
            </a:r>
            <a:r>
              <a:rPr lang="ru-RU" sz="2000" dirty="0">
                <a:solidFill>
                  <a:srgbClr val="009900"/>
                </a:solidFill>
              </a:rPr>
              <a:t>, а на подогреватель второго </a:t>
            </a:r>
            <a:r>
              <a:rPr lang="ru-RU" sz="2000" dirty="0" err="1">
                <a:solidFill>
                  <a:srgbClr val="009900"/>
                </a:solidFill>
              </a:rPr>
              <a:t>термопреобразователя</a:t>
            </a:r>
            <a:r>
              <a:rPr lang="ru-RU" sz="2000" dirty="0">
                <a:solidFill>
                  <a:srgbClr val="009900"/>
                </a:solidFill>
              </a:rPr>
              <a:t> Тн2 подается напряжение постоянного тока обратной связи. Термопары включены встречно на входе дифференциального усилителя. </a:t>
            </a:r>
            <a:r>
              <a:rPr lang="ru-RU" sz="2000" dirty="0">
                <a:solidFill>
                  <a:srgbClr val="FF9900"/>
                </a:solidFill>
              </a:rPr>
              <a:t>Постоянное выходное напряжение прямо пропорционально  среднему </a:t>
            </a:r>
            <a:r>
              <a:rPr lang="ru-RU" sz="2000" dirty="0" err="1">
                <a:solidFill>
                  <a:srgbClr val="FF9900"/>
                </a:solidFill>
              </a:rPr>
              <a:t>квадратическому</a:t>
            </a:r>
            <a:r>
              <a:rPr lang="ru-RU" sz="2000" dirty="0">
                <a:solidFill>
                  <a:srgbClr val="FF9900"/>
                </a:solidFill>
              </a:rPr>
              <a:t> значению напряжения, которое показывает вольтметр</a:t>
            </a:r>
          </a:p>
        </p:txBody>
      </p:sp>
      <p:grpSp>
        <p:nvGrpSpPr>
          <p:cNvPr id="97" name="Группа 96"/>
          <p:cNvGrpSpPr/>
          <p:nvPr/>
        </p:nvGrpSpPr>
        <p:grpSpPr>
          <a:xfrm>
            <a:off x="432682" y="1050457"/>
            <a:ext cx="3685532" cy="2557784"/>
            <a:chOff x="432682" y="1050457"/>
            <a:chExt cx="3685532" cy="2557784"/>
          </a:xfrm>
        </p:grpSpPr>
        <p:grpSp>
          <p:nvGrpSpPr>
            <p:cNvPr id="93" name="Группа 92"/>
            <p:cNvGrpSpPr/>
            <p:nvPr/>
          </p:nvGrpSpPr>
          <p:grpSpPr>
            <a:xfrm>
              <a:off x="432682" y="1050457"/>
              <a:ext cx="3685532" cy="2557784"/>
              <a:chOff x="166388" y="1484784"/>
              <a:chExt cx="3685532" cy="2557784"/>
            </a:xfrm>
          </p:grpSpPr>
          <p:cxnSp>
            <p:nvCxnSpPr>
              <p:cNvPr id="29" name="Прямая соединительная линия 28"/>
              <p:cNvCxnSpPr/>
              <p:nvPr/>
            </p:nvCxnSpPr>
            <p:spPr>
              <a:xfrm>
                <a:off x="2113068" y="2687626"/>
                <a:ext cx="0" cy="143776"/>
              </a:xfrm>
              <a:prstGeom prst="line">
                <a:avLst/>
              </a:prstGeom>
              <a:ln w="22225">
                <a:solidFill>
                  <a:srgbClr val="6633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2" name="Группа 91"/>
              <p:cNvGrpSpPr/>
              <p:nvPr/>
            </p:nvGrpSpPr>
            <p:grpSpPr>
              <a:xfrm>
                <a:off x="166388" y="1484784"/>
                <a:ext cx="3685532" cy="2557784"/>
                <a:chOff x="166388" y="1484784"/>
                <a:chExt cx="3685532" cy="2557784"/>
              </a:xfrm>
            </p:grpSpPr>
            <p:grpSp>
              <p:nvGrpSpPr>
                <p:cNvPr id="91" name="Группа 90"/>
                <p:cNvGrpSpPr/>
                <p:nvPr/>
              </p:nvGrpSpPr>
              <p:grpSpPr>
                <a:xfrm>
                  <a:off x="166388" y="1669450"/>
                  <a:ext cx="2464258" cy="1543526"/>
                  <a:chOff x="166388" y="1669450"/>
                  <a:chExt cx="2464258" cy="1543526"/>
                </a:xfrm>
              </p:grpSpPr>
              <p:grpSp>
                <p:nvGrpSpPr>
                  <p:cNvPr id="79" name="Группа 78"/>
                  <p:cNvGrpSpPr/>
                  <p:nvPr/>
                </p:nvGrpSpPr>
                <p:grpSpPr>
                  <a:xfrm>
                    <a:off x="166388" y="1974714"/>
                    <a:ext cx="966378" cy="725605"/>
                    <a:chOff x="166388" y="1974714"/>
                    <a:chExt cx="966378" cy="725605"/>
                  </a:xfrm>
                </p:grpSpPr>
                <p:cxnSp>
                  <p:nvCxnSpPr>
                    <p:cNvPr id="4" name="Прямая соединительная линия 3"/>
                    <p:cNvCxnSpPr>
                      <a:endCxn id="6" idx="0"/>
                    </p:cNvCxnSpPr>
                    <p:nvPr/>
                  </p:nvCxnSpPr>
                  <p:spPr>
                    <a:xfrm>
                      <a:off x="323528" y="1974714"/>
                      <a:ext cx="667433" cy="0"/>
                    </a:xfrm>
                    <a:prstGeom prst="line">
                      <a:avLst/>
                    </a:prstGeom>
                    <a:ln w="22225">
                      <a:solidFill>
                        <a:srgbClr val="6633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6" name="Полилиния 5"/>
                    <p:cNvSpPr/>
                    <p:nvPr/>
                  </p:nvSpPr>
                  <p:spPr>
                    <a:xfrm>
                      <a:off x="971599" y="1974714"/>
                      <a:ext cx="161167" cy="374165"/>
                    </a:xfrm>
                    <a:custGeom>
                      <a:avLst/>
                      <a:gdLst>
                        <a:gd name="connsiteX0" fmla="*/ 21847 w 181848"/>
                        <a:gd name="connsiteY0" fmla="*/ 0 h 235302"/>
                        <a:gd name="connsiteX1" fmla="*/ 158034 w 181848"/>
                        <a:gd name="connsiteY1" fmla="*/ 77821 h 235302"/>
                        <a:gd name="connsiteX2" fmla="*/ 167762 w 181848"/>
                        <a:gd name="connsiteY2" fmla="*/ 145915 h 235302"/>
                        <a:gd name="connsiteX3" fmla="*/ 12119 w 181848"/>
                        <a:gd name="connsiteY3" fmla="*/ 223736 h 235302"/>
                        <a:gd name="connsiteX4" fmla="*/ 21847 w 181848"/>
                        <a:gd name="connsiteY4" fmla="*/ 233464 h 2353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81848" h="235302">
                          <a:moveTo>
                            <a:pt x="21847" y="0"/>
                          </a:moveTo>
                          <a:cubicBezTo>
                            <a:pt x="77781" y="26751"/>
                            <a:pt x="133715" y="53502"/>
                            <a:pt x="158034" y="77821"/>
                          </a:cubicBezTo>
                          <a:cubicBezTo>
                            <a:pt x="182353" y="102140"/>
                            <a:pt x="192081" y="121596"/>
                            <a:pt x="167762" y="145915"/>
                          </a:cubicBezTo>
                          <a:cubicBezTo>
                            <a:pt x="143443" y="170234"/>
                            <a:pt x="36438" y="209145"/>
                            <a:pt x="12119" y="223736"/>
                          </a:cubicBezTo>
                          <a:cubicBezTo>
                            <a:pt x="-12200" y="238328"/>
                            <a:pt x="4823" y="235896"/>
                            <a:pt x="21847" y="233464"/>
                          </a:cubicBezTo>
                        </a:path>
                      </a:pathLst>
                    </a:custGeom>
                    <a:ln w="22225">
                      <a:solidFill>
                        <a:srgbClr val="0000CC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cxnSp>
                  <p:nvCxnSpPr>
                    <p:cNvPr id="23" name="Прямая соединительная линия 22"/>
                    <p:cNvCxnSpPr/>
                    <p:nvPr/>
                  </p:nvCxnSpPr>
                  <p:spPr>
                    <a:xfrm flipV="1">
                      <a:off x="971599" y="2348879"/>
                      <a:ext cx="0" cy="338747"/>
                    </a:xfrm>
                    <a:prstGeom prst="line">
                      <a:avLst/>
                    </a:prstGeom>
                    <a:ln w="22225">
                      <a:solidFill>
                        <a:srgbClr val="6633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6" name="Прямая соединительная линия 55"/>
                    <p:cNvCxnSpPr/>
                    <p:nvPr/>
                  </p:nvCxnSpPr>
                  <p:spPr>
                    <a:xfrm>
                      <a:off x="304166" y="2700319"/>
                      <a:ext cx="667433" cy="0"/>
                    </a:xfrm>
                    <a:prstGeom prst="line">
                      <a:avLst/>
                    </a:prstGeom>
                    <a:ln w="22225">
                      <a:solidFill>
                        <a:srgbClr val="6633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59" name="TextBox 58"/>
                    <p:cNvSpPr txBox="1"/>
                    <p:nvPr/>
                  </p:nvSpPr>
                  <p:spPr>
                    <a:xfrm>
                      <a:off x="166388" y="2189456"/>
                      <a:ext cx="703603" cy="40011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dirty="0"/>
                        <a:t>U</a:t>
                      </a:r>
                      <a:r>
                        <a:rPr lang="ru-RU" dirty="0"/>
                        <a:t>из</a:t>
                      </a:r>
                    </a:p>
                  </p:txBody>
                </p:sp>
                <p:sp>
                  <p:nvSpPr>
                    <p:cNvPr id="66" name="Полилиния 65"/>
                    <p:cNvSpPr/>
                    <p:nvPr/>
                  </p:nvSpPr>
                  <p:spPr>
                    <a:xfrm>
                      <a:off x="609600" y="2104786"/>
                      <a:ext cx="289992" cy="126596"/>
                    </a:xfrm>
                    <a:custGeom>
                      <a:avLst/>
                      <a:gdLst>
                        <a:gd name="connsiteX0" fmla="*/ 0 w 161664"/>
                        <a:gd name="connsiteY0" fmla="*/ 74605 h 126429"/>
                        <a:gd name="connsiteX1" fmla="*/ 34506 w 161664"/>
                        <a:gd name="connsiteY1" fmla="*/ 5593 h 126429"/>
                        <a:gd name="connsiteX2" fmla="*/ 74762 w 161664"/>
                        <a:gd name="connsiteY2" fmla="*/ 11344 h 126429"/>
                        <a:gd name="connsiteX3" fmla="*/ 92015 w 161664"/>
                        <a:gd name="connsiteY3" fmla="*/ 68854 h 126429"/>
                        <a:gd name="connsiteX4" fmla="*/ 115019 w 161664"/>
                        <a:gd name="connsiteY4" fmla="*/ 126363 h 126429"/>
                        <a:gd name="connsiteX5" fmla="*/ 155275 w 161664"/>
                        <a:gd name="connsiteY5" fmla="*/ 57352 h 126429"/>
                        <a:gd name="connsiteX6" fmla="*/ 161026 w 161664"/>
                        <a:gd name="connsiteY6" fmla="*/ 51601 h 126429"/>
                        <a:gd name="connsiteX0" fmla="*/ 0 w 161664"/>
                        <a:gd name="connsiteY0" fmla="*/ 69028 h 120853"/>
                        <a:gd name="connsiteX1" fmla="*/ 34506 w 161664"/>
                        <a:gd name="connsiteY1" fmla="*/ 16 h 120853"/>
                        <a:gd name="connsiteX2" fmla="*/ 92015 w 161664"/>
                        <a:gd name="connsiteY2" fmla="*/ 63277 h 120853"/>
                        <a:gd name="connsiteX3" fmla="*/ 115019 w 161664"/>
                        <a:gd name="connsiteY3" fmla="*/ 120786 h 120853"/>
                        <a:gd name="connsiteX4" fmla="*/ 155275 w 161664"/>
                        <a:gd name="connsiteY4" fmla="*/ 51775 h 120853"/>
                        <a:gd name="connsiteX5" fmla="*/ 161026 w 161664"/>
                        <a:gd name="connsiteY5" fmla="*/ 46024 h 120853"/>
                        <a:gd name="connsiteX0" fmla="*/ 0 w 161664"/>
                        <a:gd name="connsiteY0" fmla="*/ 74776 h 126603"/>
                        <a:gd name="connsiteX1" fmla="*/ 53742 w 161664"/>
                        <a:gd name="connsiteY1" fmla="*/ 13 h 126603"/>
                        <a:gd name="connsiteX2" fmla="*/ 92015 w 161664"/>
                        <a:gd name="connsiteY2" fmla="*/ 69025 h 126603"/>
                        <a:gd name="connsiteX3" fmla="*/ 115019 w 161664"/>
                        <a:gd name="connsiteY3" fmla="*/ 126534 h 126603"/>
                        <a:gd name="connsiteX4" fmla="*/ 155275 w 161664"/>
                        <a:gd name="connsiteY4" fmla="*/ 57523 h 126603"/>
                        <a:gd name="connsiteX5" fmla="*/ 161026 w 161664"/>
                        <a:gd name="connsiteY5" fmla="*/ 51772 h 126603"/>
                        <a:gd name="connsiteX0" fmla="*/ 0 w 161664"/>
                        <a:gd name="connsiteY0" fmla="*/ 74823 h 126596"/>
                        <a:gd name="connsiteX1" fmla="*/ 53742 w 161664"/>
                        <a:gd name="connsiteY1" fmla="*/ 60 h 126596"/>
                        <a:gd name="connsiteX2" fmla="*/ 85603 w 161664"/>
                        <a:gd name="connsiteY2" fmla="*/ 63321 h 126596"/>
                        <a:gd name="connsiteX3" fmla="*/ 115019 w 161664"/>
                        <a:gd name="connsiteY3" fmla="*/ 126581 h 126596"/>
                        <a:gd name="connsiteX4" fmla="*/ 155275 w 161664"/>
                        <a:gd name="connsiteY4" fmla="*/ 57570 h 126596"/>
                        <a:gd name="connsiteX5" fmla="*/ 161026 w 161664"/>
                        <a:gd name="connsiteY5" fmla="*/ 51819 h 12659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61664" h="126596">
                          <a:moveTo>
                            <a:pt x="0" y="74823"/>
                          </a:moveTo>
                          <a:cubicBezTo>
                            <a:pt x="11023" y="45588"/>
                            <a:pt x="39475" y="1977"/>
                            <a:pt x="53742" y="60"/>
                          </a:cubicBezTo>
                          <a:cubicBezTo>
                            <a:pt x="68009" y="-1857"/>
                            <a:pt x="75390" y="42234"/>
                            <a:pt x="85603" y="63321"/>
                          </a:cubicBezTo>
                          <a:cubicBezTo>
                            <a:pt x="95816" y="84408"/>
                            <a:pt x="103407" y="127539"/>
                            <a:pt x="115019" y="126581"/>
                          </a:cubicBezTo>
                          <a:cubicBezTo>
                            <a:pt x="126631" y="125623"/>
                            <a:pt x="147607" y="70030"/>
                            <a:pt x="155275" y="57570"/>
                          </a:cubicBezTo>
                          <a:cubicBezTo>
                            <a:pt x="162943" y="45110"/>
                            <a:pt x="161984" y="48464"/>
                            <a:pt x="161026" y="51819"/>
                          </a:cubicBezTo>
                        </a:path>
                      </a:pathLst>
                    </a:custGeom>
                    <a:ln w="1905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  <p:grpSp>
                <p:nvGrpSpPr>
                  <p:cNvPr id="84" name="Группа 83"/>
                  <p:cNvGrpSpPr/>
                  <p:nvPr/>
                </p:nvGrpSpPr>
                <p:grpSpPr>
                  <a:xfrm>
                    <a:off x="1259632" y="1669450"/>
                    <a:ext cx="1371014" cy="1543526"/>
                    <a:chOff x="1259632" y="1669450"/>
                    <a:chExt cx="1371014" cy="1543526"/>
                  </a:xfrm>
                </p:grpSpPr>
                <p:sp>
                  <p:nvSpPr>
                    <p:cNvPr id="61" name="TextBox 60"/>
                    <p:cNvSpPr txBox="1"/>
                    <p:nvPr/>
                  </p:nvSpPr>
                  <p:spPr>
                    <a:xfrm>
                      <a:off x="2113068" y="2843644"/>
                      <a:ext cx="517578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ru-RU" dirty="0"/>
                        <a:t>Тп2</a:t>
                      </a:r>
                    </a:p>
                  </p:txBody>
                </p:sp>
                <p:grpSp>
                  <p:nvGrpSpPr>
                    <p:cNvPr id="83" name="Группа 82"/>
                    <p:cNvGrpSpPr/>
                    <p:nvPr/>
                  </p:nvGrpSpPr>
                  <p:grpSpPr>
                    <a:xfrm>
                      <a:off x="1259632" y="1669450"/>
                      <a:ext cx="1080120" cy="1543526"/>
                      <a:chOff x="1259632" y="1669450"/>
                      <a:chExt cx="1080120" cy="1543526"/>
                    </a:xfrm>
                  </p:grpSpPr>
                  <p:grpSp>
                    <p:nvGrpSpPr>
                      <p:cNvPr id="82" name="Группа 81"/>
                      <p:cNvGrpSpPr/>
                      <p:nvPr/>
                    </p:nvGrpSpPr>
                    <p:grpSpPr>
                      <a:xfrm>
                        <a:off x="1661229" y="2327346"/>
                        <a:ext cx="678523" cy="885630"/>
                        <a:chOff x="1661229" y="2327346"/>
                        <a:chExt cx="678523" cy="885630"/>
                      </a:xfrm>
                    </p:grpSpPr>
                    <p:cxnSp>
                      <p:nvCxnSpPr>
                        <p:cNvPr id="17" name="Прямая соединительная линия 16"/>
                        <p:cNvCxnSpPr/>
                        <p:nvPr/>
                      </p:nvCxnSpPr>
                      <p:spPr>
                        <a:xfrm>
                          <a:off x="1691680" y="2831402"/>
                          <a:ext cx="216024" cy="381574"/>
                        </a:xfrm>
                        <a:prstGeom prst="line">
                          <a:avLst/>
                        </a:prstGeom>
                        <a:ln w="22225">
                          <a:solidFill>
                            <a:srgbClr val="CC6600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20" name="Прямая соединительная линия 19"/>
                        <p:cNvCxnSpPr/>
                        <p:nvPr/>
                      </p:nvCxnSpPr>
                      <p:spPr>
                        <a:xfrm flipV="1">
                          <a:off x="1897044" y="2831402"/>
                          <a:ext cx="216024" cy="381574"/>
                        </a:xfrm>
                        <a:prstGeom prst="line">
                          <a:avLst/>
                        </a:prstGeom>
                        <a:ln w="19050">
                          <a:solidFill>
                            <a:srgbClr val="C00000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31" name="Прямая соединительная линия 30"/>
                        <p:cNvCxnSpPr/>
                        <p:nvPr/>
                      </p:nvCxnSpPr>
                      <p:spPr>
                        <a:xfrm flipV="1">
                          <a:off x="2113068" y="2684056"/>
                          <a:ext cx="226684" cy="0"/>
                        </a:xfrm>
                        <a:prstGeom prst="line">
                          <a:avLst/>
                        </a:prstGeom>
                        <a:ln w="22225">
                          <a:solidFill>
                            <a:srgbClr val="663300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grpSp>
                      <p:nvGrpSpPr>
                        <p:cNvPr id="81" name="Группа 80"/>
                        <p:cNvGrpSpPr/>
                        <p:nvPr/>
                      </p:nvGrpSpPr>
                      <p:grpSpPr>
                        <a:xfrm>
                          <a:off x="1661229" y="2327346"/>
                          <a:ext cx="493868" cy="688722"/>
                          <a:chOff x="1661229" y="2327346"/>
                          <a:chExt cx="493868" cy="688722"/>
                        </a:xfrm>
                      </p:grpSpPr>
                      <p:cxnSp>
                        <p:nvCxnSpPr>
                          <p:cNvPr id="15" name="Прямая соединительная линия 14"/>
                          <p:cNvCxnSpPr/>
                          <p:nvPr/>
                        </p:nvCxnSpPr>
                        <p:spPr>
                          <a:xfrm>
                            <a:off x="1691680" y="2327346"/>
                            <a:ext cx="0" cy="504056"/>
                          </a:xfrm>
                          <a:prstGeom prst="line">
                            <a:avLst/>
                          </a:prstGeom>
                          <a:ln w="22225">
                            <a:solidFill>
                              <a:srgbClr val="663300"/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sp>
                        <p:nvSpPr>
                          <p:cNvPr id="63" name="TextBox 62"/>
                          <p:cNvSpPr txBox="1"/>
                          <p:nvPr/>
                        </p:nvSpPr>
                        <p:spPr>
                          <a:xfrm>
                            <a:off x="1855015" y="2646736"/>
                            <a:ext cx="300082" cy="369332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none" rtlCol="0">
                            <a:spAutoFit/>
                          </a:bodyPr>
                          <a:lstStyle/>
                          <a:p>
                            <a:r>
                              <a:rPr lang="ru-RU" dirty="0"/>
                              <a:t>+</a:t>
                            </a:r>
                          </a:p>
                        </p:txBody>
                      </p:sp>
                      <p:sp>
                        <p:nvSpPr>
                          <p:cNvPr id="65" name="TextBox 64"/>
                          <p:cNvSpPr txBox="1"/>
                          <p:nvPr/>
                        </p:nvSpPr>
                        <p:spPr>
                          <a:xfrm>
                            <a:off x="1661229" y="2646736"/>
                            <a:ext cx="255198" cy="369332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none" rtlCol="0">
                            <a:spAutoFit/>
                          </a:bodyPr>
                          <a:lstStyle/>
                          <a:p>
                            <a:r>
                              <a:rPr lang="ru-RU" dirty="0"/>
                              <a:t>-</a:t>
                            </a:r>
                          </a:p>
                        </p:txBody>
                      </p:sp>
                      <p:sp>
                        <p:nvSpPr>
                          <p:cNvPr id="71" name="TextBox 70"/>
                          <p:cNvSpPr txBox="1"/>
                          <p:nvPr/>
                        </p:nvSpPr>
                        <p:spPr>
                          <a:xfrm>
                            <a:off x="1719992" y="2416048"/>
                            <a:ext cx="375424" cy="369332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none" rtlCol="0">
                            <a:spAutoFit/>
                          </a:bodyPr>
                          <a:lstStyle/>
                          <a:p>
                            <a:r>
                              <a:rPr lang="ru-RU" dirty="0"/>
                              <a:t>Е</a:t>
                            </a:r>
                            <a:r>
                              <a:rPr lang="ru-RU" baseline="-25000" dirty="0"/>
                              <a:t>2</a:t>
                            </a:r>
                          </a:p>
                        </p:txBody>
                      </p:sp>
                    </p:grpSp>
                  </p:grpSp>
                  <p:grpSp>
                    <p:nvGrpSpPr>
                      <p:cNvPr id="80" name="Группа 79"/>
                      <p:cNvGrpSpPr/>
                      <p:nvPr/>
                    </p:nvGrpSpPr>
                    <p:grpSpPr>
                      <a:xfrm>
                        <a:off x="1259632" y="1669450"/>
                        <a:ext cx="1080120" cy="848802"/>
                        <a:chOff x="1259632" y="1669450"/>
                        <a:chExt cx="1080120" cy="848802"/>
                      </a:xfrm>
                    </p:grpSpPr>
                    <p:cxnSp>
                      <p:nvCxnSpPr>
                        <p:cNvPr id="7" name="Прямая соединительная линия 6"/>
                        <p:cNvCxnSpPr/>
                        <p:nvPr/>
                      </p:nvCxnSpPr>
                      <p:spPr>
                        <a:xfrm>
                          <a:off x="1691680" y="1988840"/>
                          <a:ext cx="648072" cy="0"/>
                        </a:xfrm>
                        <a:prstGeom prst="line">
                          <a:avLst/>
                        </a:prstGeom>
                        <a:ln w="22225">
                          <a:solidFill>
                            <a:srgbClr val="663300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8" name="Прямая соединительная линия 7"/>
                        <p:cNvCxnSpPr/>
                        <p:nvPr/>
                      </p:nvCxnSpPr>
                      <p:spPr>
                        <a:xfrm flipV="1">
                          <a:off x="1259632" y="1988840"/>
                          <a:ext cx="432048" cy="172956"/>
                        </a:xfrm>
                        <a:prstGeom prst="line">
                          <a:avLst/>
                        </a:prstGeom>
                        <a:ln w="19050">
                          <a:solidFill>
                            <a:srgbClr val="C00000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1" name="Прямая соединительная линия 10"/>
                        <p:cNvCxnSpPr/>
                        <p:nvPr/>
                      </p:nvCxnSpPr>
                      <p:spPr>
                        <a:xfrm>
                          <a:off x="1259632" y="2161796"/>
                          <a:ext cx="432048" cy="165550"/>
                        </a:xfrm>
                        <a:prstGeom prst="line">
                          <a:avLst/>
                        </a:prstGeom>
                        <a:ln w="25400">
                          <a:solidFill>
                            <a:srgbClr val="CC6600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sp>
                      <p:nvSpPr>
                        <p:cNvPr id="60" name="TextBox 59"/>
                        <p:cNvSpPr txBox="1"/>
                        <p:nvPr/>
                      </p:nvSpPr>
                      <p:spPr>
                        <a:xfrm>
                          <a:off x="1475656" y="1669450"/>
                          <a:ext cx="517578" cy="369332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rtlCol="0">
                          <a:spAutoFit/>
                        </a:bodyPr>
                        <a:lstStyle/>
                        <a:p>
                          <a:r>
                            <a:rPr lang="ru-RU" dirty="0"/>
                            <a:t>Тп1</a:t>
                          </a:r>
                        </a:p>
                      </p:txBody>
                    </p:sp>
                    <p:sp>
                      <p:nvSpPr>
                        <p:cNvPr id="62" name="TextBox 61"/>
                        <p:cNvSpPr txBox="1"/>
                        <p:nvPr/>
                      </p:nvSpPr>
                      <p:spPr>
                        <a:xfrm>
                          <a:off x="1649651" y="1921285"/>
                          <a:ext cx="300082" cy="369332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rtlCol="0">
                          <a:spAutoFit/>
                        </a:bodyPr>
                        <a:lstStyle/>
                        <a:p>
                          <a:r>
                            <a:rPr lang="ru-RU" dirty="0"/>
                            <a:t>+</a:t>
                          </a:r>
                        </a:p>
                      </p:txBody>
                    </p:sp>
                    <p:sp>
                      <p:nvSpPr>
                        <p:cNvPr id="64" name="TextBox 63"/>
                        <p:cNvSpPr txBox="1"/>
                        <p:nvPr/>
                      </p:nvSpPr>
                      <p:spPr>
                        <a:xfrm>
                          <a:off x="1687164" y="2148920"/>
                          <a:ext cx="255198" cy="369332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rtlCol="0">
                          <a:spAutoFit/>
                        </a:bodyPr>
                        <a:lstStyle/>
                        <a:p>
                          <a:r>
                            <a:rPr lang="ru-RU" dirty="0"/>
                            <a:t>-</a:t>
                          </a:r>
                        </a:p>
                      </p:txBody>
                    </p:sp>
                    <p:sp>
                      <p:nvSpPr>
                        <p:cNvPr id="72" name="TextBox 71"/>
                        <p:cNvSpPr txBox="1"/>
                        <p:nvPr/>
                      </p:nvSpPr>
                      <p:spPr>
                        <a:xfrm>
                          <a:off x="1877160" y="2046716"/>
                          <a:ext cx="375424" cy="369332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rtlCol="0">
                          <a:spAutoFit/>
                        </a:bodyPr>
                        <a:lstStyle/>
                        <a:p>
                          <a:r>
                            <a:rPr lang="ru-RU" dirty="0"/>
                            <a:t>Е</a:t>
                          </a:r>
                          <a:r>
                            <a:rPr lang="ru-RU" baseline="-25000" dirty="0"/>
                            <a:t>1</a:t>
                          </a:r>
                        </a:p>
                      </p:txBody>
                    </p:sp>
                  </p:grpSp>
                </p:grpSp>
              </p:grpSp>
            </p:grpSp>
            <p:grpSp>
              <p:nvGrpSpPr>
                <p:cNvPr id="90" name="Группа 89"/>
                <p:cNvGrpSpPr/>
                <p:nvPr/>
              </p:nvGrpSpPr>
              <p:grpSpPr>
                <a:xfrm>
                  <a:off x="1691680" y="1484784"/>
                  <a:ext cx="2160240" cy="2557784"/>
                  <a:chOff x="1691680" y="1484784"/>
                  <a:chExt cx="2160240" cy="2557784"/>
                </a:xfrm>
              </p:grpSpPr>
              <p:sp>
                <p:nvSpPr>
                  <p:cNvPr id="28" name="TextBox 27"/>
                  <p:cNvSpPr txBox="1"/>
                  <p:nvPr/>
                </p:nvSpPr>
                <p:spPr>
                  <a:xfrm>
                    <a:off x="2339752" y="1484784"/>
                    <a:ext cx="562975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ru-RU" dirty="0"/>
                      <a:t>УПТ</a:t>
                    </a:r>
                  </a:p>
                </p:txBody>
              </p:sp>
              <p:grpSp>
                <p:nvGrpSpPr>
                  <p:cNvPr id="89" name="Группа 88"/>
                  <p:cNvGrpSpPr/>
                  <p:nvPr/>
                </p:nvGrpSpPr>
                <p:grpSpPr>
                  <a:xfrm>
                    <a:off x="1691680" y="1854012"/>
                    <a:ext cx="2160240" cy="2188556"/>
                    <a:chOff x="1691680" y="1854012"/>
                    <a:chExt cx="2160240" cy="2188556"/>
                  </a:xfrm>
                </p:grpSpPr>
                <p:grpSp>
                  <p:nvGrpSpPr>
                    <p:cNvPr id="27" name="Группа 26"/>
                    <p:cNvGrpSpPr/>
                    <p:nvPr/>
                  </p:nvGrpSpPr>
                  <p:grpSpPr>
                    <a:xfrm>
                      <a:off x="2339752" y="1854012"/>
                      <a:ext cx="914400" cy="914400"/>
                      <a:chOff x="5364088" y="1618118"/>
                      <a:chExt cx="914400" cy="914400"/>
                    </a:xfrm>
                  </p:grpSpPr>
                  <p:sp>
                    <p:nvSpPr>
                      <p:cNvPr id="25" name="Прямоугольник 24"/>
                      <p:cNvSpPr/>
                      <p:nvPr/>
                    </p:nvSpPr>
                    <p:spPr>
                      <a:xfrm>
                        <a:off x="5364088" y="1618118"/>
                        <a:ext cx="914400" cy="914400"/>
                      </a:xfrm>
                      <a:prstGeom prst="rect">
                        <a:avLst/>
                      </a:prstGeom>
                      <a:solidFill>
                        <a:srgbClr val="FFFFCC"/>
                      </a:solidFill>
                      <a:ln w="22225">
                        <a:solidFill>
                          <a:srgbClr val="66330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ru-RU" dirty="0"/>
                      </a:p>
                    </p:txBody>
                  </p:sp>
                  <p:sp>
                    <p:nvSpPr>
                      <p:cNvPr id="26" name="Равнобедренный треугольник 25"/>
                      <p:cNvSpPr/>
                      <p:nvPr/>
                    </p:nvSpPr>
                    <p:spPr>
                      <a:xfrm rot="5400000">
                        <a:off x="5517972" y="1787286"/>
                        <a:ext cx="578181" cy="576064"/>
                      </a:xfrm>
                      <a:prstGeom prst="triangle">
                        <a:avLst/>
                      </a:prstGeom>
                      <a:solidFill>
                        <a:srgbClr val="FFFFCC"/>
                      </a:solidFill>
                      <a:ln w="22225">
                        <a:solidFill>
                          <a:srgbClr val="0000CC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ru-RU" dirty="0">
                          <a:solidFill>
                            <a:srgbClr val="FF0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88" name="Группа 87"/>
                    <p:cNvGrpSpPr/>
                    <p:nvPr/>
                  </p:nvGrpSpPr>
                  <p:grpSpPr>
                    <a:xfrm>
                      <a:off x="1691680" y="1974714"/>
                      <a:ext cx="2160240" cy="2067854"/>
                      <a:chOff x="1691680" y="1974714"/>
                      <a:chExt cx="2160240" cy="2067854"/>
                    </a:xfrm>
                  </p:grpSpPr>
                  <p:cxnSp>
                    <p:nvCxnSpPr>
                      <p:cNvPr id="45" name="Прямая соединительная линия 44"/>
                      <p:cNvCxnSpPr/>
                      <p:nvPr/>
                    </p:nvCxnSpPr>
                    <p:spPr>
                      <a:xfrm>
                        <a:off x="3254152" y="1988840"/>
                        <a:ext cx="597768" cy="0"/>
                      </a:xfrm>
                      <a:prstGeom prst="line">
                        <a:avLst/>
                      </a:prstGeom>
                      <a:ln w="22225">
                        <a:solidFill>
                          <a:srgbClr val="6633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6" name="Прямая соединительная линия 45"/>
                      <p:cNvCxnSpPr/>
                      <p:nvPr/>
                    </p:nvCxnSpPr>
                    <p:spPr>
                      <a:xfrm>
                        <a:off x="3254152" y="2700319"/>
                        <a:ext cx="309736" cy="0"/>
                      </a:xfrm>
                      <a:prstGeom prst="line">
                        <a:avLst/>
                      </a:prstGeom>
                      <a:ln w="22225">
                        <a:solidFill>
                          <a:srgbClr val="6633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8" name="Прямая соединительная линия 47"/>
                      <p:cNvCxnSpPr/>
                      <p:nvPr/>
                    </p:nvCxnSpPr>
                    <p:spPr>
                      <a:xfrm flipH="1">
                        <a:off x="3560832" y="2700319"/>
                        <a:ext cx="3056" cy="775105"/>
                      </a:xfrm>
                      <a:prstGeom prst="line">
                        <a:avLst/>
                      </a:prstGeom>
                      <a:ln w="22225">
                        <a:solidFill>
                          <a:srgbClr val="6633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1" name="Прямая соединительная линия 50"/>
                      <p:cNvCxnSpPr/>
                      <p:nvPr/>
                    </p:nvCxnSpPr>
                    <p:spPr>
                      <a:xfrm>
                        <a:off x="3851920" y="1974714"/>
                        <a:ext cx="0" cy="1852150"/>
                      </a:xfrm>
                      <a:prstGeom prst="line">
                        <a:avLst/>
                      </a:prstGeom>
                      <a:ln w="22225">
                        <a:solidFill>
                          <a:srgbClr val="6633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grpSp>
                    <p:nvGrpSpPr>
                      <p:cNvPr id="86" name="Группа 85"/>
                      <p:cNvGrpSpPr/>
                      <p:nvPr/>
                    </p:nvGrpSpPr>
                    <p:grpSpPr>
                      <a:xfrm>
                        <a:off x="1691680" y="3294379"/>
                        <a:ext cx="1872208" cy="748189"/>
                        <a:chOff x="1691680" y="3294379"/>
                        <a:chExt cx="1872208" cy="748189"/>
                      </a:xfrm>
                    </p:grpSpPr>
                    <p:grpSp>
                      <p:nvGrpSpPr>
                        <p:cNvPr id="85" name="Группа 84"/>
                        <p:cNvGrpSpPr/>
                        <p:nvPr/>
                      </p:nvGrpSpPr>
                      <p:grpSpPr>
                        <a:xfrm>
                          <a:off x="1691680" y="3294379"/>
                          <a:ext cx="1872208" cy="532485"/>
                          <a:chOff x="1691680" y="3294379"/>
                          <a:chExt cx="1872208" cy="532485"/>
                        </a:xfrm>
                      </p:grpSpPr>
                      <p:sp>
                        <p:nvSpPr>
                          <p:cNvPr id="36" name="Полилиния 35"/>
                          <p:cNvSpPr/>
                          <p:nvPr/>
                        </p:nvSpPr>
                        <p:spPr>
                          <a:xfrm rot="16200000">
                            <a:off x="1801067" y="3184994"/>
                            <a:ext cx="173676" cy="392445"/>
                          </a:xfrm>
                          <a:custGeom>
                            <a:avLst/>
                            <a:gdLst>
                              <a:gd name="connsiteX0" fmla="*/ 21847 w 181848"/>
                              <a:gd name="connsiteY0" fmla="*/ 0 h 235302"/>
                              <a:gd name="connsiteX1" fmla="*/ 158034 w 181848"/>
                              <a:gd name="connsiteY1" fmla="*/ 77821 h 235302"/>
                              <a:gd name="connsiteX2" fmla="*/ 167762 w 181848"/>
                              <a:gd name="connsiteY2" fmla="*/ 145915 h 235302"/>
                              <a:gd name="connsiteX3" fmla="*/ 12119 w 181848"/>
                              <a:gd name="connsiteY3" fmla="*/ 223736 h 235302"/>
                              <a:gd name="connsiteX4" fmla="*/ 21847 w 181848"/>
                              <a:gd name="connsiteY4" fmla="*/ 233464 h 23530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181848" h="235302">
                                <a:moveTo>
                                  <a:pt x="21847" y="0"/>
                                </a:moveTo>
                                <a:cubicBezTo>
                                  <a:pt x="77781" y="26751"/>
                                  <a:pt x="133715" y="53502"/>
                                  <a:pt x="158034" y="77821"/>
                                </a:cubicBezTo>
                                <a:cubicBezTo>
                                  <a:pt x="182353" y="102140"/>
                                  <a:pt x="192081" y="121596"/>
                                  <a:pt x="167762" y="145915"/>
                                </a:cubicBezTo>
                                <a:cubicBezTo>
                                  <a:pt x="143443" y="170234"/>
                                  <a:pt x="36438" y="209145"/>
                                  <a:pt x="12119" y="223736"/>
                                </a:cubicBezTo>
                                <a:cubicBezTo>
                                  <a:pt x="-12200" y="238328"/>
                                  <a:pt x="4823" y="235896"/>
                                  <a:pt x="21847" y="233464"/>
                                </a:cubicBezTo>
                              </a:path>
                            </a:pathLst>
                          </a:custGeom>
                          <a:ln w="22225">
                            <a:solidFill>
                              <a:srgbClr val="0000CC"/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ru-RU"/>
                          </a:p>
                        </p:txBody>
                      </p:sp>
                      <p:cxnSp>
                        <p:nvCxnSpPr>
                          <p:cNvPr id="39" name="Прямая соединительная линия 38"/>
                          <p:cNvCxnSpPr>
                            <a:endCxn id="36" idx="0"/>
                          </p:cNvCxnSpPr>
                          <p:nvPr/>
                        </p:nvCxnSpPr>
                        <p:spPr>
                          <a:xfrm flipV="1">
                            <a:off x="1691681" y="3447190"/>
                            <a:ext cx="2" cy="372306"/>
                          </a:xfrm>
                          <a:prstGeom prst="line">
                            <a:avLst/>
                          </a:prstGeom>
                          <a:ln w="22225">
                            <a:solidFill>
                              <a:srgbClr val="663300"/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41" name="Прямая соединительная линия 40"/>
                          <p:cNvCxnSpPr/>
                          <p:nvPr/>
                        </p:nvCxnSpPr>
                        <p:spPr>
                          <a:xfrm>
                            <a:off x="1691680" y="3823180"/>
                            <a:ext cx="1008112" cy="3684"/>
                          </a:xfrm>
                          <a:prstGeom prst="line">
                            <a:avLst/>
                          </a:prstGeom>
                          <a:ln w="22225">
                            <a:solidFill>
                              <a:srgbClr val="663300"/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43" name="Прямая соединительная линия 42"/>
                          <p:cNvCxnSpPr/>
                          <p:nvPr/>
                        </p:nvCxnSpPr>
                        <p:spPr>
                          <a:xfrm>
                            <a:off x="2084128" y="3475424"/>
                            <a:ext cx="1479760" cy="0"/>
                          </a:xfrm>
                          <a:prstGeom prst="line">
                            <a:avLst/>
                          </a:prstGeom>
                          <a:ln w="22225">
                            <a:solidFill>
                              <a:srgbClr val="663300"/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67" name="Прямая соединительная линия 66"/>
                          <p:cNvCxnSpPr/>
                          <p:nvPr/>
                        </p:nvCxnSpPr>
                        <p:spPr>
                          <a:xfrm>
                            <a:off x="1814763" y="3501008"/>
                            <a:ext cx="113342" cy="0"/>
                          </a:xfrm>
                          <a:prstGeom prst="line">
                            <a:avLst/>
                          </a:prstGeom>
                          <a:ln w="22225">
                            <a:solidFill>
                              <a:srgbClr val="002060"/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69" name="Прямая соединительная линия 68"/>
                          <p:cNvCxnSpPr/>
                          <p:nvPr/>
                        </p:nvCxnSpPr>
                        <p:spPr>
                          <a:xfrm>
                            <a:off x="1817012" y="3573016"/>
                            <a:ext cx="113342" cy="0"/>
                          </a:xfrm>
                          <a:prstGeom prst="line">
                            <a:avLst/>
                          </a:prstGeom>
                          <a:ln w="22225">
                            <a:solidFill>
                              <a:srgbClr val="002060"/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</p:grpSp>
                    <p:sp>
                      <p:nvSpPr>
                        <p:cNvPr id="74" name="Овал 73"/>
                        <p:cNvSpPr/>
                        <p:nvPr/>
                      </p:nvSpPr>
                      <p:spPr>
                        <a:xfrm>
                          <a:off x="2699792" y="3596424"/>
                          <a:ext cx="440113" cy="446144"/>
                        </a:xfrm>
                        <a:prstGeom prst="ellipse">
                          <a:avLst/>
                        </a:prstGeom>
                        <a:solidFill>
                          <a:srgbClr val="FFFFCC"/>
                        </a:solidFill>
                        <a:ln>
                          <a:solidFill>
                            <a:srgbClr val="663300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r>
                            <a:rPr lang="ru-RU" dirty="0">
                              <a:solidFill>
                                <a:schemeClr val="tx1"/>
                              </a:solidFill>
                            </a:rPr>
                            <a:t>И</a:t>
                          </a:r>
                        </a:p>
                      </p:txBody>
                    </p:sp>
                  </p:grpSp>
                  <p:cxnSp>
                    <p:nvCxnSpPr>
                      <p:cNvPr id="75" name="Прямая соединительная линия 74"/>
                      <p:cNvCxnSpPr>
                        <a:stCxn id="74" idx="6"/>
                      </p:cNvCxnSpPr>
                      <p:nvPr/>
                    </p:nvCxnSpPr>
                    <p:spPr>
                      <a:xfrm>
                        <a:off x="3139905" y="3819496"/>
                        <a:ext cx="712015" cy="0"/>
                      </a:xfrm>
                      <a:prstGeom prst="line">
                        <a:avLst/>
                      </a:prstGeom>
                      <a:ln w="22225">
                        <a:solidFill>
                          <a:srgbClr val="6633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</p:grpSp>
          </p:grpSp>
        </p:grpSp>
        <p:sp>
          <p:nvSpPr>
            <p:cNvPr id="95" name="TextBox 94"/>
            <p:cNvSpPr txBox="1"/>
            <p:nvPr/>
          </p:nvSpPr>
          <p:spPr>
            <a:xfrm>
              <a:off x="875894" y="1112230"/>
              <a:ext cx="5207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/>
                <a:t>Тн1</a:t>
              </a: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1395161" y="2849062"/>
              <a:ext cx="5207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/>
                <a:t>Тн2</a:t>
              </a:r>
            </a:p>
          </p:txBody>
        </p:sp>
      </p:grpSp>
      <p:sp>
        <p:nvSpPr>
          <p:cNvPr id="98" name="Text Box 6"/>
          <p:cNvSpPr txBox="1">
            <a:spLocks noChangeArrowheads="1"/>
          </p:cNvSpPr>
          <p:nvPr/>
        </p:nvSpPr>
        <p:spPr bwMode="auto">
          <a:xfrm>
            <a:off x="5220072" y="1143198"/>
            <a:ext cx="3059113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dirty="0">
                <a:solidFill>
                  <a:srgbClr val="0000FF"/>
                </a:solidFill>
              </a:rPr>
              <a:t>Термоэлектрический преобразователь среднеквадратичных значений содержит два </a:t>
            </a:r>
            <a:r>
              <a:rPr lang="ru-RU" sz="2000" dirty="0" err="1">
                <a:solidFill>
                  <a:srgbClr val="0000FF"/>
                </a:solidFill>
              </a:rPr>
              <a:t>термонагревателя</a:t>
            </a:r>
            <a:r>
              <a:rPr lang="ru-RU" sz="2000" dirty="0">
                <a:solidFill>
                  <a:srgbClr val="0000FF"/>
                </a:solidFill>
              </a:rPr>
              <a:t> и две термопары выполняемых в микромодульном исполнении.</a:t>
            </a:r>
          </a:p>
        </p:txBody>
      </p:sp>
    </p:spTree>
    <p:extLst>
      <p:ext uri="{BB962C8B-B14F-4D97-AF65-F5344CB8AC3E}">
        <p14:creationId xmlns:p14="http://schemas.microsoft.com/office/powerpoint/2010/main" val="103181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2404" y="491492"/>
            <a:ext cx="8229600" cy="778098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3. Детектор амплитудных значений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88840"/>
            <a:ext cx="7829550" cy="456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32428" y="1304330"/>
            <a:ext cx="60998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663300"/>
                </a:solidFill>
              </a:rPr>
              <a:t>Высокочастотный вольтметр  В3-52/1М</a:t>
            </a:r>
          </a:p>
        </p:txBody>
      </p:sp>
    </p:spTree>
    <p:extLst>
      <p:ext uri="{BB962C8B-B14F-4D97-AF65-F5344CB8AC3E}">
        <p14:creationId xmlns:p14="http://schemas.microsoft.com/office/powerpoint/2010/main" val="100124782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5568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Детекторы амплитудных значений</a:t>
            </a:r>
          </a:p>
        </p:txBody>
      </p:sp>
      <p:grpSp>
        <p:nvGrpSpPr>
          <p:cNvPr id="84" name="Группа 83"/>
          <p:cNvGrpSpPr/>
          <p:nvPr/>
        </p:nvGrpSpPr>
        <p:grpSpPr>
          <a:xfrm>
            <a:off x="392155" y="713038"/>
            <a:ext cx="2088232" cy="1611308"/>
            <a:chOff x="251520" y="4684857"/>
            <a:chExt cx="2088232" cy="1611308"/>
          </a:xfrm>
        </p:grpSpPr>
        <p:grpSp>
          <p:nvGrpSpPr>
            <p:cNvPr id="80" name="Группа 79"/>
            <p:cNvGrpSpPr/>
            <p:nvPr/>
          </p:nvGrpSpPr>
          <p:grpSpPr>
            <a:xfrm>
              <a:off x="251520" y="4684857"/>
              <a:ext cx="2088232" cy="1611308"/>
              <a:chOff x="251520" y="4684857"/>
              <a:chExt cx="2088232" cy="1611308"/>
            </a:xfrm>
          </p:grpSpPr>
          <p:grpSp>
            <p:nvGrpSpPr>
              <p:cNvPr id="55" name="Группа 54"/>
              <p:cNvGrpSpPr/>
              <p:nvPr/>
            </p:nvGrpSpPr>
            <p:grpSpPr>
              <a:xfrm>
                <a:off x="251520" y="5018023"/>
                <a:ext cx="2088232" cy="1278142"/>
                <a:chOff x="622670" y="5013176"/>
                <a:chExt cx="2088232" cy="1278142"/>
              </a:xfrm>
            </p:grpSpPr>
            <p:grpSp>
              <p:nvGrpSpPr>
                <p:cNvPr id="47" name="Группа 46"/>
                <p:cNvGrpSpPr/>
                <p:nvPr/>
              </p:nvGrpSpPr>
              <p:grpSpPr>
                <a:xfrm>
                  <a:off x="622670" y="5013176"/>
                  <a:ext cx="2088232" cy="1278142"/>
                  <a:chOff x="683568" y="4959170"/>
                  <a:chExt cx="2088232" cy="1278142"/>
                </a:xfrm>
              </p:grpSpPr>
              <p:grpSp>
                <p:nvGrpSpPr>
                  <p:cNvPr id="44" name="Группа 43"/>
                  <p:cNvGrpSpPr/>
                  <p:nvPr/>
                </p:nvGrpSpPr>
                <p:grpSpPr>
                  <a:xfrm>
                    <a:off x="683568" y="4959170"/>
                    <a:ext cx="2088232" cy="1278142"/>
                    <a:chOff x="683568" y="4959170"/>
                    <a:chExt cx="2088232" cy="1278142"/>
                  </a:xfrm>
                </p:grpSpPr>
                <p:grpSp>
                  <p:nvGrpSpPr>
                    <p:cNvPr id="40" name="Группа 39"/>
                    <p:cNvGrpSpPr/>
                    <p:nvPr/>
                  </p:nvGrpSpPr>
                  <p:grpSpPr>
                    <a:xfrm>
                      <a:off x="683568" y="4959170"/>
                      <a:ext cx="2088232" cy="1278142"/>
                      <a:chOff x="1763688" y="3284984"/>
                      <a:chExt cx="2088232" cy="1278142"/>
                    </a:xfrm>
                  </p:grpSpPr>
                  <p:grpSp>
                    <p:nvGrpSpPr>
                      <p:cNvPr id="39" name="Группа 38"/>
                      <p:cNvGrpSpPr/>
                      <p:nvPr/>
                    </p:nvGrpSpPr>
                    <p:grpSpPr>
                      <a:xfrm>
                        <a:off x="1763688" y="3284984"/>
                        <a:ext cx="2088232" cy="1278142"/>
                        <a:chOff x="683568" y="4959170"/>
                        <a:chExt cx="2088232" cy="1278142"/>
                      </a:xfrm>
                    </p:grpSpPr>
                    <p:cxnSp>
                      <p:nvCxnSpPr>
                        <p:cNvPr id="5" name="Прямая соединительная линия 4"/>
                        <p:cNvCxnSpPr/>
                        <p:nvPr/>
                      </p:nvCxnSpPr>
                      <p:spPr>
                        <a:xfrm>
                          <a:off x="683568" y="6237312"/>
                          <a:ext cx="2088232" cy="0"/>
                        </a:xfrm>
                        <a:prstGeom prst="line">
                          <a:avLst/>
                        </a:prstGeom>
                        <a:ln w="25400">
                          <a:solidFill>
                            <a:srgbClr val="663300"/>
                          </a:solidFill>
                          <a:headEnd type="oval"/>
                          <a:tailEnd type="oval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grpSp>
                      <p:nvGrpSpPr>
                        <p:cNvPr id="16" name="Группа 15"/>
                        <p:cNvGrpSpPr/>
                        <p:nvPr/>
                      </p:nvGrpSpPr>
                      <p:grpSpPr>
                        <a:xfrm>
                          <a:off x="683568" y="4959170"/>
                          <a:ext cx="432048" cy="414046"/>
                          <a:chOff x="683568" y="4959170"/>
                          <a:chExt cx="432048" cy="414046"/>
                        </a:xfrm>
                      </p:grpSpPr>
                      <p:cxnSp>
                        <p:nvCxnSpPr>
                          <p:cNvPr id="4" name="Прямая соединительная линия 3"/>
                          <p:cNvCxnSpPr/>
                          <p:nvPr/>
                        </p:nvCxnSpPr>
                        <p:spPr>
                          <a:xfrm>
                            <a:off x="683568" y="5166193"/>
                            <a:ext cx="432048" cy="0"/>
                          </a:xfrm>
                          <a:prstGeom prst="line">
                            <a:avLst/>
                          </a:prstGeom>
                          <a:ln w="25400">
                            <a:solidFill>
                              <a:srgbClr val="663300"/>
                            </a:solidFill>
                            <a:headEnd type="oval"/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10" name="Прямая соединительная линия 9"/>
                          <p:cNvCxnSpPr/>
                          <p:nvPr/>
                        </p:nvCxnSpPr>
                        <p:spPr>
                          <a:xfrm>
                            <a:off x="1115616" y="4959170"/>
                            <a:ext cx="0" cy="414046"/>
                          </a:xfrm>
                          <a:prstGeom prst="line">
                            <a:avLst/>
                          </a:prstGeom>
                          <a:ln w="25400">
                            <a:solidFill>
                              <a:srgbClr val="663300"/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</p:grpSp>
                    <p:cxnSp>
                      <p:nvCxnSpPr>
                        <p:cNvPr id="18" name="Прямая соединительная линия 17"/>
                        <p:cNvCxnSpPr/>
                        <p:nvPr/>
                      </p:nvCxnSpPr>
                      <p:spPr>
                        <a:xfrm flipH="1" flipV="1">
                          <a:off x="1115616" y="4959170"/>
                          <a:ext cx="252028" cy="210324"/>
                        </a:xfrm>
                        <a:prstGeom prst="line">
                          <a:avLst/>
                        </a:prstGeom>
                        <a:ln w="25400">
                          <a:solidFill>
                            <a:srgbClr val="663300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22" name="Прямая соединительная линия 21"/>
                        <p:cNvCxnSpPr/>
                        <p:nvPr/>
                      </p:nvCxnSpPr>
                      <p:spPr>
                        <a:xfrm flipH="1">
                          <a:off x="1115616" y="5166193"/>
                          <a:ext cx="252028" cy="207023"/>
                        </a:xfrm>
                        <a:prstGeom prst="line">
                          <a:avLst/>
                        </a:prstGeom>
                        <a:ln w="25400">
                          <a:solidFill>
                            <a:srgbClr val="663300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27" name="Прямая соединительная линия 26"/>
                        <p:cNvCxnSpPr/>
                        <p:nvPr/>
                      </p:nvCxnSpPr>
                      <p:spPr>
                        <a:xfrm>
                          <a:off x="1373095" y="4959170"/>
                          <a:ext cx="0" cy="414046"/>
                        </a:xfrm>
                        <a:prstGeom prst="line">
                          <a:avLst/>
                        </a:prstGeom>
                        <a:ln w="25400">
                          <a:solidFill>
                            <a:srgbClr val="663300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29" name="Прямая соединительная линия 28"/>
                        <p:cNvCxnSpPr/>
                        <p:nvPr/>
                      </p:nvCxnSpPr>
                      <p:spPr>
                        <a:xfrm flipH="1">
                          <a:off x="1373096" y="5166193"/>
                          <a:ext cx="1398704" cy="1"/>
                        </a:xfrm>
                        <a:prstGeom prst="line">
                          <a:avLst/>
                        </a:prstGeom>
                        <a:ln w="25400">
                          <a:solidFill>
                            <a:srgbClr val="663300"/>
                          </a:solidFill>
                          <a:headEnd type="oval"/>
                          <a:tailEnd type="none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33" name="Прямая соединительная линия 32"/>
                        <p:cNvCxnSpPr/>
                        <p:nvPr/>
                      </p:nvCxnSpPr>
                      <p:spPr>
                        <a:xfrm>
                          <a:off x="1907704" y="5169494"/>
                          <a:ext cx="0" cy="473752"/>
                        </a:xfrm>
                        <a:prstGeom prst="line">
                          <a:avLst/>
                        </a:prstGeom>
                        <a:ln w="25400">
                          <a:solidFill>
                            <a:srgbClr val="663300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cxnSp>
                    <p:nvCxnSpPr>
                      <p:cNvPr id="37" name="Прямая соединительная линия 36"/>
                      <p:cNvCxnSpPr/>
                      <p:nvPr/>
                    </p:nvCxnSpPr>
                    <p:spPr>
                      <a:xfrm flipH="1">
                        <a:off x="2201188" y="3492007"/>
                        <a:ext cx="252028" cy="0"/>
                      </a:xfrm>
                      <a:prstGeom prst="line">
                        <a:avLst/>
                      </a:prstGeom>
                      <a:ln w="19050">
                        <a:solidFill>
                          <a:srgbClr val="6633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42" name="Прямая соединительная линия 41"/>
                    <p:cNvCxnSpPr/>
                    <p:nvPr/>
                  </p:nvCxnSpPr>
                  <p:spPr>
                    <a:xfrm>
                      <a:off x="1907704" y="5733256"/>
                      <a:ext cx="0" cy="504056"/>
                    </a:xfrm>
                    <a:prstGeom prst="line">
                      <a:avLst/>
                    </a:prstGeom>
                    <a:ln w="25400">
                      <a:solidFill>
                        <a:srgbClr val="6633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6" name="Прямая соединительная линия 45"/>
                  <p:cNvCxnSpPr/>
                  <p:nvPr/>
                </p:nvCxnSpPr>
                <p:spPr>
                  <a:xfrm flipH="1">
                    <a:off x="1754070" y="5654734"/>
                    <a:ext cx="318378" cy="0"/>
                  </a:xfrm>
                  <a:prstGeom prst="line">
                    <a:avLst/>
                  </a:prstGeom>
                  <a:ln w="25400">
                    <a:solidFill>
                      <a:srgbClr val="6633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" name="Прямая соединительная линия 47"/>
                  <p:cNvCxnSpPr/>
                  <p:nvPr/>
                </p:nvCxnSpPr>
                <p:spPr>
                  <a:xfrm flipH="1">
                    <a:off x="1754070" y="5733256"/>
                    <a:ext cx="318378" cy="0"/>
                  </a:xfrm>
                  <a:prstGeom prst="line">
                    <a:avLst/>
                  </a:prstGeom>
                  <a:ln w="25400">
                    <a:solidFill>
                      <a:srgbClr val="6633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53" name="Прямоугольник 52"/>
                <p:cNvSpPr/>
                <p:nvPr/>
              </p:nvSpPr>
              <p:spPr>
                <a:xfrm>
                  <a:off x="2267744" y="5495297"/>
                  <a:ext cx="216024" cy="504056"/>
                </a:xfrm>
                <a:prstGeom prst="rect">
                  <a:avLst/>
                </a:prstGeom>
                <a:noFill/>
                <a:ln>
                  <a:solidFill>
                    <a:srgbClr val="66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cxnSp>
              <p:nvCxnSpPr>
                <p:cNvPr id="54" name="Прямая соединительная линия 53"/>
                <p:cNvCxnSpPr/>
                <p:nvPr/>
              </p:nvCxnSpPr>
              <p:spPr>
                <a:xfrm>
                  <a:off x="2375756" y="5220198"/>
                  <a:ext cx="0" cy="270030"/>
                </a:xfrm>
                <a:prstGeom prst="line">
                  <a:avLst/>
                </a:prstGeom>
                <a:ln w="25400">
                  <a:solidFill>
                    <a:srgbClr val="6633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Прямая соединительная линия 55"/>
                <p:cNvCxnSpPr/>
                <p:nvPr/>
              </p:nvCxnSpPr>
              <p:spPr>
                <a:xfrm>
                  <a:off x="2375756" y="6021288"/>
                  <a:ext cx="0" cy="270030"/>
                </a:xfrm>
                <a:prstGeom prst="line">
                  <a:avLst/>
                </a:prstGeom>
                <a:ln w="25400">
                  <a:solidFill>
                    <a:srgbClr val="6633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9" name="TextBox 78"/>
              <p:cNvSpPr txBox="1"/>
              <p:nvPr/>
            </p:nvSpPr>
            <p:spPr>
              <a:xfrm>
                <a:off x="569094" y="4684857"/>
                <a:ext cx="90656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VD</a:t>
                </a:r>
                <a:endParaRPr lang="ru-RU" dirty="0"/>
              </a:p>
            </p:txBody>
          </p:sp>
          <p:sp>
            <p:nvSpPr>
              <p:cNvPr id="82" name="TextBox 81"/>
              <p:cNvSpPr txBox="1"/>
              <p:nvPr/>
            </p:nvSpPr>
            <p:spPr>
              <a:xfrm>
                <a:off x="1023542" y="5567506"/>
                <a:ext cx="3080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C</a:t>
                </a:r>
                <a:endParaRPr lang="ru-RU" dirty="0"/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>
                <a:off x="2051720" y="5567506"/>
                <a:ext cx="25748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R</a:t>
                </a:r>
                <a:endParaRPr lang="ru-RU" dirty="0"/>
              </a:p>
            </p:txBody>
          </p:sp>
        </p:grpSp>
        <p:sp>
          <p:nvSpPr>
            <p:cNvPr id="85" name="TextBox 84"/>
            <p:cNvSpPr txBox="1"/>
            <p:nvPr/>
          </p:nvSpPr>
          <p:spPr>
            <a:xfrm>
              <a:off x="251520" y="5634868"/>
              <a:ext cx="5635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U</a:t>
              </a:r>
              <a:r>
                <a:rPr lang="ru-RU" baseline="-25000" dirty="0"/>
                <a:t>вх</a:t>
              </a:r>
              <a:endParaRPr lang="ru-RU" dirty="0"/>
            </a:p>
          </p:txBody>
        </p:sp>
      </p:grpSp>
      <p:grpSp>
        <p:nvGrpSpPr>
          <p:cNvPr id="142" name="Группа 141"/>
          <p:cNvGrpSpPr/>
          <p:nvPr/>
        </p:nvGrpSpPr>
        <p:grpSpPr>
          <a:xfrm>
            <a:off x="4493790" y="839543"/>
            <a:ext cx="1959941" cy="1481684"/>
            <a:chOff x="4961383" y="1632438"/>
            <a:chExt cx="1959941" cy="1481684"/>
          </a:xfrm>
        </p:grpSpPr>
        <p:grpSp>
          <p:nvGrpSpPr>
            <p:cNvPr id="141" name="Группа 140"/>
            <p:cNvGrpSpPr/>
            <p:nvPr/>
          </p:nvGrpSpPr>
          <p:grpSpPr>
            <a:xfrm>
              <a:off x="6555832" y="2014817"/>
              <a:ext cx="0" cy="1099305"/>
              <a:chOff x="6555832" y="2014817"/>
              <a:chExt cx="0" cy="1099305"/>
            </a:xfrm>
          </p:grpSpPr>
          <p:cxnSp>
            <p:nvCxnSpPr>
              <p:cNvPr id="116" name="Прямая соединительная линия 115"/>
              <p:cNvCxnSpPr>
                <a:endCxn id="108" idx="0"/>
              </p:cNvCxnSpPr>
              <p:nvPr/>
            </p:nvCxnSpPr>
            <p:spPr>
              <a:xfrm>
                <a:off x="6555832" y="2014817"/>
                <a:ext cx="0" cy="307783"/>
              </a:xfrm>
              <a:prstGeom prst="line">
                <a:avLst/>
              </a:prstGeom>
              <a:ln w="25400">
                <a:solidFill>
                  <a:srgbClr val="6633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Прямая соединительная линия 117"/>
              <p:cNvCxnSpPr>
                <a:stCxn id="108" idx="2"/>
              </p:cNvCxnSpPr>
              <p:nvPr/>
            </p:nvCxnSpPr>
            <p:spPr>
              <a:xfrm>
                <a:off x="6555832" y="2826656"/>
                <a:ext cx="0" cy="287466"/>
              </a:xfrm>
              <a:prstGeom prst="line">
                <a:avLst/>
              </a:prstGeom>
              <a:ln w="25400">
                <a:solidFill>
                  <a:srgbClr val="6633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0" name="Группа 139"/>
            <p:cNvGrpSpPr/>
            <p:nvPr/>
          </p:nvGrpSpPr>
          <p:grpSpPr>
            <a:xfrm>
              <a:off x="4961383" y="1632438"/>
              <a:ext cx="1959941" cy="1470453"/>
              <a:chOff x="4961383" y="1632438"/>
              <a:chExt cx="1959941" cy="1470453"/>
            </a:xfrm>
          </p:grpSpPr>
          <p:grpSp>
            <p:nvGrpSpPr>
              <p:cNvPr id="119" name="Группа 118"/>
              <p:cNvGrpSpPr/>
              <p:nvPr/>
            </p:nvGrpSpPr>
            <p:grpSpPr>
              <a:xfrm>
                <a:off x="5079668" y="1632438"/>
                <a:ext cx="1841656" cy="1470453"/>
                <a:chOff x="4572000" y="1593579"/>
                <a:chExt cx="1841656" cy="1470453"/>
              </a:xfrm>
            </p:grpSpPr>
            <p:grpSp>
              <p:nvGrpSpPr>
                <p:cNvPr id="113" name="Группа 112"/>
                <p:cNvGrpSpPr/>
                <p:nvPr/>
              </p:nvGrpSpPr>
              <p:grpSpPr>
                <a:xfrm>
                  <a:off x="4572000" y="1840943"/>
                  <a:ext cx="1728192" cy="1223089"/>
                  <a:chOff x="4572000" y="3726033"/>
                  <a:chExt cx="1728192" cy="1223089"/>
                </a:xfrm>
              </p:grpSpPr>
              <p:cxnSp>
                <p:nvCxnSpPr>
                  <p:cNvPr id="90" name="Прямая соединительная линия 89"/>
                  <p:cNvCxnSpPr/>
                  <p:nvPr/>
                </p:nvCxnSpPr>
                <p:spPr>
                  <a:xfrm>
                    <a:off x="4572000" y="3861048"/>
                    <a:ext cx="432048" cy="0"/>
                  </a:xfrm>
                  <a:prstGeom prst="line">
                    <a:avLst/>
                  </a:prstGeom>
                  <a:ln w="25400">
                    <a:solidFill>
                      <a:srgbClr val="663300"/>
                    </a:solidFill>
                    <a:headEnd type="oval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" name="Прямая соединительная линия 90"/>
                  <p:cNvCxnSpPr/>
                  <p:nvPr/>
                </p:nvCxnSpPr>
                <p:spPr>
                  <a:xfrm>
                    <a:off x="4572000" y="4949122"/>
                    <a:ext cx="1728192" cy="0"/>
                  </a:xfrm>
                  <a:prstGeom prst="line">
                    <a:avLst/>
                  </a:prstGeom>
                  <a:ln w="25400">
                    <a:solidFill>
                      <a:srgbClr val="663300"/>
                    </a:solidFill>
                    <a:headEnd type="oval"/>
                    <a:tailEnd type="oval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89" name="Группа 88"/>
                  <p:cNvGrpSpPr/>
                  <p:nvPr/>
                </p:nvGrpSpPr>
                <p:grpSpPr>
                  <a:xfrm rot="5400000">
                    <a:off x="5398827" y="4258355"/>
                    <a:ext cx="259228" cy="328714"/>
                    <a:chOff x="5356887" y="2412946"/>
                    <a:chExt cx="259228" cy="438691"/>
                  </a:xfrm>
                </p:grpSpPr>
                <p:cxnSp>
                  <p:nvCxnSpPr>
                    <p:cNvPr id="92" name="Прямая соединительная линия 91"/>
                    <p:cNvCxnSpPr/>
                    <p:nvPr/>
                  </p:nvCxnSpPr>
                  <p:spPr>
                    <a:xfrm>
                      <a:off x="5358636" y="2412946"/>
                      <a:ext cx="0" cy="414046"/>
                    </a:xfrm>
                    <a:prstGeom prst="line">
                      <a:avLst/>
                    </a:prstGeom>
                    <a:ln w="25400">
                      <a:solidFill>
                        <a:srgbClr val="6633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" name="Прямая соединительная линия 92"/>
                    <p:cNvCxnSpPr/>
                    <p:nvPr/>
                  </p:nvCxnSpPr>
                  <p:spPr>
                    <a:xfrm flipH="1" flipV="1">
                      <a:off x="5356887" y="2437012"/>
                      <a:ext cx="252028" cy="210324"/>
                    </a:xfrm>
                    <a:prstGeom prst="line">
                      <a:avLst/>
                    </a:prstGeom>
                    <a:ln w="25400">
                      <a:solidFill>
                        <a:srgbClr val="6633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4" name="Прямая соединительная линия 93"/>
                    <p:cNvCxnSpPr/>
                    <p:nvPr/>
                  </p:nvCxnSpPr>
                  <p:spPr>
                    <a:xfrm rot="16200000" flipH="1" flipV="1">
                      <a:off x="5368817" y="2609789"/>
                      <a:ext cx="231668" cy="252028"/>
                    </a:xfrm>
                    <a:prstGeom prst="line">
                      <a:avLst/>
                    </a:prstGeom>
                    <a:ln w="25400">
                      <a:solidFill>
                        <a:srgbClr val="6633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5" name="Прямая соединительная линия 94"/>
                    <p:cNvCxnSpPr/>
                    <p:nvPr/>
                  </p:nvCxnSpPr>
                  <p:spPr>
                    <a:xfrm>
                      <a:off x="5616115" y="2437591"/>
                      <a:ext cx="0" cy="414046"/>
                    </a:xfrm>
                    <a:prstGeom prst="line">
                      <a:avLst/>
                    </a:prstGeom>
                    <a:ln w="25400">
                      <a:solidFill>
                        <a:srgbClr val="6633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6" name="Прямая соединительная линия 95"/>
                    <p:cNvCxnSpPr/>
                    <p:nvPr/>
                  </p:nvCxnSpPr>
                  <p:spPr>
                    <a:xfrm flipH="1">
                      <a:off x="5356887" y="2645230"/>
                      <a:ext cx="252028" cy="0"/>
                    </a:xfrm>
                    <a:prstGeom prst="line">
                      <a:avLst/>
                    </a:prstGeom>
                    <a:ln w="19050">
                      <a:solidFill>
                        <a:srgbClr val="6633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99" name="Прямая соединительная линия 98"/>
                  <p:cNvCxnSpPr/>
                  <p:nvPr/>
                </p:nvCxnSpPr>
                <p:spPr>
                  <a:xfrm>
                    <a:off x="5000436" y="3726033"/>
                    <a:ext cx="3612" cy="270030"/>
                  </a:xfrm>
                  <a:prstGeom prst="line">
                    <a:avLst/>
                  </a:prstGeom>
                  <a:ln w="25400">
                    <a:solidFill>
                      <a:srgbClr val="6633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2" name="Прямая соединительная линия 101"/>
                  <p:cNvCxnSpPr/>
                  <p:nvPr/>
                </p:nvCxnSpPr>
                <p:spPr>
                  <a:xfrm>
                    <a:off x="5076056" y="3726033"/>
                    <a:ext cx="3612" cy="270030"/>
                  </a:xfrm>
                  <a:prstGeom prst="line">
                    <a:avLst/>
                  </a:prstGeom>
                  <a:ln w="25400">
                    <a:solidFill>
                      <a:srgbClr val="6633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3" name="Прямая соединительная линия 102"/>
                  <p:cNvCxnSpPr/>
                  <p:nvPr/>
                </p:nvCxnSpPr>
                <p:spPr>
                  <a:xfrm flipH="1">
                    <a:off x="5076056" y="3866217"/>
                    <a:ext cx="1224136" cy="0"/>
                  </a:xfrm>
                  <a:prstGeom prst="line">
                    <a:avLst/>
                  </a:prstGeom>
                  <a:ln w="25400">
                    <a:solidFill>
                      <a:srgbClr val="663300"/>
                    </a:solidFill>
                    <a:headEnd type="oval"/>
                    <a:tail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08" name="Прямоугольник 107"/>
                  <p:cNvSpPr/>
                  <p:nvPr/>
                </p:nvSpPr>
                <p:spPr>
                  <a:xfrm>
                    <a:off x="5940152" y="4168831"/>
                    <a:ext cx="216024" cy="504056"/>
                  </a:xfrm>
                  <a:prstGeom prst="rect">
                    <a:avLst/>
                  </a:prstGeom>
                  <a:noFill/>
                  <a:ln>
                    <a:solidFill>
                      <a:srgbClr val="6633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 dirty="0"/>
                  </a:p>
                </p:txBody>
              </p:sp>
              <p:cxnSp>
                <p:nvCxnSpPr>
                  <p:cNvPr id="109" name="Прямая соединительная линия 108"/>
                  <p:cNvCxnSpPr/>
                  <p:nvPr/>
                </p:nvCxnSpPr>
                <p:spPr>
                  <a:xfrm>
                    <a:off x="5527260" y="3861048"/>
                    <a:ext cx="0" cy="433799"/>
                  </a:xfrm>
                  <a:prstGeom prst="line">
                    <a:avLst/>
                  </a:prstGeom>
                  <a:ln w="25400">
                    <a:solidFill>
                      <a:srgbClr val="6633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1" name="Прямая соединительная линия 110"/>
                  <p:cNvCxnSpPr/>
                  <p:nvPr/>
                </p:nvCxnSpPr>
                <p:spPr>
                  <a:xfrm flipH="1">
                    <a:off x="5529688" y="4552326"/>
                    <a:ext cx="0" cy="396796"/>
                  </a:xfrm>
                  <a:prstGeom prst="line">
                    <a:avLst/>
                  </a:prstGeom>
                  <a:ln w="25400">
                    <a:solidFill>
                      <a:srgbClr val="6633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32" name="TextBox 131"/>
                <p:cNvSpPr txBox="1"/>
                <p:nvPr/>
              </p:nvSpPr>
              <p:spPr>
                <a:xfrm>
                  <a:off x="6156176" y="2349355"/>
                  <a:ext cx="25748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/>
                    <a:t>R</a:t>
                  </a:r>
                  <a:endParaRPr lang="ru-RU" dirty="0"/>
                </a:p>
              </p:txBody>
            </p:sp>
            <p:sp>
              <p:nvSpPr>
                <p:cNvPr id="133" name="TextBox 132"/>
                <p:cNvSpPr txBox="1"/>
                <p:nvPr/>
              </p:nvSpPr>
              <p:spPr>
                <a:xfrm>
                  <a:off x="5040942" y="1593579"/>
                  <a:ext cx="30809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/>
                    <a:t>C</a:t>
                  </a:r>
                  <a:endParaRPr lang="ru-RU" dirty="0"/>
                </a:p>
              </p:txBody>
            </p:sp>
            <p:sp>
              <p:nvSpPr>
                <p:cNvPr id="134" name="TextBox 133"/>
                <p:cNvSpPr txBox="1"/>
                <p:nvPr/>
              </p:nvSpPr>
              <p:spPr>
                <a:xfrm>
                  <a:off x="4951200" y="2333176"/>
                  <a:ext cx="57606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/>
                    <a:t>VD</a:t>
                  </a:r>
                  <a:endParaRPr lang="ru-RU" dirty="0"/>
                </a:p>
              </p:txBody>
            </p:sp>
          </p:grpSp>
          <p:sp>
            <p:nvSpPr>
              <p:cNvPr id="136" name="TextBox 135"/>
              <p:cNvSpPr txBox="1"/>
              <p:nvPr/>
            </p:nvSpPr>
            <p:spPr>
              <a:xfrm>
                <a:off x="4961383" y="2388214"/>
                <a:ext cx="56351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U</a:t>
                </a:r>
                <a:r>
                  <a:rPr lang="ru-RU" baseline="-25000" dirty="0"/>
                  <a:t>вх</a:t>
                </a:r>
                <a:endParaRPr lang="ru-RU" dirty="0"/>
              </a:p>
            </p:txBody>
          </p:sp>
        </p:grpSp>
      </p:grpSp>
      <p:grpSp>
        <p:nvGrpSpPr>
          <p:cNvPr id="135" name="Группа 134"/>
          <p:cNvGrpSpPr/>
          <p:nvPr/>
        </p:nvGrpSpPr>
        <p:grpSpPr>
          <a:xfrm>
            <a:off x="2527525" y="750206"/>
            <a:ext cx="2081253" cy="1574325"/>
            <a:chOff x="2510939" y="1485366"/>
            <a:chExt cx="2081253" cy="1574325"/>
          </a:xfrm>
        </p:grpSpPr>
        <p:grpSp>
          <p:nvGrpSpPr>
            <p:cNvPr id="86" name="Группа 85"/>
            <p:cNvGrpSpPr/>
            <p:nvPr/>
          </p:nvGrpSpPr>
          <p:grpSpPr>
            <a:xfrm>
              <a:off x="2510939" y="1485366"/>
              <a:ext cx="1512168" cy="1574325"/>
              <a:chOff x="2339752" y="4725144"/>
              <a:chExt cx="1512168" cy="1574325"/>
            </a:xfrm>
          </p:grpSpPr>
          <p:grpSp>
            <p:nvGrpSpPr>
              <p:cNvPr id="78" name="Группа 77"/>
              <p:cNvGrpSpPr/>
              <p:nvPr/>
            </p:nvGrpSpPr>
            <p:grpSpPr>
              <a:xfrm>
                <a:off x="2339752" y="5116367"/>
                <a:ext cx="1512168" cy="1183102"/>
                <a:chOff x="2339752" y="5116367"/>
                <a:chExt cx="1512168" cy="1183102"/>
              </a:xfrm>
            </p:grpSpPr>
            <p:sp>
              <p:nvSpPr>
                <p:cNvPr id="51" name="Прямоугольник 50"/>
                <p:cNvSpPr/>
                <p:nvPr/>
              </p:nvSpPr>
              <p:spPr>
                <a:xfrm>
                  <a:off x="2699792" y="5116367"/>
                  <a:ext cx="504056" cy="204050"/>
                </a:xfrm>
                <a:prstGeom prst="rect">
                  <a:avLst/>
                </a:prstGeom>
                <a:noFill/>
                <a:ln>
                  <a:solidFill>
                    <a:srgbClr val="008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cxnSp>
              <p:nvCxnSpPr>
                <p:cNvPr id="61" name="Прямая соединительная линия 60"/>
                <p:cNvCxnSpPr/>
                <p:nvPr/>
              </p:nvCxnSpPr>
              <p:spPr>
                <a:xfrm flipH="1">
                  <a:off x="2339752" y="5228347"/>
                  <a:ext cx="360040" cy="1651"/>
                </a:xfrm>
                <a:prstGeom prst="line">
                  <a:avLst/>
                </a:prstGeom>
                <a:ln w="25400">
                  <a:solidFill>
                    <a:srgbClr val="008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Прямая соединительная линия 63"/>
                <p:cNvCxnSpPr/>
                <p:nvPr/>
              </p:nvCxnSpPr>
              <p:spPr>
                <a:xfrm flipV="1">
                  <a:off x="2339752" y="6299468"/>
                  <a:ext cx="1512168" cy="1"/>
                </a:xfrm>
                <a:prstGeom prst="line">
                  <a:avLst/>
                </a:prstGeom>
                <a:ln w="25400">
                  <a:solidFill>
                    <a:srgbClr val="008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Прямая соединительная линия 68"/>
                <p:cNvCxnSpPr/>
                <p:nvPr/>
              </p:nvCxnSpPr>
              <p:spPr>
                <a:xfrm>
                  <a:off x="3203848" y="5218393"/>
                  <a:ext cx="648072" cy="10779"/>
                </a:xfrm>
                <a:prstGeom prst="line">
                  <a:avLst/>
                </a:prstGeom>
                <a:ln w="25400">
                  <a:solidFill>
                    <a:srgbClr val="008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Прямая соединительная линия 70"/>
                <p:cNvCxnSpPr/>
                <p:nvPr/>
              </p:nvCxnSpPr>
              <p:spPr>
                <a:xfrm flipH="1" flipV="1">
                  <a:off x="3374272" y="5702046"/>
                  <a:ext cx="290919" cy="53"/>
                </a:xfrm>
                <a:prstGeom prst="line">
                  <a:avLst/>
                </a:prstGeom>
                <a:ln w="25400">
                  <a:solidFill>
                    <a:srgbClr val="008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Прямая соединительная линия 72"/>
                <p:cNvCxnSpPr/>
                <p:nvPr/>
              </p:nvCxnSpPr>
              <p:spPr>
                <a:xfrm flipH="1" flipV="1">
                  <a:off x="3374273" y="5792109"/>
                  <a:ext cx="290919" cy="53"/>
                </a:xfrm>
                <a:prstGeom prst="line">
                  <a:avLst/>
                </a:prstGeom>
                <a:ln w="25400">
                  <a:solidFill>
                    <a:srgbClr val="008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Прямая соединительная линия 73"/>
                <p:cNvCxnSpPr/>
                <p:nvPr/>
              </p:nvCxnSpPr>
              <p:spPr>
                <a:xfrm flipH="1">
                  <a:off x="3519732" y="5229998"/>
                  <a:ext cx="8152" cy="483589"/>
                </a:xfrm>
                <a:prstGeom prst="line">
                  <a:avLst/>
                </a:prstGeom>
                <a:ln w="25400">
                  <a:solidFill>
                    <a:srgbClr val="008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Прямая соединительная линия 76"/>
                <p:cNvCxnSpPr/>
                <p:nvPr/>
              </p:nvCxnSpPr>
              <p:spPr>
                <a:xfrm flipH="1">
                  <a:off x="3515655" y="5784340"/>
                  <a:ext cx="4076" cy="511825"/>
                </a:xfrm>
                <a:prstGeom prst="line">
                  <a:avLst/>
                </a:prstGeom>
                <a:ln w="25400">
                  <a:solidFill>
                    <a:srgbClr val="008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7" name="TextBox 86"/>
              <p:cNvSpPr txBox="1"/>
              <p:nvPr/>
            </p:nvSpPr>
            <p:spPr>
              <a:xfrm>
                <a:off x="2792580" y="5607443"/>
                <a:ext cx="62729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C</a:t>
                </a:r>
                <a:r>
                  <a:rPr lang="ru-RU" baseline="-25000" dirty="0"/>
                  <a:t>ф</a:t>
                </a:r>
                <a:endParaRPr lang="ru-RU" dirty="0"/>
              </a:p>
            </p:txBody>
          </p:sp>
          <p:sp>
            <p:nvSpPr>
              <p:cNvPr id="88" name="TextBox 87"/>
              <p:cNvSpPr txBox="1"/>
              <p:nvPr/>
            </p:nvSpPr>
            <p:spPr>
              <a:xfrm>
                <a:off x="2735795" y="4725144"/>
                <a:ext cx="54574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R</a:t>
                </a:r>
                <a:r>
                  <a:rPr lang="ru-RU" baseline="-25000" dirty="0"/>
                  <a:t>ф</a:t>
                </a:r>
                <a:endParaRPr lang="ru-RU" dirty="0"/>
              </a:p>
            </p:txBody>
          </p:sp>
        </p:grpSp>
        <p:sp>
          <p:nvSpPr>
            <p:cNvPr id="137" name="TextBox 136"/>
            <p:cNvSpPr txBox="1"/>
            <p:nvPr/>
          </p:nvSpPr>
          <p:spPr>
            <a:xfrm>
              <a:off x="3836379" y="2359896"/>
              <a:ext cx="7558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U</a:t>
              </a:r>
              <a:r>
                <a:rPr lang="ru-RU" baseline="-25000" dirty="0"/>
                <a:t>вых</a:t>
              </a:r>
              <a:endParaRPr lang="ru-RU" dirty="0"/>
            </a:p>
          </p:txBody>
        </p:sp>
      </p:grpSp>
      <p:grpSp>
        <p:nvGrpSpPr>
          <p:cNvPr id="139" name="Группа 138"/>
          <p:cNvGrpSpPr/>
          <p:nvPr/>
        </p:nvGrpSpPr>
        <p:grpSpPr>
          <a:xfrm>
            <a:off x="6375355" y="727942"/>
            <a:ext cx="2195989" cy="1581067"/>
            <a:chOff x="6820974" y="1514933"/>
            <a:chExt cx="2195989" cy="1581067"/>
          </a:xfrm>
        </p:grpSpPr>
        <p:grpSp>
          <p:nvGrpSpPr>
            <p:cNvPr id="120" name="Группа 119"/>
            <p:cNvGrpSpPr/>
            <p:nvPr/>
          </p:nvGrpSpPr>
          <p:grpSpPr>
            <a:xfrm>
              <a:off x="6820974" y="1514933"/>
              <a:ext cx="1643069" cy="1581067"/>
              <a:chOff x="2339752" y="4725144"/>
              <a:chExt cx="1512168" cy="1572368"/>
            </a:xfrm>
          </p:grpSpPr>
          <p:grpSp>
            <p:nvGrpSpPr>
              <p:cNvPr id="121" name="Группа 120"/>
              <p:cNvGrpSpPr/>
              <p:nvPr/>
            </p:nvGrpSpPr>
            <p:grpSpPr>
              <a:xfrm>
                <a:off x="2339752" y="5116367"/>
                <a:ext cx="1512168" cy="1181145"/>
                <a:chOff x="2339752" y="5116367"/>
                <a:chExt cx="1512168" cy="1181145"/>
              </a:xfrm>
            </p:grpSpPr>
            <p:sp>
              <p:nvSpPr>
                <p:cNvPr id="124" name="Прямоугольник 123"/>
                <p:cNvSpPr/>
                <p:nvPr/>
              </p:nvSpPr>
              <p:spPr>
                <a:xfrm>
                  <a:off x="2699792" y="5116367"/>
                  <a:ext cx="504056" cy="204050"/>
                </a:xfrm>
                <a:prstGeom prst="rect">
                  <a:avLst/>
                </a:prstGeom>
                <a:noFill/>
                <a:ln>
                  <a:solidFill>
                    <a:srgbClr val="008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cxnSp>
              <p:nvCxnSpPr>
                <p:cNvPr id="125" name="Прямая соединительная линия 124"/>
                <p:cNvCxnSpPr/>
                <p:nvPr/>
              </p:nvCxnSpPr>
              <p:spPr>
                <a:xfrm flipH="1">
                  <a:off x="2339752" y="5228347"/>
                  <a:ext cx="360040" cy="1651"/>
                </a:xfrm>
                <a:prstGeom prst="line">
                  <a:avLst/>
                </a:prstGeom>
                <a:ln w="25400">
                  <a:solidFill>
                    <a:srgbClr val="008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6" name="Прямая соединительная линия 125"/>
                <p:cNvCxnSpPr/>
                <p:nvPr/>
              </p:nvCxnSpPr>
              <p:spPr>
                <a:xfrm flipV="1">
                  <a:off x="2339752" y="6297511"/>
                  <a:ext cx="1512168" cy="1"/>
                </a:xfrm>
                <a:prstGeom prst="line">
                  <a:avLst/>
                </a:prstGeom>
                <a:ln w="25400">
                  <a:solidFill>
                    <a:srgbClr val="008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" name="Прямая соединительная линия 126"/>
                <p:cNvCxnSpPr/>
                <p:nvPr/>
              </p:nvCxnSpPr>
              <p:spPr>
                <a:xfrm>
                  <a:off x="3203848" y="5218393"/>
                  <a:ext cx="648072" cy="10779"/>
                </a:xfrm>
                <a:prstGeom prst="line">
                  <a:avLst/>
                </a:prstGeom>
                <a:ln w="25400">
                  <a:solidFill>
                    <a:srgbClr val="008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" name="Прямая соединительная линия 127"/>
                <p:cNvCxnSpPr/>
                <p:nvPr/>
              </p:nvCxnSpPr>
              <p:spPr>
                <a:xfrm flipH="1" flipV="1">
                  <a:off x="3374272" y="5702046"/>
                  <a:ext cx="290919" cy="53"/>
                </a:xfrm>
                <a:prstGeom prst="line">
                  <a:avLst/>
                </a:prstGeom>
                <a:ln w="25400">
                  <a:solidFill>
                    <a:srgbClr val="008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" name="Прямая соединительная линия 128"/>
                <p:cNvCxnSpPr/>
                <p:nvPr/>
              </p:nvCxnSpPr>
              <p:spPr>
                <a:xfrm flipH="1" flipV="1">
                  <a:off x="3374273" y="5792109"/>
                  <a:ext cx="290919" cy="53"/>
                </a:xfrm>
                <a:prstGeom prst="line">
                  <a:avLst/>
                </a:prstGeom>
                <a:ln w="25400">
                  <a:solidFill>
                    <a:srgbClr val="008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" name="Прямая соединительная линия 129"/>
                <p:cNvCxnSpPr/>
                <p:nvPr/>
              </p:nvCxnSpPr>
              <p:spPr>
                <a:xfrm flipH="1">
                  <a:off x="3515654" y="5218392"/>
                  <a:ext cx="0" cy="483589"/>
                </a:xfrm>
                <a:prstGeom prst="line">
                  <a:avLst/>
                </a:prstGeom>
                <a:ln w="25400">
                  <a:solidFill>
                    <a:srgbClr val="008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1" name="Прямая соединительная линия 130"/>
                <p:cNvCxnSpPr/>
                <p:nvPr/>
              </p:nvCxnSpPr>
              <p:spPr>
                <a:xfrm flipH="1">
                  <a:off x="3515654" y="5784340"/>
                  <a:ext cx="0" cy="511825"/>
                </a:xfrm>
                <a:prstGeom prst="line">
                  <a:avLst/>
                </a:prstGeom>
                <a:ln w="25400">
                  <a:solidFill>
                    <a:srgbClr val="008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2" name="TextBox 121"/>
              <p:cNvSpPr txBox="1"/>
              <p:nvPr/>
            </p:nvSpPr>
            <p:spPr>
              <a:xfrm>
                <a:off x="2849413" y="5607443"/>
                <a:ext cx="570458" cy="3979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C</a:t>
                </a:r>
                <a:r>
                  <a:rPr lang="ru-RU" baseline="-25000" dirty="0"/>
                  <a:t>ф</a:t>
                </a:r>
                <a:endParaRPr lang="ru-RU" dirty="0"/>
              </a:p>
            </p:txBody>
          </p:sp>
          <p:sp>
            <p:nvSpPr>
              <p:cNvPr id="123" name="TextBox 122"/>
              <p:cNvSpPr txBox="1"/>
              <p:nvPr/>
            </p:nvSpPr>
            <p:spPr>
              <a:xfrm>
                <a:off x="2735795" y="4725144"/>
                <a:ext cx="468052" cy="3979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R</a:t>
                </a:r>
                <a:r>
                  <a:rPr lang="ru-RU" baseline="-25000" dirty="0"/>
                  <a:t>ф</a:t>
                </a:r>
                <a:endParaRPr lang="ru-RU" dirty="0"/>
              </a:p>
            </p:txBody>
          </p:sp>
        </p:grpSp>
        <p:sp>
          <p:nvSpPr>
            <p:cNvPr id="138" name="TextBox 137"/>
            <p:cNvSpPr txBox="1"/>
            <p:nvPr/>
          </p:nvSpPr>
          <p:spPr>
            <a:xfrm>
              <a:off x="8261150" y="2377706"/>
              <a:ext cx="7558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U</a:t>
              </a:r>
              <a:r>
                <a:rPr lang="ru-RU" baseline="-25000" dirty="0"/>
                <a:t>вых</a:t>
              </a:r>
              <a:endParaRPr lang="ru-RU" dirty="0"/>
            </a:p>
          </p:txBody>
        </p:sp>
      </p:grpSp>
      <p:sp>
        <p:nvSpPr>
          <p:cNvPr id="143" name="TextBox 142"/>
          <p:cNvSpPr txBox="1"/>
          <p:nvPr/>
        </p:nvSpPr>
        <p:spPr>
          <a:xfrm>
            <a:off x="251520" y="2505090"/>
            <a:ext cx="37715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0000CC"/>
                </a:solidFill>
              </a:rPr>
              <a:t>Детектор амплитудных значений</a:t>
            </a:r>
          </a:p>
          <a:p>
            <a:pPr algn="ctr"/>
            <a:r>
              <a:rPr lang="ru-RU" sz="2000" dirty="0">
                <a:solidFill>
                  <a:srgbClr val="0000CC"/>
                </a:solidFill>
              </a:rPr>
              <a:t> с открытым входом</a:t>
            </a:r>
          </a:p>
        </p:txBody>
      </p:sp>
      <p:sp>
        <p:nvSpPr>
          <p:cNvPr id="145" name="TextBox 144"/>
          <p:cNvSpPr txBox="1"/>
          <p:nvPr/>
        </p:nvSpPr>
        <p:spPr>
          <a:xfrm>
            <a:off x="4567937" y="2519194"/>
            <a:ext cx="37715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0000CC"/>
                </a:solidFill>
              </a:rPr>
              <a:t>Детектор амплитудных значений</a:t>
            </a:r>
          </a:p>
          <a:p>
            <a:pPr algn="ctr"/>
            <a:r>
              <a:rPr lang="ru-RU" sz="2000" dirty="0">
                <a:solidFill>
                  <a:srgbClr val="0000CC"/>
                </a:solidFill>
              </a:rPr>
              <a:t> с закрытым входом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356" y="3501008"/>
            <a:ext cx="3792643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47" y="3662902"/>
            <a:ext cx="3578139" cy="1980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555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/>
      <p:bldP spid="14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Амплитудный детектор с открытым входом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214810" y="1001410"/>
            <a:ext cx="471490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00FF"/>
                </a:solidFill>
              </a:rPr>
              <a:t>Принцип работы пикового детектора заключается в заряде конденсатора С через диод V</a:t>
            </a:r>
            <a:r>
              <a:rPr lang="en-US" sz="2000" dirty="0">
                <a:solidFill>
                  <a:srgbClr val="0000FF"/>
                </a:solidFill>
              </a:rPr>
              <a:t>D </a:t>
            </a:r>
            <a:r>
              <a:rPr lang="ru-RU" sz="2000" dirty="0">
                <a:solidFill>
                  <a:srgbClr val="0000FF"/>
                </a:solidFill>
              </a:rPr>
              <a:t>до максимального (пикового) значения </a:t>
            </a:r>
            <a:r>
              <a:rPr lang="ru-RU" sz="2000" dirty="0" err="1">
                <a:solidFill>
                  <a:srgbClr val="0000FF"/>
                </a:solidFill>
              </a:rPr>
              <a:t>Ux</a:t>
            </a:r>
            <a:r>
              <a:rPr lang="ru-RU" sz="2000" baseline="-25000" dirty="0">
                <a:solidFill>
                  <a:srgbClr val="0000FF"/>
                </a:solidFill>
              </a:rPr>
              <a:t>~</a:t>
            </a:r>
            <a:r>
              <a:rPr lang="ru-RU" sz="2000" dirty="0">
                <a:solidFill>
                  <a:srgbClr val="0000FF"/>
                </a:solidFill>
              </a:rPr>
              <a:t>, которое затем запоминается, если постоянная времени разряда С (через R) значительно превышает постоянную времени заряда. 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277906" y="620688"/>
            <a:ext cx="2088232" cy="1611308"/>
            <a:chOff x="251520" y="4684857"/>
            <a:chExt cx="2088232" cy="1611308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251520" y="4684857"/>
              <a:ext cx="2088232" cy="1611308"/>
              <a:chOff x="251520" y="4684857"/>
              <a:chExt cx="2088232" cy="1611308"/>
            </a:xfrm>
          </p:grpSpPr>
          <p:grpSp>
            <p:nvGrpSpPr>
              <p:cNvPr id="11" name="Группа 10"/>
              <p:cNvGrpSpPr/>
              <p:nvPr/>
            </p:nvGrpSpPr>
            <p:grpSpPr>
              <a:xfrm>
                <a:off x="251520" y="5018023"/>
                <a:ext cx="2088232" cy="1278142"/>
                <a:chOff x="622670" y="5013176"/>
                <a:chExt cx="2088232" cy="1278142"/>
              </a:xfrm>
            </p:grpSpPr>
            <p:grpSp>
              <p:nvGrpSpPr>
                <p:cNvPr id="15" name="Группа 14"/>
                <p:cNvGrpSpPr/>
                <p:nvPr/>
              </p:nvGrpSpPr>
              <p:grpSpPr>
                <a:xfrm>
                  <a:off x="622670" y="5013176"/>
                  <a:ext cx="2088232" cy="1278142"/>
                  <a:chOff x="683568" y="4959170"/>
                  <a:chExt cx="2088232" cy="1278142"/>
                </a:xfrm>
              </p:grpSpPr>
              <p:grpSp>
                <p:nvGrpSpPr>
                  <p:cNvPr id="19" name="Группа 18"/>
                  <p:cNvGrpSpPr/>
                  <p:nvPr/>
                </p:nvGrpSpPr>
                <p:grpSpPr>
                  <a:xfrm>
                    <a:off x="683568" y="4959170"/>
                    <a:ext cx="2088232" cy="1278142"/>
                    <a:chOff x="683568" y="4959170"/>
                    <a:chExt cx="2088232" cy="1278142"/>
                  </a:xfrm>
                </p:grpSpPr>
                <p:grpSp>
                  <p:nvGrpSpPr>
                    <p:cNvPr id="22" name="Группа 21"/>
                    <p:cNvGrpSpPr/>
                    <p:nvPr/>
                  </p:nvGrpSpPr>
                  <p:grpSpPr>
                    <a:xfrm>
                      <a:off x="683568" y="4959170"/>
                      <a:ext cx="2088232" cy="1278142"/>
                      <a:chOff x="1763688" y="3284984"/>
                      <a:chExt cx="2088232" cy="1278142"/>
                    </a:xfrm>
                  </p:grpSpPr>
                  <p:grpSp>
                    <p:nvGrpSpPr>
                      <p:cNvPr id="24" name="Группа 23"/>
                      <p:cNvGrpSpPr/>
                      <p:nvPr/>
                    </p:nvGrpSpPr>
                    <p:grpSpPr>
                      <a:xfrm>
                        <a:off x="1763688" y="3284984"/>
                        <a:ext cx="2088232" cy="1278142"/>
                        <a:chOff x="683568" y="4959170"/>
                        <a:chExt cx="2088232" cy="1278142"/>
                      </a:xfrm>
                    </p:grpSpPr>
                    <p:cxnSp>
                      <p:nvCxnSpPr>
                        <p:cNvPr id="26" name="Прямая соединительная линия 25"/>
                        <p:cNvCxnSpPr/>
                        <p:nvPr/>
                      </p:nvCxnSpPr>
                      <p:spPr>
                        <a:xfrm>
                          <a:off x="683568" y="6237312"/>
                          <a:ext cx="2088232" cy="0"/>
                        </a:xfrm>
                        <a:prstGeom prst="line">
                          <a:avLst/>
                        </a:prstGeom>
                        <a:ln w="25400">
                          <a:solidFill>
                            <a:srgbClr val="663300"/>
                          </a:solidFill>
                          <a:headEnd type="oval"/>
                          <a:tailEnd type="oval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grpSp>
                      <p:nvGrpSpPr>
                        <p:cNvPr id="27" name="Группа 26"/>
                        <p:cNvGrpSpPr/>
                        <p:nvPr/>
                      </p:nvGrpSpPr>
                      <p:grpSpPr>
                        <a:xfrm>
                          <a:off x="683568" y="4959170"/>
                          <a:ext cx="432048" cy="414046"/>
                          <a:chOff x="683568" y="4959170"/>
                          <a:chExt cx="432048" cy="414046"/>
                        </a:xfrm>
                      </p:grpSpPr>
                      <p:cxnSp>
                        <p:nvCxnSpPr>
                          <p:cNvPr id="33" name="Прямая соединительная линия 32"/>
                          <p:cNvCxnSpPr/>
                          <p:nvPr/>
                        </p:nvCxnSpPr>
                        <p:spPr>
                          <a:xfrm>
                            <a:off x="683568" y="5166193"/>
                            <a:ext cx="432048" cy="0"/>
                          </a:xfrm>
                          <a:prstGeom prst="line">
                            <a:avLst/>
                          </a:prstGeom>
                          <a:ln w="25400">
                            <a:solidFill>
                              <a:srgbClr val="663300"/>
                            </a:solidFill>
                            <a:headEnd type="oval"/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34" name="Прямая соединительная линия 33"/>
                          <p:cNvCxnSpPr/>
                          <p:nvPr/>
                        </p:nvCxnSpPr>
                        <p:spPr>
                          <a:xfrm>
                            <a:off x="1115616" y="4959170"/>
                            <a:ext cx="0" cy="414046"/>
                          </a:xfrm>
                          <a:prstGeom prst="line">
                            <a:avLst/>
                          </a:prstGeom>
                          <a:ln w="25400">
                            <a:solidFill>
                              <a:srgbClr val="663300"/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</p:grpSp>
                    <p:cxnSp>
                      <p:nvCxnSpPr>
                        <p:cNvPr id="28" name="Прямая соединительная линия 27"/>
                        <p:cNvCxnSpPr/>
                        <p:nvPr/>
                      </p:nvCxnSpPr>
                      <p:spPr>
                        <a:xfrm flipH="1" flipV="1">
                          <a:off x="1115616" y="4959170"/>
                          <a:ext cx="252028" cy="210324"/>
                        </a:xfrm>
                        <a:prstGeom prst="line">
                          <a:avLst/>
                        </a:prstGeom>
                        <a:ln w="25400">
                          <a:solidFill>
                            <a:srgbClr val="663300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29" name="Прямая соединительная линия 28"/>
                        <p:cNvCxnSpPr/>
                        <p:nvPr/>
                      </p:nvCxnSpPr>
                      <p:spPr>
                        <a:xfrm flipH="1">
                          <a:off x="1115616" y="5166193"/>
                          <a:ext cx="252028" cy="207023"/>
                        </a:xfrm>
                        <a:prstGeom prst="line">
                          <a:avLst/>
                        </a:prstGeom>
                        <a:ln w="25400">
                          <a:solidFill>
                            <a:srgbClr val="663300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30" name="Прямая соединительная линия 29"/>
                        <p:cNvCxnSpPr/>
                        <p:nvPr/>
                      </p:nvCxnSpPr>
                      <p:spPr>
                        <a:xfrm>
                          <a:off x="1373095" y="4959170"/>
                          <a:ext cx="0" cy="414046"/>
                        </a:xfrm>
                        <a:prstGeom prst="line">
                          <a:avLst/>
                        </a:prstGeom>
                        <a:ln w="25400">
                          <a:solidFill>
                            <a:srgbClr val="663300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31" name="Прямая соединительная линия 30"/>
                        <p:cNvCxnSpPr/>
                        <p:nvPr/>
                      </p:nvCxnSpPr>
                      <p:spPr>
                        <a:xfrm flipH="1">
                          <a:off x="1373096" y="5166193"/>
                          <a:ext cx="1398704" cy="1"/>
                        </a:xfrm>
                        <a:prstGeom prst="line">
                          <a:avLst/>
                        </a:prstGeom>
                        <a:ln w="25400">
                          <a:solidFill>
                            <a:srgbClr val="663300"/>
                          </a:solidFill>
                          <a:headEnd type="oval"/>
                          <a:tailEnd type="none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32" name="Прямая соединительная линия 31"/>
                        <p:cNvCxnSpPr/>
                        <p:nvPr/>
                      </p:nvCxnSpPr>
                      <p:spPr>
                        <a:xfrm>
                          <a:off x="1907704" y="5169494"/>
                          <a:ext cx="0" cy="473752"/>
                        </a:xfrm>
                        <a:prstGeom prst="line">
                          <a:avLst/>
                        </a:prstGeom>
                        <a:ln w="25400">
                          <a:solidFill>
                            <a:srgbClr val="663300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cxnSp>
                    <p:nvCxnSpPr>
                      <p:cNvPr id="25" name="Прямая соединительная линия 24"/>
                      <p:cNvCxnSpPr/>
                      <p:nvPr/>
                    </p:nvCxnSpPr>
                    <p:spPr>
                      <a:xfrm flipH="1">
                        <a:off x="2201188" y="3492007"/>
                        <a:ext cx="252028" cy="0"/>
                      </a:xfrm>
                      <a:prstGeom prst="line">
                        <a:avLst/>
                      </a:prstGeom>
                      <a:ln w="19050">
                        <a:solidFill>
                          <a:srgbClr val="6633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3" name="Прямая соединительная линия 22"/>
                    <p:cNvCxnSpPr/>
                    <p:nvPr/>
                  </p:nvCxnSpPr>
                  <p:spPr>
                    <a:xfrm>
                      <a:off x="1907704" y="5733256"/>
                      <a:ext cx="0" cy="504056"/>
                    </a:xfrm>
                    <a:prstGeom prst="line">
                      <a:avLst/>
                    </a:prstGeom>
                    <a:ln w="25400">
                      <a:solidFill>
                        <a:srgbClr val="6633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0" name="Прямая соединительная линия 19"/>
                  <p:cNvCxnSpPr/>
                  <p:nvPr/>
                </p:nvCxnSpPr>
                <p:spPr>
                  <a:xfrm flipH="1">
                    <a:off x="1754070" y="5654734"/>
                    <a:ext cx="318378" cy="0"/>
                  </a:xfrm>
                  <a:prstGeom prst="line">
                    <a:avLst/>
                  </a:prstGeom>
                  <a:ln w="25400">
                    <a:solidFill>
                      <a:srgbClr val="6633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" name="Прямая соединительная линия 20"/>
                  <p:cNvCxnSpPr/>
                  <p:nvPr/>
                </p:nvCxnSpPr>
                <p:spPr>
                  <a:xfrm flipH="1">
                    <a:off x="1754070" y="5733256"/>
                    <a:ext cx="318378" cy="0"/>
                  </a:xfrm>
                  <a:prstGeom prst="line">
                    <a:avLst/>
                  </a:prstGeom>
                  <a:ln w="25400">
                    <a:solidFill>
                      <a:srgbClr val="6633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6" name="Прямоугольник 15"/>
                <p:cNvSpPr/>
                <p:nvPr/>
              </p:nvSpPr>
              <p:spPr>
                <a:xfrm>
                  <a:off x="2267744" y="5495297"/>
                  <a:ext cx="216024" cy="504056"/>
                </a:xfrm>
                <a:prstGeom prst="rect">
                  <a:avLst/>
                </a:prstGeom>
                <a:noFill/>
                <a:ln>
                  <a:solidFill>
                    <a:srgbClr val="66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cxnSp>
              <p:nvCxnSpPr>
                <p:cNvPr id="17" name="Прямая соединительная линия 16"/>
                <p:cNvCxnSpPr/>
                <p:nvPr/>
              </p:nvCxnSpPr>
              <p:spPr>
                <a:xfrm>
                  <a:off x="2375756" y="5220198"/>
                  <a:ext cx="0" cy="270030"/>
                </a:xfrm>
                <a:prstGeom prst="line">
                  <a:avLst/>
                </a:prstGeom>
                <a:ln w="25400">
                  <a:solidFill>
                    <a:srgbClr val="6633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Прямая соединительная линия 17"/>
                <p:cNvCxnSpPr/>
                <p:nvPr/>
              </p:nvCxnSpPr>
              <p:spPr>
                <a:xfrm>
                  <a:off x="2375756" y="6021288"/>
                  <a:ext cx="0" cy="270030"/>
                </a:xfrm>
                <a:prstGeom prst="line">
                  <a:avLst/>
                </a:prstGeom>
                <a:ln w="25400">
                  <a:solidFill>
                    <a:srgbClr val="6633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" name="TextBox 11"/>
              <p:cNvSpPr txBox="1"/>
              <p:nvPr/>
            </p:nvSpPr>
            <p:spPr>
              <a:xfrm>
                <a:off x="370770" y="4684857"/>
                <a:ext cx="69234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VD</a:t>
                </a:r>
                <a:endParaRPr lang="ru-RU" dirty="0"/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1023542" y="5567506"/>
                <a:ext cx="3080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C</a:t>
                </a:r>
                <a:endParaRPr lang="ru-RU" dirty="0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2051720" y="5567506"/>
                <a:ext cx="25748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R</a:t>
                </a:r>
                <a:endParaRPr lang="ru-RU" dirty="0"/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251520" y="5634868"/>
              <a:ext cx="5635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U</a:t>
              </a:r>
              <a:r>
                <a:rPr lang="ru-RU" baseline="-25000" dirty="0"/>
                <a:t>вх</a:t>
              </a:r>
              <a:endParaRPr lang="ru-RU" dirty="0"/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2413276" y="657855"/>
            <a:ext cx="2081253" cy="1574326"/>
            <a:chOff x="2510939" y="1485365"/>
            <a:chExt cx="2081253" cy="1574326"/>
          </a:xfrm>
        </p:grpSpPr>
        <p:grpSp>
          <p:nvGrpSpPr>
            <p:cNvPr id="36" name="Группа 35"/>
            <p:cNvGrpSpPr/>
            <p:nvPr/>
          </p:nvGrpSpPr>
          <p:grpSpPr>
            <a:xfrm>
              <a:off x="2510939" y="1485365"/>
              <a:ext cx="1512168" cy="1574326"/>
              <a:chOff x="2339752" y="4725143"/>
              <a:chExt cx="1512168" cy="1574326"/>
            </a:xfrm>
          </p:grpSpPr>
          <p:grpSp>
            <p:nvGrpSpPr>
              <p:cNvPr id="38" name="Группа 37"/>
              <p:cNvGrpSpPr/>
              <p:nvPr/>
            </p:nvGrpSpPr>
            <p:grpSpPr>
              <a:xfrm>
                <a:off x="2339752" y="5116367"/>
                <a:ext cx="1512168" cy="1183102"/>
                <a:chOff x="2339752" y="5116367"/>
                <a:chExt cx="1512168" cy="1183102"/>
              </a:xfrm>
            </p:grpSpPr>
            <p:sp>
              <p:nvSpPr>
                <p:cNvPr id="41" name="Прямоугольник 40"/>
                <p:cNvSpPr/>
                <p:nvPr/>
              </p:nvSpPr>
              <p:spPr>
                <a:xfrm>
                  <a:off x="2699792" y="5116367"/>
                  <a:ext cx="504056" cy="204050"/>
                </a:xfrm>
                <a:prstGeom prst="rect">
                  <a:avLst/>
                </a:prstGeom>
                <a:noFill/>
                <a:ln>
                  <a:solidFill>
                    <a:srgbClr val="008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cxnSp>
              <p:nvCxnSpPr>
                <p:cNvPr id="42" name="Прямая соединительная линия 41"/>
                <p:cNvCxnSpPr/>
                <p:nvPr/>
              </p:nvCxnSpPr>
              <p:spPr>
                <a:xfrm flipH="1">
                  <a:off x="2339752" y="5228347"/>
                  <a:ext cx="360040" cy="1651"/>
                </a:xfrm>
                <a:prstGeom prst="line">
                  <a:avLst/>
                </a:prstGeom>
                <a:ln w="25400">
                  <a:solidFill>
                    <a:srgbClr val="008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Прямая соединительная линия 42"/>
                <p:cNvCxnSpPr/>
                <p:nvPr/>
              </p:nvCxnSpPr>
              <p:spPr>
                <a:xfrm flipV="1">
                  <a:off x="2339752" y="6299468"/>
                  <a:ext cx="1512168" cy="1"/>
                </a:xfrm>
                <a:prstGeom prst="line">
                  <a:avLst/>
                </a:prstGeom>
                <a:ln w="25400">
                  <a:solidFill>
                    <a:srgbClr val="008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Прямая соединительная линия 43"/>
                <p:cNvCxnSpPr/>
                <p:nvPr/>
              </p:nvCxnSpPr>
              <p:spPr>
                <a:xfrm>
                  <a:off x="3203848" y="5218393"/>
                  <a:ext cx="648072" cy="10779"/>
                </a:xfrm>
                <a:prstGeom prst="line">
                  <a:avLst/>
                </a:prstGeom>
                <a:ln w="25400">
                  <a:solidFill>
                    <a:srgbClr val="008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Прямая соединительная линия 44"/>
                <p:cNvCxnSpPr/>
                <p:nvPr/>
              </p:nvCxnSpPr>
              <p:spPr>
                <a:xfrm flipH="1" flipV="1">
                  <a:off x="3374272" y="5702046"/>
                  <a:ext cx="290919" cy="53"/>
                </a:xfrm>
                <a:prstGeom prst="line">
                  <a:avLst/>
                </a:prstGeom>
                <a:ln w="25400">
                  <a:solidFill>
                    <a:srgbClr val="008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Прямая соединительная линия 45"/>
                <p:cNvCxnSpPr/>
                <p:nvPr/>
              </p:nvCxnSpPr>
              <p:spPr>
                <a:xfrm flipH="1" flipV="1">
                  <a:off x="3374273" y="5792109"/>
                  <a:ext cx="290919" cy="53"/>
                </a:xfrm>
                <a:prstGeom prst="line">
                  <a:avLst/>
                </a:prstGeom>
                <a:ln w="25400">
                  <a:solidFill>
                    <a:srgbClr val="008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Прямая соединительная линия 46"/>
                <p:cNvCxnSpPr/>
                <p:nvPr/>
              </p:nvCxnSpPr>
              <p:spPr>
                <a:xfrm flipH="1">
                  <a:off x="3519732" y="5229998"/>
                  <a:ext cx="8152" cy="483589"/>
                </a:xfrm>
                <a:prstGeom prst="line">
                  <a:avLst/>
                </a:prstGeom>
                <a:ln w="25400">
                  <a:solidFill>
                    <a:srgbClr val="008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Прямая соединительная линия 47"/>
                <p:cNvCxnSpPr/>
                <p:nvPr/>
              </p:nvCxnSpPr>
              <p:spPr>
                <a:xfrm flipH="1">
                  <a:off x="3515655" y="5784340"/>
                  <a:ext cx="4076" cy="511825"/>
                </a:xfrm>
                <a:prstGeom prst="line">
                  <a:avLst/>
                </a:prstGeom>
                <a:ln w="25400">
                  <a:solidFill>
                    <a:srgbClr val="008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9" name="TextBox 38"/>
              <p:cNvSpPr txBox="1"/>
              <p:nvPr/>
            </p:nvSpPr>
            <p:spPr>
              <a:xfrm>
                <a:off x="2742828" y="5607443"/>
                <a:ext cx="677044" cy="3983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C</a:t>
                </a:r>
                <a:r>
                  <a:rPr lang="ru-RU" baseline="-25000" dirty="0"/>
                  <a:t>ф</a:t>
                </a:r>
                <a:endParaRPr lang="ru-RU" dirty="0"/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2735796" y="4725143"/>
                <a:ext cx="6384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R</a:t>
                </a:r>
                <a:r>
                  <a:rPr lang="ru-RU" baseline="-25000" dirty="0"/>
                  <a:t>ф</a:t>
                </a:r>
                <a:endParaRPr lang="ru-RU" dirty="0"/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>
              <a:off x="3836379" y="2359896"/>
              <a:ext cx="7558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U</a:t>
              </a:r>
              <a:r>
                <a:rPr lang="ru-RU" baseline="-25000" dirty="0"/>
                <a:t>вых</a:t>
              </a:r>
              <a:endParaRPr lang="ru-RU" dirty="0"/>
            </a:p>
          </p:txBody>
        </p:sp>
      </p:grp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44" y="2420888"/>
            <a:ext cx="3093858" cy="1491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108" y="3900028"/>
            <a:ext cx="3051264" cy="1471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3738715" y="3386400"/>
            <a:ext cx="4831959" cy="2994928"/>
            <a:chOff x="89821" y="3999877"/>
            <a:chExt cx="2755900" cy="1328738"/>
          </a:xfrm>
        </p:grpSpPr>
        <p:pic>
          <p:nvPicPr>
            <p:cNvPr id="18437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821" y="3999877"/>
              <a:ext cx="2755900" cy="13287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Полилиния 1"/>
            <p:cNvSpPr/>
            <p:nvPr/>
          </p:nvSpPr>
          <p:spPr>
            <a:xfrm>
              <a:off x="660400" y="4334594"/>
              <a:ext cx="1854200" cy="59746"/>
            </a:xfrm>
            <a:custGeom>
              <a:avLst/>
              <a:gdLst>
                <a:gd name="connsiteX0" fmla="*/ 0 w 1854200"/>
                <a:gd name="connsiteY0" fmla="*/ 8967 h 68264"/>
                <a:gd name="connsiteX1" fmla="*/ 135467 w 1854200"/>
                <a:gd name="connsiteY1" fmla="*/ 68234 h 68264"/>
                <a:gd name="connsiteX2" fmla="*/ 228600 w 1854200"/>
                <a:gd name="connsiteY2" fmla="*/ 17434 h 68264"/>
                <a:gd name="connsiteX3" fmla="*/ 889000 w 1854200"/>
                <a:gd name="connsiteY3" fmla="*/ 42834 h 68264"/>
                <a:gd name="connsiteX4" fmla="*/ 973667 w 1854200"/>
                <a:gd name="connsiteY4" fmla="*/ 8967 h 68264"/>
                <a:gd name="connsiteX5" fmla="*/ 1625600 w 1854200"/>
                <a:gd name="connsiteY5" fmla="*/ 68234 h 68264"/>
                <a:gd name="connsiteX6" fmla="*/ 1710267 w 1854200"/>
                <a:gd name="connsiteY6" fmla="*/ 501 h 68264"/>
                <a:gd name="connsiteX7" fmla="*/ 1854200 w 1854200"/>
                <a:gd name="connsiteY7" fmla="*/ 42834 h 68264"/>
                <a:gd name="connsiteX0" fmla="*/ 0 w 1854200"/>
                <a:gd name="connsiteY0" fmla="*/ 340 h 59746"/>
                <a:gd name="connsiteX1" fmla="*/ 135467 w 1854200"/>
                <a:gd name="connsiteY1" fmla="*/ 59607 h 59746"/>
                <a:gd name="connsiteX2" fmla="*/ 228600 w 1854200"/>
                <a:gd name="connsiteY2" fmla="*/ 8807 h 59746"/>
                <a:gd name="connsiteX3" fmla="*/ 889000 w 1854200"/>
                <a:gd name="connsiteY3" fmla="*/ 34207 h 59746"/>
                <a:gd name="connsiteX4" fmla="*/ 973667 w 1854200"/>
                <a:gd name="connsiteY4" fmla="*/ 340 h 59746"/>
                <a:gd name="connsiteX5" fmla="*/ 1625600 w 1854200"/>
                <a:gd name="connsiteY5" fmla="*/ 59607 h 59746"/>
                <a:gd name="connsiteX6" fmla="*/ 1718734 w 1854200"/>
                <a:gd name="connsiteY6" fmla="*/ 17274 h 59746"/>
                <a:gd name="connsiteX7" fmla="*/ 1854200 w 1854200"/>
                <a:gd name="connsiteY7" fmla="*/ 34207 h 59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54200" h="59746">
                  <a:moveTo>
                    <a:pt x="0" y="340"/>
                  </a:moveTo>
                  <a:cubicBezTo>
                    <a:pt x="48683" y="29268"/>
                    <a:pt x="97367" y="58196"/>
                    <a:pt x="135467" y="59607"/>
                  </a:cubicBezTo>
                  <a:cubicBezTo>
                    <a:pt x="173567" y="61018"/>
                    <a:pt x="103011" y="13040"/>
                    <a:pt x="228600" y="8807"/>
                  </a:cubicBezTo>
                  <a:cubicBezTo>
                    <a:pt x="354189" y="4574"/>
                    <a:pt x="764822" y="35618"/>
                    <a:pt x="889000" y="34207"/>
                  </a:cubicBezTo>
                  <a:cubicBezTo>
                    <a:pt x="1013178" y="32796"/>
                    <a:pt x="850900" y="-3893"/>
                    <a:pt x="973667" y="340"/>
                  </a:cubicBezTo>
                  <a:cubicBezTo>
                    <a:pt x="1096434" y="4573"/>
                    <a:pt x="1501422" y="56785"/>
                    <a:pt x="1625600" y="59607"/>
                  </a:cubicBezTo>
                  <a:cubicBezTo>
                    <a:pt x="1749778" y="62429"/>
                    <a:pt x="1680634" y="21507"/>
                    <a:pt x="1718734" y="17274"/>
                  </a:cubicBezTo>
                  <a:cubicBezTo>
                    <a:pt x="1756834" y="13041"/>
                    <a:pt x="1801283" y="10924"/>
                    <a:pt x="1854200" y="34207"/>
                  </a:cubicBezTo>
                </a:path>
              </a:pathLst>
            </a:custGeom>
            <a:ln w="1587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0" name="Группа 59"/>
          <p:cNvGrpSpPr/>
          <p:nvPr/>
        </p:nvGrpSpPr>
        <p:grpSpPr>
          <a:xfrm>
            <a:off x="466226" y="1397263"/>
            <a:ext cx="991373" cy="681896"/>
            <a:chOff x="466226" y="1643975"/>
            <a:chExt cx="991373" cy="681896"/>
          </a:xfrm>
        </p:grpSpPr>
        <p:sp>
          <p:nvSpPr>
            <p:cNvPr id="49" name="Полилиния 48"/>
            <p:cNvSpPr/>
            <p:nvPr/>
          </p:nvSpPr>
          <p:spPr>
            <a:xfrm>
              <a:off x="1103006" y="1643975"/>
              <a:ext cx="354593" cy="681896"/>
            </a:xfrm>
            <a:custGeom>
              <a:avLst/>
              <a:gdLst>
                <a:gd name="connsiteX0" fmla="*/ 0 w 878920"/>
                <a:gd name="connsiteY0" fmla="*/ 19258 h 709808"/>
                <a:gd name="connsiteX1" fmla="*/ 754743 w 878920"/>
                <a:gd name="connsiteY1" fmla="*/ 4744 h 709808"/>
                <a:gd name="connsiteX2" fmla="*/ 870857 w 878920"/>
                <a:gd name="connsiteY2" fmla="*/ 91829 h 709808"/>
                <a:gd name="connsiteX3" fmla="*/ 856343 w 878920"/>
                <a:gd name="connsiteY3" fmla="*/ 614344 h 709808"/>
                <a:gd name="connsiteX4" fmla="*/ 754743 w 878920"/>
                <a:gd name="connsiteY4" fmla="*/ 701429 h 709808"/>
                <a:gd name="connsiteX5" fmla="*/ 58057 w 878920"/>
                <a:gd name="connsiteY5" fmla="*/ 701429 h 709808"/>
                <a:gd name="connsiteX0" fmla="*/ 0 w 878920"/>
                <a:gd name="connsiteY0" fmla="*/ 19258 h 709808"/>
                <a:gd name="connsiteX1" fmla="*/ 754743 w 878920"/>
                <a:gd name="connsiteY1" fmla="*/ 4744 h 709808"/>
                <a:gd name="connsiteX2" fmla="*/ 870857 w 878920"/>
                <a:gd name="connsiteY2" fmla="*/ 91829 h 709808"/>
                <a:gd name="connsiteX3" fmla="*/ 856343 w 878920"/>
                <a:gd name="connsiteY3" fmla="*/ 614344 h 709808"/>
                <a:gd name="connsiteX4" fmla="*/ 754743 w 878920"/>
                <a:gd name="connsiteY4" fmla="*/ 701429 h 709808"/>
                <a:gd name="connsiteX5" fmla="*/ 14514 w 878920"/>
                <a:gd name="connsiteY5" fmla="*/ 701429 h 709808"/>
                <a:gd name="connsiteX0" fmla="*/ 0 w 883220"/>
                <a:gd name="connsiteY0" fmla="*/ 19258 h 709808"/>
                <a:gd name="connsiteX1" fmla="*/ 696686 w 883220"/>
                <a:gd name="connsiteY1" fmla="*/ 4744 h 709808"/>
                <a:gd name="connsiteX2" fmla="*/ 870857 w 883220"/>
                <a:gd name="connsiteY2" fmla="*/ 91829 h 709808"/>
                <a:gd name="connsiteX3" fmla="*/ 856343 w 883220"/>
                <a:gd name="connsiteY3" fmla="*/ 614344 h 709808"/>
                <a:gd name="connsiteX4" fmla="*/ 754743 w 883220"/>
                <a:gd name="connsiteY4" fmla="*/ 701429 h 709808"/>
                <a:gd name="connsiteX5" fmla="*/ 14514 w 883220"/>
                <a:gd name="connsiteY5" fmla="*/ 701429 h 709808"/>
                <a:gd name="connsiteX0" fmla="*/ 0 w 883220"/>
                <a:gd name="connsiteY0" fmla="*/ 3316 h 693866"/>
                <a:gd name="connsiteX1" fmla="*/ 696686 w 883220"/>
                <a:gd name="connsiteY1" fmla="*/ 32345 h 693866"/>
                <a:gd name="connsiteX2" fmla="*/ 870857 w 883220"/>
                <a:gd name="connsiteY2" fmla="*/ 75887 h 693866"/>
                <a:gd name="connsiteX3" fmla="*/ 856343 w 883220"/>
                <a:gd name="connsiteY3" fmla="*/ 598402 h 693866"/>
                <a:gd name="connsiteX4" fmla="*/ 754743 w 883220"/>
                <a:gd name="connsiteY4" fmla="*/ 685487 h 693866"/>
                <a:gd name="connsiteX5" fmla="*/ 14514 w 883220"/>
                <a:gd name="connsiteY5" fmla="*/ 685487 h 693866"/>
                <a:gd name="connsiteX0" fmla="*/ 0 w 881070"/>
                <a:gd name="connsiteY0" fmla="*/ 5071 h 695621"/>
                <a:gd name="connsiteX1" fmla="*/ 725715 w 881070"/>
                <a:gd name="connsiteY1" fmla="*/ 19585 h 695621"/>
                <a:gd name="connsiteX2" fmla="*/ 870857 w 881070"/>
                <a:gd name="connsiteY2" fmla="*/ 77642 h 695621"/>
                <a:gd name="connsiteX3" fmla="*/ 856343 w 881070"/>
                <a:gd name="connsiteY3" fmla="*/ 600157 h 695621"/>
                <a:gd name="connsiteX4" fmla="*/ 754743 w 881070"/>
                <a:gd name="connsiteY4" fmla="*/ 687242 h 695621"/>
                <a:gd name="connsiteX5" fmla="*/ 14514 w 881070"/>
                <a:gd name="connsiteY5" fmla="*/ 687242 h 695621"/>
                <a:gd name="connsiteX0" fmla="*/ 0 w 907675"/>
                <a:gd name="connsiteY0" fmla="*/ 5071 h 696651"/>
                <a:gd name="connsiteX1" fmla="*/ 725715 w 907675"/>
                <a:gd name="connsiteY1" fmla="*/ 19585 h 696651"/>
                <a:gd name="connsiteX2" fmla="*/ 870857 w 907675"/>
                <a:gd name="connsiteY2" fmla="*/ 77642 h 696651"/>
                <a:gd name="connsiteX3" fmla="*/ 899886 w 907675"/>
                <a:gd name="connsiteY3" fmla="*/ 585643 h 696651"/>
                <a:gd name="connsiteX4" fmla="*/ 754743 w 907675"/>
                <a:gd name="connsiteY4" fmla="*/ 687242 h 696651"/>
                <a:gd name="connsiteX5" fmla="*/ 14514 w 907675"/>
                <a:gd name="connsiteY5" fmla="*/ 687242 h 696651"/>
                <a:gd name="connsiteX0" fmla="*/ 0 w 881070"/>
                <a:gd name="connsiteY0" fmla="*/ 5071 h 696651"/>
                <a:gd name="connsiteX1" fmla="*/ 725715 w 881070"/>
                <a:gd name="connsiteY1" fmla="*/ 19585 h 696651"/>
                <a:gd name="connsiteX2" fmla="*/ 870857 w 881070"/>
                <a:gd name="connsiteY2" fmla="*/ 77642 h 696651"/>
                <a:gd name="connsiteX3" fmla="*/ 856343 w 881070"/>
                <a:gd name="connsiteY3" fmla="*/ 585643 h 696651"/>
                <a:gd name="connsiteX4" fmla="*/ 754743 w 881070"/>
                <a:gd name="connsiteY4" fmla="*/ 687242 h 696651"/>
                <a:gd name="connsiteX5" fmla="*/ 14514 w 881070"/>
                <a:gd name="connsiteY5" fmla="*/ 687242 h 696651"/>
                <a:gd name="connsiteX0" fmla="*/ 0 w 881070"/>
                <a:gd name="connsiteY0" fmla="*/ 5071 h 718158"/>
                <a:gd name="connsiteX1" fmla="*/ 725715 w 881070"/>
                <a:gd name="connsiteY1" fmla="*/ 19585 h 718158"/>
                <a:gd name="connsiteX2" fmla="*/ 870857 w 881070"/>
                <a:gd name="connsiteY2" fmla="*/ 77642 h 718158"/>
                <a:gd name="connsiteX3" fmla="*/ 856343 w 881070"/>
                <a:gd name="connsiteY3" fmla="*/ 585643 h 718158"/>
                <a:gd name="connsiteX4" fmla="*/ 754743 w 881070"/>
                <a:gd name="connsiteY4" fmla="*/ 687242 h 718158"/>
                <a:gd name="connsiteX5" fmla="*/ 14514 w 881070"/>
                <a:gd name="connsiteY5" fmla="*/ 716271 h 718158"/>
                <a:gd name="connsiteX0" fmla="*/ 43543 w 924613"/>
                <a:gd name="connsiteY0" fmla="*/ 5071 h 718158"/>
                <a:gd name="connsiteX1" fmla="*/ 769258 w 924613"/>
                <a:gd name="connsiteY1" fmla="*/ 19585 h 718158"/>
                <a:gd name="connsiteX2" fmla="*/ 914400 w 924613"/>
                <a:gd name="connsiteY2" fmla="*/ 77642 h 718158"/>
                <a:gd name="connsiteX3" fmla="*/ 899886 w 924613"/>
                <a:gd name="connsiteY3" fmla="*/ 585643 h 718158"/>
                <a:gd name="connsiteX4" fmla="*/ 798286 w 924613"/>
                <a:gd name="connsiteY4" fmla="*/ 687242 h 718158"/>
                <a:gd name="connsiteX5" fmla="*/ 0 w 924613"/>
                <a:gd name="connsiteY5" fmla="*/ 716271 h 718158"/>
                <a:gd name="connsiteX0" fmla="*/ 595086 w 924613"/>
                <a:gd name="connsiteY0" fmla="*/ 8671 h 707244"/>
                <a:gd name="connsiteX1" fmla="*/ 769258 w 924613"/>
                <a:gd name="connsiteY1" fmla="*/ 8671 h 707244"/>
                <a:gd name="connsiteX2" fmla="*/ 914400 w 924613"/>
                <a:gd name="connsiteY2" fmla="*/ 66728 h 707244"/>
                <a:gd name="connsiteX3" fmla="*/ 899886 w 924613"/>
                <a:gd name="connsiteY3" fmla="*/ 574729 h 707244"/>
                <a:gd name="connsiteX4" fmla="*/ 798286 w 924613"/>
                <a:gd name="connsiteY4" fmla="*/ 676328 h 707244"/>
                <a:gd name="connsiteX5" fmla="*/ 0 w 924613"/>
                <a:gd name="connsiteY5" fmla="*/ 705357 h 707244"/>
                <a:gd name="connsiteX0" fmla="*/ 0 w 329527"/>
                <a:gd name="connsiteY0" fmla="*/ 8671 h 707244"/>
                <a:gd name="connsiteX1" fmla="*/ 174172 w 329527"/>
                <a:gd name="connsiteY1" fmla="*/ 8671 h 707244"/>
                <a:gd name="connsiteX2" fmla="*/ 319314 w 329527"/>
                <a:gd name="connsiteY2" fmla="*/ 66728 h 707244"/>
                <a:gd name="connsiteX3" fmla="*/ 304800 w 329527"/>
                <a:gd name="connsiteY3" fmla="*/ 574729 h 707244"/>
                <a:gd name="connsiteX4" fmla="*/ 203200 w 329527"/>
                <a:gd name="connsiteY4" fmla="*/ 676328 h 707244"/>
                <a:gd name="connsiteX5" fmla="*/ 29029 w 329527"/>
                <a:gd name="connsiteY5" fmla="*/ 705357 h 707244"/>
                <a:gd name="connsiteX0" fmla="*/ 0 w 329527"/>
                <a:gd name="connsiteY0" fmla="*/ 8671 h 694605"/>
                <a:gd name="connsiteX1" fmla="*/ 174172 w 329527"/>
                <a:gd name="connsiteY1" fmla="*/ 8671 h 694605"/>
                <a:gd name="connsiteX2" fmla="*/ 319314 w 329527"/>
                <a:gd name="connsiteY2" fmla="*/ 66728 h 694605"/>
                <a:gd name="connsiteX3" fmla="*/ 304800 w 329527"/>
                <a:gd name="connsiteY3" fmla="*/ 574729 h 694605"/>
                <a:gd name="connsiteX4" fmla="*/ 203200 w 329527"/>
                <a:gd name="connsiteY4" fmla="*/ 676328 h 694605"/>
                <a:gd name="connsiteX5" fmla="*/ 0 w 329527"/>
                <a:gd name="connsiteY5" fmla="*/ 690843 h 694605"/>
                <a:gd name="connsiteX0" fmla="*/ 0 w 329527"/>
                <a:gd name="connsiteY0" fmla="*/ 1871 h 687805"/>
                <a:gd name="connsiteX1" fmla="*/ 174172 w 329527"/>
                <a:gd name="connsiteY1" fmla="*/ 59928 h 687805"/>
                <a:gd name="connsiteX2" fmla="*/ 319314 w 329527"/>
                <a:gd name="connsiteY2" fmla="*/ 59928 h 687805"/>
                <a:gd name="connsiteX3" fmla="*/ 304800 w 329527"/>
                <a:gd name="connsiteY3" fmla="*/ 567929 h 687805"/>
                <a:gd name="connsiteX4" fmla="*/ 203200 w 329527"/>
                <a:gd name="connsiteY4" fmla="*/ 669528 h 687805"/>
                <a:gd name="connsiteX5" fmla="*/ 0 w 329527"/>
                <a:gd name="connsiteY5" fmla="*/ 684043 h 687805"/>
                <a:gd name="connsiteX0" fmla="*/ 14514 w 329527"/>
                <a:gd name="connsiteY0" fmla="*/ 22584 h 664975"/>
                <a:gd name="connsiteX1" fmla="*/ 174172 w 329527"/>
                <a:gd name="connsiteY1" fmla="*/ 37098 h 664975"/>
                <a:gd name="connsiteX2" fmla="*/ 319314 w 329527"/>
                <a:gd name="connsiteY2" fmla="*/ 37098 h 664975"/>
                <a:gd name="connsiteX3" fmla="*/ 304800 w 329527"/>
                <a:gd name="connsiteY3" fmla="*/ 545099 h 664975"/>
                <a:gd name="connsiteX4" fmla="*/ 203200 w 329527"/>
                <a:gd name="connsiteY4" fmla="*/ 646698 h 664975"/>
                <a:gd name="connsiteX5" fmla="*/ 0 w 329527"/>
                <a:gd name="connsiteY5" fmla="*/ 661213 h 664975"/>
                <a:gd name="connsiteX0" fmla="*/ 14514 w 341538"/>
                <a:gd name="connsiteY0" fmla="*/ 5941 h 648332"/>
                <a:gd name="connsiteX1" fmla="*/ 174172 w 341538"/>
                <a:gd name="connsiteY1" fmla="*/ 20455 h 648332"/>
                <a:gd name="connsiteX2" fmla="*/ 333828 w 341538"/>
                <a:gd name="connsiteY2" fmla="*/ 107541 h 648332"/>
                <a:gd name="connsiteX3" fmla="*/ 304800 w 341538"/>
                <a:gd name="connsiteY3" fmla="*/ 528456 h 648332"/>
                <a:gd name="connsiteX4" fmla="*/ 203200 w 341538"/>
                <a:gd name="connsiteY4" fmla="*/ 630055 h 648332"/>
                <a:gd name="connsiteX5" fmla="*/ 0 w 341538"/>
                <a:gd name="connsiteY5" fmla="*/ 644570 h 648332"/>
                <a:gd name="connsiteX0" fmla="*/ 0 w 341615"/>
                <a:gd name="connsiteY0" fmla="*/ 3200 h 669911"/>
                <a:gd name="connsiteX1" fmla="*/ 174249 w 341615"/>
                <a:gd name="connsiteY1" fmla="*/ 42034 h 669911"/>
                <a:gd name="connsiteX2" fmla="*/ 333905 w 341615"/>
                <a:gd name="connsiteY2" fmla="*/ 129120 h 669911"/>
                <a:gd name="connsiteX3" fmla="*/ 304877 w 341615"/>
                <a:gd name="connsiteY3" fmla="*/ 550035 h 669911"/>
                <a:gd name="connsiteX4" fmla="*/ 203277 w 341615"/>
                <a:gd name="connsiteY4" fmla="*/ 651634 h 669911"/>
                <a:gd name="connsiteX5" fmla="*/ 77 w 341615"/>
                <a:gd name="connsiteY5" fmla="*/ 666149 h 669911"/>
                <a:gd name="connsiteX0" fmla="*/ 0 w 339584"/>
                <a:gd name="connsiteY0" fmla="*/ 10475 h 677186"/>
                <a:gd name="connsiteX1" fmla="*/ 203432 w 339584"/>
                <a:gd name="connsiteY1" fmla="*/ 15263 h 677186"/>
                <a:gd name="connsiteX2" fmla="*/ 333905 w 339584"/>
                <a:gd name="connsiteY2" fmla="*/ 136395 h 677186"/>
                <a:gd name="connsiteX3" fmla="*/ 304877 w 339584"/>
                <a:gd name="connsiteY3" fmla="*/ 557310 h 677186"/>
                <a:gd name="connsiteX4" fmla="*/ 203277 w 339584"/>
                <a:gd name="connsiteY4" fmla="*/ 658909 h 677186"/>
                <a:gd name="connsiteX5" fmla="*/ 77 w 339584"/>
                <a:gd name="connsiteY5" fmla="*/ 673424 h 677186"/>
                <a:gd name="connsiteX0" fmla="*/ 0 w 336854"/>
                <a:gd name="connsiteY0" fmla="*/ 5578 h 672289"/>
                <a:gd name="connsiteX1" fmla="*/ 203432 w 336854"/>
                <a:gd name="connsiteY1" fmla="*/ 10366 h 672289"/>
                <a:gd name="connsiteX2" fmla="*/ 244273 w 336854"/>
                <a:gd name="connsiteY2" fmla="*/ 29127 h 672289"/>
                <a:gd name="connsiteX3" fmla="*/ 333905 w 336854"/>
                <a:gd name="connsiteY3" fmla="*/ 131498 h 672289"/>
                <a:gd name="connsiteX4" fmla="*/ 304877 w 336854"/>
                <a:gd name="connsiteY4" fmla="*/ 552413 h 672289"/>
                <a:gd name="connsiteX5" fmla="*/ 203277 w 336854"/>
                <a:gd name="connsiteY5" fmla="*/ 654012 h 672289"/>
                <a:gd name="connsiteX6" fmla="*/ 77 w 336854"/>
                <a:gd name="connsiteY6" fmla="*/ 668527 h 672289"/>
                <a:gd name="connsiteX0" fmla="*/ 0 w 336545"/>
                <a:gd name="connsiteY0" fmla="*/ 6084 h 672795"/>
                <a:gd name="connsiteX1" fmla="*/ 203432 w 336545"/>
                <a:gd name="connsiteY1" fmla="*/ 10872 h 672795"/>
                <a:gd name="connsiteX2" fmla="*/ 249137 w 336545"/>
                <a:gd name="connsiteY2" fmla="*/ 44225 h 672795"/>
                <a:gd name="connsiteX3" fmla="*/ 333905 w 336545"/>
                <a:gd name="connsiteY3" fmla="*/ 132004 h 672795"/>
                <a:gd name="connsiteX4" fmla="*/ 304877 w 336545"/>
                <a:gd name="connsiteY4" fmla="*/ 552919 h 672795"/>
                <a:gd name="connsiteX5" fmla="*/ 203277 w 336545"/>
                <a:gd name="connsiteY5" fmla="*/ 654518 h 672795"/>
                <a:gd name="connsiteX6" fmla="*/ 77 w 336545"/>
                <a:gd name="connsiteY6" fmla="*/ 669033 h 672795"/>
                <a:gd name="connsiteX0" fmla="*/ 0 w 344720"/>
                <a:gd name="connsiteY0" fmla="*/ 6084 h 672620"/>
                <a:gd name="connsiteX1" fmla="*/ 203432 w 344720"/>
                <a:gd name="connsiteY1" fmla="*/ 10872 h 672620"/>
                <a:gd name="connsiteX2" fmla="*/ 249137 w 344720"/>
                <a:gd name="connsiteY2" fmla="*/ 44225 h 672620"/>
                <a:gd name="connsiteX3" fmla="*/ 333905 w 344720"/>
                <a:gd name="connsiteY3" fmla="*/ 132004 h 672620"/>
                <a:gd name="connsiteX4" fmla="*/ 329196 w 344720"/>
                <a:gd name="connsiteY4" fmla="*/ 557783 h 672620"/>
                <a:gd name="connsiteX5" fmla="*/ 203277 w 344720"/>
                <a:gd name="connsiteY5" fmla="*/ 654518 h 672620"/>
                <a:gd name="connsiteX6" fmla="*/ 77 w 344720"/>
                <a:gd name="connsiteY6" fmla="*/ 669033 h 672620"/>
                <a:gd name="connsiteX0" fmla="*/ 0 w 344720"/>
                <a:gd name="connsiteY0" fmla="*/ 3945 h 685072"/>
                <a:gd name="connsiteX1" fmla="*/ 203432 w 344720"/>
                <a:gd name="connsiteY1" fmla="*/ 23324 h 685072"/>
                <a:gd name="connsiteX2" fmla="*/ 249137 w 344720"/>
                <a:gd name="connsiteY2" fmla="*/ 56677 h 685072"/>
                <a:gd name="connsiteX3" fmla="*/ 333905 w 344720"/>
                <a:gd name="connsiteY3" fmla="*/ 144456 h 685072"/>
                <a:gd name="connsiteX4" fmla="*/ 329196 w 344720"/>
                <a:gd name="connsiteY4" fmla="*/ 570235 h 685072"/>
                <a:gd name="connsiteX5" fmla="*/ 203277 w 344720"/>
                <a:gd name="connsiteY5" fmla="*/ 666970 h 685072"/>
                <a:gd name="connsiteX6" fmla="*/ 77 w 344720"/>
                <a:gd name="connsiteY6" fmla="*/ 681485 h 685072"/>
                <a:gd name="connsiteX0" fmla="*/ 0 w 344720"/>
                <a:gd name="connsiteY0" fmla="*/ 6658 h 687785"/>
                <a:gd name="connsiteX1" fmla="*/ 218024 w 344720"/>
                <a:gd name="connsiteY1" fmla="*/ 11445 h 687785"/>
                <a:gd name="connsiteX2" fmla="*/ 249137 w 344720"/>
                <a:gd name="connsiteY2" fmla="*/ 59390 h 687785"/>
                <a:gd name="connsiteX3" fmla="*/ 333905 w 344720"/>
                <a:gd name="connsiteY3" fmla="*/ 147169 h 687785"/>
                <a:gd name="connsiteX4" fmla="*/ 329196 w 344720"/>
                <a:gd name="connsiteY4" fmla="*/ 572948 h 687785"/>
                <a:gd name="connsiteX5" fmla="*/ 203277 w 344720"/>
                <a:gd name="connsiteY5" fmla="*/ 669683 h 687785"/>
                <a:gd name="connsiteX6" fmla="*/ 77 w 344720"/>
                <a:gd name="connsiteY6" fmla="*/ 684198 h 687785"/>
                <a:gd name="connsiteX0" fmla="*/ 0 w 342381"/>
                <a:gd name="connsiteY0" fmla="*/ 6658 h 687785"/>
                <a:gd name="connsiteX1" fmla="*/ 218024 w 342381"/>
                <a:gd name="connsiteY1" fmla="*/ 11445 h 687785"/>
                <a:gd name="connsiteX2" fmla="*/ 288048 w 342381"/>
                <a:gd name="connsiteY2" fmla="*/ 59390 h 687785"/>
                <a:gd name="connsiteX3" fmla="*/ 333905 w 342381"/>
                <a:gd name="connsiteY3" fmla="*/ 147169 h 687785"/>
                <a:gd name="connsiteX4" fmla="*/ 329196 w 342381"/>
                <a:gd name="connsiteY4" fmla="*/ 572948 h 687785"/>
                <a:gd name="connsiteX5" fmla="*/ 203277 w 342381"/>
                <a:gd name="connsiteY5" fmla="*/ 669683 h 687785"/>
                <a:gd name="connsiteX6" fmla="*/ 77 w 342381"/>
                <a:gd name="connsiteY6" fmla="*/ 684198 h 687785"/>
                <a:gd name="connsiteX0" fmla="*/ 0 w 346751"/>
                <a:gd name="connsiteY0" fmla="*/ 11378 h 692505"/>
                <a:gd name="connsiteX1" fmla="*/ 218024 w 346751"/>
                <a:gd name="connsiteY1" fmla="*/ 16165 h 692505"/>
                <a:gd name="connsiteX2" fmla="*/ 333905 w 346751"/>
                <a:gd name="connsiteY2" fmla="*/ 151889 h 692505"/>
                <a:gd name="connsiteX3" fmla="*/ 329196 w 346751"/>
                <a:gd name="connsiteY3" fmla="*/ 577668 h 692505"/>
                <a:gd name="connsiteX4" fmla="*/ 203277 w 346751"/>
                <a:gd name="connsiteY4" fmla="*/ 674403 h 692505"/>
                <a:gd name="connsiteX5" fmla="*/ 77 w 346751"/>
                <a:gd name="connsiteY5" fmla="*/ 688918 h 692505"/>
                <a:gd name="connsiteX0" fmla="*/ 0 w 345468"/>
                <a:gd name="connsiteY0" fmla="*/ 5136 h 686263"/>
                <a:gd name="connsiteX1" fmla="*/ 237479 w 345468"/>
                <a:gd name="connsiteY1" fmla="*/ 29378 h 686263"/>
                <a:gd name="connsiteX2" fmla="*/ 333905 w 345468"/>
                <a:gd name="connsiteY2" fmla="*/ 145647 h 686263"/>
                <a:gd name="connsiteX3" fmla="*/ 329196 w 345468"/>
                <a:gd name="connsiteY3" fmla="*/ 571426 h 686263"/>
                <a:gd name="connsiteX4" fmla="*/ 203277 w 345468"/>
                <a:gd name="connsiteY4" fmla="*/ 668161 h 686263"/>
                <a:gd name="connsiteX5" fmla="*/ 77 w 345468"/>
                <a:gd name="connsiteY5" fmla="*/ 682676 h 686263"/>
                <a:gd name="connsiteX0" fmla="*/ 0 w 345468"/>
                <a:gd name="connsiteY0" fmla="*/ 3378 h 684505"/>
                <a:gd name="connsiteX1" fmla="*/ 237479 w 345468"/>
                <a:gd name="connsiteY1" fmla="*/ 42211 h 684505"/>
                <a:gd name="connsiteX2" fmla="*/ 333905 w 345468"/>
                <a:gd name="connsiteY2" fmla="*/ 143889 h 684505"/>
                <a:gd name="connsiteX3" fmla="*/ 329196 w 345468"/>
                <a:gd name="connsiteY3" fmla="*/ 569668 h 684505"/>
                <a:gd name="connsiteX4" fmla="*/ 203277 w 345468"/>
                <a:gd name="connsiteY4" fmla="*/ 666403 h 684505"/>
                <a:gd name="connsiteX5" fmla="*/ 77 w 345468"/>
                <a:gd name="connsiteY5" fmla="*/ 680918 h 684505"/>
                <a:gd name="connsiteX0" fmla="*/ 0 w 344535"/>
                <a:gd name="connsiteY0" fmla="*/ 6118 h 687245"/>
                <a:gd name="connsiteX1" fmla="*/ 252070 w 344535"/>
                <a:gd name="connsiteY1" fmla="*/ 25495 h 687245"/>
                <a:gd name="connsiteX2" fmla="*/ 333905 w 344535"/>
                <a:gd name="connsiteY2" fmla="*/ 146629 h 687245"/>
                <a:gd name="connsiteX3" fmla="*/ 329196 w 344535"/>
                <a:gd name="connsiteY3" fmla="*/ 572408 h 687245"/>
                <a:gd name="connsiteX4" fmla="*/ 203277 w 344535"/>
                <a:gd name="connsiteY4" fmla="*/ 669143 h 687245"/>
                <a:gd name="connsiteX5" fmla="*/ 77 w 344535"/>
                <a:gd name="connsiteY5" fmla="*/ 683658 h 687245"/>
                <a:gd name="connsiteX0" fmla="*/ 0 w 354593"/>
                <a:gd name="connsiteY0" fmla="*/ 5958 h 687085"/>
                <a:gd name="connsiteX1" fmla="*/ 252070 w 354593"/>
                <a:gd name="connsiteY1" fmla="*/ 25335 h 687085"/>
                <a:gd name="connsiteX2" fmla="*/ 348496 w 354593"/>
                <a:gd name="connsiteY2" fmla="*/ 141606 h 687085"/>
                <a:gd name="connsiteX3" fmla="*/ 329196 w 354593"/>
                <a:gd name="connsiteY3" fmla="*/ 572248 h 687085"/>
                <a:gd name="connsiteX4" fmla="*/ 203277 w 354593"/>
                <a:gd name="connsiteY4" fmla="*/ 668983 h 687085"/>
                <a:gd name="connsiteX5" fmla="*/ 77 w 354593"/>
                <a:gd name="connsiteY5" fmla="*/ 683498 h 687085"/>
                <a:gd name="connsiteX0" fmla="*/ 0 w 354593"/>
                <a:gd name="connsiteY0" fmla="*/ 11046 h 692173"/>
                <a:gd name="connsiteX1" fmla="*/ 161590 w 354593"/>
                <a:gd name="connsiteY1" fmla="*/ 549 h 692173"/>
                <a:gd name="connsiteX2" fmla="*/ 252070 w 354593"/>
                <a:gd name="connsiteY2" fmla="*/ 30423 h 692173"/>
                <a:gd name="connsiteX3" fmla="*/ 348496 w 354593"/>
                <a:gd name="connsiteY3" fmla="*/ 146694 h 692173"/>
                <a:gd name="connsiteX4" fmla="*/ 329196 w 354593"/>
                <a:gd name="connsiteY4" fmla="*/ 577336 h 692173"/>
                <a:gd name="connsiteX5" fmla="*/ 203277 w 354593"/>
                <a:gd name="connsiteY5" fmla="*/ 674071 h 692173"/>
                <a:gd name="connsiteX6" fmla="*/ 77 w 354593"/>
                <a:gd name="connsiteY6" fmla="*/ 688586 h 692173"/>
                <a:gd name="connsiteX0" fmla="*/ 0 w 354593"/>
                <a:gd name="connsiteY0" fmla="*/ 0 h 681127"/>
                <a:gd name="connsiteX1" fmla="*/ 161590 w 354593"/>
                <a:gd name="connsiteY1" fmla="*/ 8958 h 681127"/>
                <a:gd name="connsiteX2" fmla="*/ 252070 w 354593"/>
                <a:gd name="connsiteY2" fmla="*/ 19377 h 681127"/>
                <a:gd name="connsiteX3" fmla="*/ 348496 w 354593"/>
                <a:gd name="connsiteY3" fmla="*/ 135648 h 681127"/>
                <a:gd name="connsiteX4" fmla="*/ 329196 w 354593"/>
                <a:gd name="connsiteY4" fmla="*/ 566290 h 681127"/>
                <a:gd name="connsiteX5" fmla="*/ 203277 w 354593"/>
                <a:gd name="connsiteY5" fmla="*/ 663025 h 681127"/>
                <a:gd name="connsiteX6" fmla="*/ 77 w 354593"/>
                <a:gd name="connsiteY6" fmla="*/ 677540 h 681127"/>
                <a:gd name="connsiteX0" fmla="*/ 0 w 354593"/>
                <a:gd name="connsiteY0" fmla="*/ 769 h 681896"/>
                <a:gd name="connsiteX1" fmla="*/ 171318 w 354593"/>
                <a:gd name="connsiteY1" fmla="*/ 0 h 681896"/>
                <a:gd name="connsiteX2" fmla="*/ 252070 w 354593"/>
                <a:gd name="connsiteY2" fmla="*/ 20146 h 681896"/>
                <a:gd name="connsiteX3" fmla="*/ 348496 w 354593"/>
                <a:gd name="connsiteY3" fmla="*/ 136417 h 681896"/>
                <a:gd name="connsiteX4" fmla="*/ 329196 w 354593"/>
                <a:gd name="connsiteY4" fmla="*/ 567059 h 681896"/>
                <a:gd name="connsiteX5" fmla="*/ 203277 w 354593"/>
                <a:gd name="connsiteY5" fmla="*/ 663794 h 681896"/>
                <a:gd name="connsiteX6" fmla="*/ 77 w 354593"/>
                <a:gd name="connsiteY6" fmla="*/ 678309 h 681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4593" h="681896">
                  <a:moveTo>
                    <a:pt x="0" y="769"/>
                  </a:moveTo>
                  <a:lnTo>
                    <a:pt x="171318" y="0"/>
                  </a:lnTo>
                  <a:cubicBezTo>
                    <a:pt x="213330" y="3229"/>
                    <a:pt x="222540" y="-2590"/>
                    <a:pt x="252070" y="20146"/>
                  </a:cubicBezTo>
                  <a:cubicBezTo>
                    <a:pt x="281600" y="42882"/>
                    <a:pt x="335642" y="45265"/>
                    <a:pt x="348496" y="136417"/>
                  </a:cubicBezTo>
                  <a:cubicBezTo>
                    <a:pt x="361350" y="227569"/>
                    <a:pt x="353399" y="479163"/>
                    <a:pt x="329196" y="567059"/>
                  </a:cubicBezTo>
                  <a:cubicBezTo>
                    <a:pt x="304993" y="654955"/>
                    <a:pt x="258130" y="645252"/>
                    <a:pt x="203277" y="663794"/>
                  </a:cubicBezTo>
                  <a:cubicBezTo>
                    <a:pt x="148424" y="682336"/>
                    <a:pt x="281896" y="685566"/>
                    <a:pt x="77" y="678309"/>
                  </a:cubicBezTo>
                </a:path>
              </a:pathLst>
            </a:custGeom>
            <a:ln w="19050">
              <a:solidFill>
                <a:srgbClr val="FF0000"/>
              </a:solidFill>
              <a:prstDash val="dash"/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2" name="Прямая со стрелкой 51"/>
            <p:cNvCxnSpPr/>
            <p:nvPr/>
          </p:nvCxnSpPr>
          <p:spPr>
            <a:xfrm flipV="1">
              <a:off x="466226" y="1651216"/>
              <a:ext cx="595573" cy="3450"/>
            </a:xfrm>
            <a:prstGeom prst="straightConnector1">
              <a:avLst/>
            </a:prstGeom>
            <a:ln w="19050">
              <a:solidFill>
                <a:srgbClr val="FF0000"/>
              </a:solidFill>
              <a:prstDash val="dash"/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Прямая со стрелкой 54"/>
            <p:cNvCxnSpPr>
              <a:stCxn id="49" idx="6"/>
            </p:cNvCxnSpPr>
            <p:nvPr/>
          </p:nvCxnSpPr>
          <p:spPr>
            <a:xfrm flipH="1">
              <a:off x="466226" y="2322284"/>
              <a:ext cx="636857" cy="3587"/>
            </a:xfrm>
            <a:prstGeom prst="straightConnector1">
              <a:avLst/>
            </a:prstGeom>
            <a:ln w="19050">
              <a:solidFill>
                <a:srgbClr val="FF0000"/>
              </a:solidFill>
              <a:prstDash val="dash"/>
              <a:tailEnd type="non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Группа 58"/>
          <p:cNvGrpSpPr/>
          <p:nvPr/>
        </p:nvGrpSpPr>
        <p:grpSpPr>
          <a:xfrm>
            <a:off x="1579949" y="1372062"/>
            <a:ext cx="412412" cy="681240"/>
            <a:chOff x="1579949" y="1618774"/>
            <a:chExt cx="412412" cy="681240"/>
          </a:xfrm>
        </p:grpSpPr>
        <p:sp>
          <p:nvSpPr>
            <p:cNvPr id="56" name="Полилиния 55"/>
            <p:cNvSpPr/>
            <p:nvPr/>
          </p:nvSpPr>
          <p:spPr>
            <a:xfrm>
              <a:off x="1579949" y="1621500"/>
              <a:ext cx="125070" cy="244297"/>
            </a:xfrm>
            <a:custGeom>
              <a:avLst/>
              <a:gdLst>
                <a:gd name="connsiteX0" fmla="*/ 3098 w 111137"/>
                <a:gd name="connsiteY0" fmla="*/ 194421 h 194421"/>
                <a:gd name="connsiteX1" fmla="*/ 3098 w 111137"/>
                <a:gd name="connsiteY1" fmla="*/ 72072 h 194421"/>
                <a:gd name="connsiteX2" fmla="*/ 35295 w 111137"/>
                <a:gd name="connsiteY2" fmla="*/ 14117 h 194421"/>
                <a:gd name="connsiteX3" fmla="*/ 106129 w 111137"/>
                <a:gd name="connsiteY3" fmla="*/ 1238 h 194421"/>
                <a:gd name="connsiteX4" fmla="*/ 99690 w 111137"/>
                <a:gd name="connsiteY4" fmla="*/ 1238 h 194421"/>
                <a:gd name="connsiteX0" fmla="*/ 406 w 125070"/>
                <a:gd name="connsiteY0" fmla="*/ 244297 h 244297"/>
                <a:gd name="connsiteX1" fmla="*/ 17031 w 125070"/>
                <a:gd name="connsiteY1" fmla="*/ 72072 h 244297"/>
                <a:gd name="connsiteX2" fmla="*/ 49228 w 125070"/>
                <a:gd name="connsiteY2" fmla="*/ 14117 h 244297"/>
                <a:gd name="connsiteX3" fmla="*/ 120062 w 125070"/>
                <a:gd name="connsiteY3" fmla="*/ 1238 h 244297"/>
                <a:gd name="connsiteX4" fmla="*/ 113623 w 125070"/>
                <a:gd name="connsiteY4" fmla="*/ 1238 h 24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070" h="244297">
                  <a:moveTo>
                    <a:pt x="406" y="244297"/>
                  </a:moveTo>
                  <a:cubicBezTo>
                    <a:pt x="-2277" y="198148"/>
                    <a:pt x="8894" y="110435"/>
                    <a:pt x="17031" y="72072"/>
                  </a:cubicBezTo>
                  <a:cubicBezTo>
                    <a:pt x="25168" y="33709"/>
                    <a:pt x="32056" y="25923"/>
                    <a:pt x="49228" y="14117"/>
                  </a:cubicBezTo>
                  <a:cubicBezTo>
                    <a:pt x="66400" y="2311"/>
                    <a:pt x="109330" y="3384"/>
                    <a:pt x="120062" y="1238"/>
                  </a:cubicBezTo>
                  <a:cubicBezTo>
                    <a:pt x="130794" y="-908"/>
                    <a:pt x="122208" y="165"/>
                    <a:pt x="113623" y="1238"/>
                  </a:cubicBezTo>
                </a:path>
              </a:pathLst>
            </a:custGeom>
            <a:ln w="19050">
              <a:prstDash val="dash"/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Полилиния 56"/>
            <p:cNvSpPr/>
            <p:nvPr/>
          </p:nvSpPr>
          <p:spPr>
            <a:xfrm>
              <a:off x="1693573" y="1618774"/>
              <a:ext cx="298788" cy="679392"/>
            </a:xfrm>
            <a:custGeom>
              <a:avLst/>
              <a:gdLst>
                <a:gd name="connsiteX0" fmla="*/ 0 w 271128"/>
                <a:gd name="connsiteY0" fmla="*/ 13323 h 677300"/>
                <a:gd name="connsiteX1" fmla="*/ 148107 w 271128"/>
                <a:gd name="connsiteY1" fmla="*/ 6884 h 677300"/>
                <a:gd name="connsiteX2" fmla="*/ 251138 w 271128"/>
                <a:gd name="connsiteY2" fmla="*/ 39081 h 677300"/>
                <a:gd name="connsiteX3" fmla="*/ 270456 w 271128"/>
                <a:gd name="connsiteY3" fmla="*/ 399690 h 677300"/>
                <a:gd name="connsiteX4" fmla="*/ 264017 w 271128"/>
                <a:gd name="connsiteY4" fmla="*/ 625070 h 677300"/>
                <a:gd name="connsiteX5" fmla="*/ 238259 w 271128"/>
                <a:gd name="connsiteY5" fmla="*/ 670146 h 677300"/>
                <a:gd name="connsiteX6" fmla="*/ 180304 w 271128"/>
                <a:gd name="connsiteY6" fmla="*/ 676585 h 677300"/>
                <a:gd name="connsiteX0" fmla="*/ 0 w 271128"/>
                <a:gd name="connsiteY0" fmla="*/ 13323 h 682311"/>
                <a:gd name="connsiteX1" fmla="*/ 148107 w 271128"/>
                <a:gd name="connsiteY1" fmla="*/ 6884 h 682311"/>
                <a:gd name="connsiteX2" fmla="*/ 251138 w 271128"/>
                <a:gd name="connsiteY2" fmla="*/ 39081 h 682311"/>
                <a:gd name="connsiteX3" fmla="*/ 270456 w 271128"/>
                <a:gd name="connsiteY3" fmla="*/ 399690 h 682311"/>
                <a:gd name="connsiteX4" fmla="*/ 264017 w 271128"/>
                <a:gd name="connsiteY4" fmla="*/ 625070 h 682311"/>
                <a:gd name="connsiteX5" fmla="*/ 238259 w 271128"/>
                <a:gd name="connsiteY5" fmla="*/ 670146 h 682311"/>
                <a:gd name="connsiteX6" fmla="*/ 130428 w 271128"/>
                <a:gd name="connsiteY6" fmla="*/ 682127 h 682311"/>
                <a:gd name="connsiteX0" fmla="*/ 0 w 281992"/>
                <a:gd name="connsiteY0" fmla="*/ 10404 h 679392"/>
                <a:gd name="connsiteX1" fmla="*/ 148107 w 281992"/>
                <a:gd name="connsiteY1" fmla="*/ 3965 h 679392"/>
                <a:gd name="connsiteX2" fmla="*/ 273305 w 281992"/>
                <a:gd name="connsiteY2" fmla="*/ 69413 h 679392"/>
                <a:gd name="connsiteX3" fmla="*/ 270456 w 281992"/>
                <a:gd name="connsiteY3" fmla="*/ 396771 h 679392"/>
                <a:gd name="connsiteX4" fmla="*/ 264017 w 281992"/>
                <a:gd name="connsiteY4" fmla="*/ 622151 h 679392"/>
                <a:gd name="connsiteX5" fmla="*/ 238259 w 281992"/>
                <a:gd name="connsiteY5" fmla="*/ 667227 h 679392"/>
                <a:gd name="connsiteX6" fmla="*/ 130428 w 281992"/>
                <a:gd name="connsiteY6" fmla="*/ 679208 h 679392"/>
                <a:gd name="connsiteX0" fmla="*/ 0 w 286409"/>
                <a:gd name="connsiteY0" fmla="*/ 10404 h 679392"/>
                <a:gd name="connsiteX1" fmla="*/ 148107 w 286409"/>
                <a:gd name="connsiteY1" fmla="*/ 3965 h 679392"/>
                <a:gd name="connsiteX2" fmla="*/ 273305 w 286409"/>
                <a:gd name="connsiteY2" fmla="*/ 69413 h 679392"/>
                <a:gd name="connsiteX3" fmla="*/ 281540 w 286409"/>
                <a:gd name="connsiteY3" fmla="*/ 402313 h 679392"/>
                <a:gd name="connsiteX4" fmla="*/ 264017 w 286409"/>
                <a:gd name="connsiteY4" fmla="*/ 622151 h 679392"/>
                <a:gd name="connsiteX5" fmla="*/ 238259 w 286409"/>
                <a:gd name="connsiteY5" fmla="*/ 667227 h 679392"/>
                <a:gd name="connsiteX6" fmla="*/ 130428 w 286409"/>
                <a:gd name="connsiteY6" fmla="*/ 679208 h 679392"/>
                <a:gd name="connsiteX0" fmla="*/ 0 w 286171"/>
                <a:gd name="connsiteY0" fmla="*/ 10404 h 679392"/>
                <a:gd name="connsiteX1" fmla="*/ 148107 w 286171"/>
                <a:gd name="connsiteY1" fmla="*/ 3965 h 679392"/>
                <a:gd name="connsiteX2" fmla="*/ 273305 w 286171"/>
                <a:gd name="connsiteY2" fmla="*/ 69413 h 679392"/>
                <a:gd name="connsiteX3" fmla="*/ 281540 w 286171"/>
                <a:gd name="connsiteY3" fmla="*/ 402313 h 679392"/>
                <a:gd name="connsiteX4" fmla="*/ 268232 w 286171"/>
                <a:gd name="connsiteY4" fmla="*/ 503742 h 679392"/>
                <a:gd name="connsiteX5" fmla="*/ 264017 w 286171"/>
                <a:gd name="connsiteY5" fmla="*/ 622151 h 679392"/>
                <a:gd name="connsiteX6" fmla="*/ 238259 w 286171"/>
                <a:gd name="connsiteY6" fmla="*/ 667227 h 679392"/>
                <a:gd name="connsiteX7" fmla="*/ 130428 w 286171"/>
                <a:gd name="connsiteY7" fmla="*/ 679208 h 679392"/>
                <a:gd name="connsiteX0" fmla="*/ 0 w 285843"/>
                <a:gd name="connsiteY0" fmla="*/ 10404 h 679392"/>
                <a:gd name="connsiteX1" fmla="*/ 148107 w 285843"/>
                <a:gd name="connsiteY1" fmla="*/ 3965 h 679392"/>
                <a:gd name="connsiteX2" fmla="*/ 273305 w 285843"/>
                <a:gd name="connsiteY2" fmla="*/ 69413 h 679392"/>
                <a:gd name="connsiteX3" fmla="*/ 281540 w 285843"/>
                <a:gd name="connsiteY3" fmla="*/ 402313 h 679392"/>
                <a:gd name="connsiteX4" fmla="*/ 284857 w 285843"/>
                <a:gd name="connsiteY4" fmla="*/ 509284 h 679392"/>
                <a:gd name="connsiteX5" fmla="*/ 264017 w 285843"/>
                <a:gd name="connsiteY5" fmla="*/ 622151 h 679392"/>
                <a:gd name="connsiteX6" fmla="*/ 238259 w 285843"/>
                <a:gd name="connsiteY6" fmla="*/ 667227 h 679392"/>
                <a:gd name="connsiteX7" fmla="*/ 130428 w 285843"/>
                <a:gd name="connsiteY7" fmla="*/ 679208 h 679392"/>
                <a:gd name="connsiteX0" fmla="*/ 0 w 298369"/>
                <a:gd name="connsiteY0" fmla="*/ 10404 h 679392"/>
                <a:gd name="connsiteX1" fmla="*/ 148107 w 298369"/>
                <a:gd name="connsiteY1" fmla="*/ 3965 h 679392"/>
                <a:gd name="connsiteX2" fmla="*/ 273305 w 298369"/>
                <a:gd name="connsiteY2" fmla="*/ 69413 h 679392"/>
                <a:gd name="connsiteX3" fmla="*/ 298166 w 298369"/>
                <a:gd name="connsiteY3" fmla="*/ 308102 h 679392"/>
                <a:gd name="connsiteX4" fmla="*/ 284857 w 298369"/>
                <a:gd name="connsiteY4" fmla="*/ 509284 h 679392"/>
                <a:gd name="connsiteX5" fmla="*/ 264017 w 298369"/>
                <a:gd name="connsiteY5" fmla="*/ 622151 h 679392"/>
                <a:gd name="connsiteX6" fmla="*/ 238259 w 298369"/>
                <a:gd name="connsiteY6" fmla="*/ 667227 h 679392"/>
                <a:gd name="connsiteX7" fmla="*/ 130428 w 298369"/>
                <a:gd name="connsiteY7" fmla="*/ 679208 h 679392"/>
                <a:gd name="connsiteX0" fmla="*/ 0 w 298788"/>
                <a:gd name="connsiteY0" fmla="*/ 10404 h 679392"/>
                <a:gd name="connsiteX1" fmla="*/ 148107 w 298788"/>
                <a:gd name="connsiteY1" fmla="*/ 3965 h 679392"/>
                <a:gd name="connsiteX2" fmla="*/ 273305 w 298788"/>
                <a:gd name="connsiteY2" fmla="*/ 69413 h 679392"/>
                <a:gd name="connsiteX3" fmla="*/ 298166 w 298788"/>
                <a:gd name="connsiteY3" fmla="*/ 308102 h 679392"/>
                <a:gd name="connsiteX4" fmla="*/ 290399 w 298788"/>
                <a:gd name="connsiteY4" fmla="*/ 559160 h 679392"/>
                <a:gd name="connsiteX5" fmla="*/ 264017 w 298788"/>
                <a:gd name="connsiteY5" fmla="*/ 622151 h 679392"/>
                <a:gd name="connsiteX6" fmla="*/ 238259 w 298788"/>
                <a:gd name="connsiteY6" fmla="*/ 667227 h 679392"/>
                <a:gd name="connsiteX7" fmla="*/ 130428 w 298788"/>
                <a:gd name="connsiteY7" fmla="*/ 679208 h 679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8788" h="679392">
                  <a:moveTo>
                    <a:pt x="0" y="10404"/>
                  </a:moveTo>
                  <a:cubicBezTo>
                    <a:pt x="53125" y="5038"/>
                    <a:pt x="102556" y="-5870"/>
                    <a:pt x="148107" y="3965"/>
                  </a:cubicBezTo>
                  <a:cubicBezTo>
                    <a:pt x="193658" y="13800"/>
                    <a:pt x="248295" y="18724"/>
                    <a:pt x="273305" y="69413"/>
                  </a:cubicBezTo>
                  <a:cubicBezTo>
                    <a:pt x="298315" y="120102"/>
                    <a:pt x="295317" y="226478"/>
                    <a:pt x="298166" y="308102"/>
                  </a:cubicBezTo>
                  <a:cubicBezTo>
                    <a:pt x="301015" y="389726"/>
                    <a:pt x="293320" y="522520"/>
                    <a:pt x="290399" y="559160"/>
                  </a:cubicBezTo>
                  <a:cubicBezTo>
                    <a:pt x="287479" y="595800"/>
                    <a:pt x="272707" y="604140"/>
                    <a:pt x="264017" y="622151"/>
                  </a:cubicBezTo>
                  <a:cubicBezTo>
                    <a:pt x="255327" y="640162"/>
                    <a:pt x="260524" y="657718"/>
                    <a:pt x="238259" y="667227"/>
                  </a:cubicBezTo>
                  <a:cubicBezTo>
                    <a:pt x="215994" y="676736"/>
                    <a:pt x="152429" y="680281"/>
                    <a:pt x="130428" y="679208"/>
                  </a:cubicBezTo>
                </a:path>
              </a:pathLst>
            </a:custGeom>
            <a:ln w="19050">
              <a:prstDash val="dash"/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Полилиния 57"/>
            <p:cNvSpPr/>
            <p:nvPr/>
          </p:nvSpPr>
          <p:spPr>
            <a:xfrm>
              <a:off x="1584725" y="2012695"/>
              <a:ext cx="265032" cy="287319"/>
            </a:xfrm>
            <a:custGeom>
              <a:avLst/>
              <a:gdLst>
                <a:gd name="connsiteX0" fmla="*/ 302654 w 302654"/>
                <a:gd name="connsiteY0" fmla="*/ 283702 h 287419"/>
                <a:gd name="connsiteX1" fmla="*/ 83713 w 302654"/>
                <a:gd name="connsiteY1" fmla="*/ 283702 h 287419"/>
                <a:gd name="connsiteX2" fmla="*/ 19319 w 302654"/>
                <a:gd name="connsiteY2" fmla="*/ 245066 h 287419"/>
                <a:gd name="connsiteX3" fmla="*/ 6440 w 302654"/>
                <a:gd name="connsiteY3" fmla="*/ 19686 h 287419"/>
                <a:gd name="connsiteX4" fmla="*/ 0 w 302654"/>
                <a:gd name="connsiteY4" fmla="*/ 26125 h 287419"/>
                <a:gd name="connsiteX0" fmla="*/ 309581 w 309581"/>
                <a:gd name="connsiteY0" fmla="*/ 283702 h 287419"/>
                <a:gd name="connsiteX1" fmla="*/ 90640 w 309581"/>
                <a:gd name="connsiteY1" fmla="*/ 283702 h 287419"/>
                <a:gd name="connsiteX2" fmla="*/ 4079 w 309581"/>
                <a:gd name="connsiteY2" fmla="*/ 245066 h 287419"/>
                <a:gd name="connsiteX3" fmla="*/ 13367 w 309581"/>
                <a:gd name="connsiteY3" fmla="*/ 19686 h 287419"/>
                <a:gd name="connsiteX4" fmla="*/ 6927 w 309581"/>
                <a:gd name="connsiteY4" fmla="*/ 26125 h 287419"/>
                <a:gd name="connsiteX0" fmla="*/ 313738 w 313738"/>
                <a:gd name="connsiteY0" fmla="*/ 277963 h 281680"/>
                <a:gd name="connsiteX1" fmla="*/ 94797 w 313738"/>
                <a:gd name="connsiteY1" fmla="*/ 277963 h 281680"/>
                <a:gd name="connsiteX2" fmla="*/ 8236 w 313738"/>
                <a:gd name="connsiteY2" fmla="*/ 239327 h 281680"/>
                <a:gd name="connsiteX3" fmla="*/ 17524 w 313738"/>
                <a:gd name="connsiteY3" fmla="*/ 13947 h 281680"/>
                <a:gd name="connsiteX4" fmla="*/ 0 w 313738"/>
                <a:gd name="connsiteY4" fmla="*/ 37011 h 281680"/>
                <a:gd name="connsiteX0" fmla="*/ 313738 w 313738"/>
                <a:gd name="connsiteY0" fmla="*/ 266213 h 269930"/>
                <a:gd name="connsiteX1" fmla="*/ 94797 w 313738"/>
                <a:gd name="connsiteY1" fmla="*/ 266213 h 269930"/>
                <a:gd name="connsiteX2" fmla="*/ 8236 w 313738"/>
                <a:gd name="connsiteY2" fmla="*/ 227577 h 269930"/>
                <a:gd name="connsiteX3" fmla="*/ 17524 w 313738"/>
                <a:gd name="connsiteY3" fmla="*/ 2197 h 269930"/>
                <a:gd name="connsiteX4" fmla="*/ 0 w 313738"/>
                <a:gd name="connsiteY4" fmla="*/ 113930 h 269930"/>
                <a:gd name="connsiteX0" fmla="*/ 314908 w 314908"/>
                <a:gd name="connsiteY0" fmla="*/ 152283 h 156000"/>
                <a:gd name="connsiteX1" fmla="*/ 95967 w 314908"/>
                <a:gd name="connsiteY1" fmla="*/ 152283 h 156000"/>
                <a:gd name="connsiteX2" fmla="*/ 9406 w 314908"/>
                <a:gd name="connsiteY2" fmla="*/ 113647 h 156000"/>
                <a:gd name="connsiteX3" fmla="*/ 1170 w 314908"/>
                <a:gd name="connsiteY3" fmla="*/ 0 h 156000"/>
                <a:gd name="connsiteX0" fmla="*/ 314908 w 314908"/>
                <a:gd name="connsiteY0" fmla="*/ 279744 h 283461"/>
                <a:gd name="connsiteX1" fmla="*/ 95967 w 314908"/>
                <a:gd name="connsiteY1" fmla="*/ 279744 h 283461"/>
                <a:gd name="connsiteX2" fmla="*/ 9406 w 314908"/>
                <a:gd name="connsiteY2" fmla="*/ 241108 h 283461"/>
                <a:gd name="connsiteX3" fmla="*/ 1170 w 314908"/>
                <a:gd name="connsiteY3" fmla="*/ 0 h 283461"/>
                <a:gd name="connsiteX0" fmla="*/ 265032 w 265032"/>
                <a:gd name="connsiteY0" fmla="*/ 274202 h 281657"/>
                <a:gd name="connsiteX1" fmla="*/ 95967 w 265032"/>
                <a:gd name="connsiteY1" fmla="*/ 279744 h 281657"/>
                <a:gd name="connsiteX2" fmla="*/ 9406 w 265032"/>
                <a:gd name="connsiteY2" fmla="*/ 241108 h 281657"/>
                <a:gd name="connsiteX3" fmla="*/ 1170 w 265032"/>
                <a:gd name="connsiteY3" fmla="*/ 0 h 281657"/>
                <a:gd name="connsiteX0" fmla="*/ 265032 w 265032"/>
                <a:gd name="connsiteY0" fmla="*/ 285285 h 286915"/>
                <a:gd name="connsiteX1" fmla="*/ 95967 w 265032"/>
                <a:gd name="connsiteY1" fmla="*/ 279744 h 286915"/>
                <a:gd name="connsiteX2" fmla="*/ 9406 w 265032"/>
                <a:gd name="connsiteY2" fmla="*/ 241108 h 286915"/>
                <a:gd name="connsiteX3" fmla="*/ 1170 w 265032"/>
                <a:gd name="connsiteY3" fmla="*/ 0 h 286915"/>
                <a:gd name="connsiteX0" fmla="*/ 265032 w 265032"/>
                <a:gd name="connsiteY0" fmla="*/ 285285 h 287319"/>
                <a:gd name="connsiteX1" fmla="*/ 194199 w 265032"/>
                <a:gd name="connsiteY1" fmla="*/ 287160 h 287319"/>
                <a:gd name="connsiteX2" fmla="*/ 95967 w 265032"/>
                <a:gd name="connsiteY2" fmla="*/ 279744 h 287319"/>
                <a:gd name="connsiteX3" fmla="*/ 9406 w 265032"/>
                <a:gd name="connsiteY3" fmla="*/ 241108 h 287319"/>
                <a:gd name="connsiteX4" fmla="*/ 1170 w 265032"/>
                <a:gd name="connsiteY4" fmla="*/ 0 h 287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032" h="287319">
                  <a:moveTo>
                    <a:pt x="265032" y="285285"/>
                  </a:moveTo>
                  <a:cubicBezTo>
                    <a:pt x="260616" y="284674"/>
                    <a:pt x="222377" y="288084"/>
                    <a:pt x="194199" y="287160"/>
                  </a:cubicBezTo>
                  <a:cubicBezTo>
                    <a:pt x="166022" y="286237"/>
                    <a:pt x="126766" y="287419"/>
                    <a:pt x="95967" y="279744"/>
                  </a:cubicBezTo>
                  <a:cubicBezTo>
                    <a:pt x="65168" y="272069"/>
                    <a:pt x="25206" y="287732"/>
                    <a:pt x="9406" y="241108"/>
                  </a:cubicBezTo>
                  <a:cubicBezTo>
                    <a:pt x="-6394" y="194484"/>
                    <a:pt x="2886" y="23676"/>
                    <a:pt x="1170" y="0"/>
                  </a:cubicBezTo>
                </a:path>
              </a:pathLst>
            </a:custGeom>
            <a:ln w="1905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397155" y="5589240"/>
            <a:ext cx="40322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00CC"/>
                </a:solidFill>
              </a:rPr>
              <a:t>В моменты когда диод </a:t>
            </a:r>
            <a:r>
              <a:rPr lang="en-US" sz="2000" dirty="0">
                <a:solidFill>
                  <a:srgbClr val="0000CC"/>
                </a:solidFill>
              </a:rPr>
              <a:t>VD </a:t>
            </a:r>
            <a:r>
              <a:rPr lang="ru-RU" sz="2000" dirty="0">
                <a:solidFill>
                  <a:srgbClr val="0000CC"/>
                </a:solidFill>
              </a:rPr>
              <a:t>закрыт конденсатор разряжается через сопротивление нагрузки </a:t>
            </a:r>
            <a:r>
              <a:rPr lang="en-US" sz="2000" dirty="0">
                <a:solidFill>
                  <a:srgbClr val="0000CC"/>
                </a:solidFill>
              </a:rPr>
              <a:t>R</a:t>
            </a:r>
            <a:endParaRPr lang="ru-RU" sz="2000" dirty="0">
              <a:solidFill>
                <a:srgbClr val="0000CC"/>
              </a:solidFill>
            </a:endParaRPr>
          </a:p>
        </p:txBody>
      </p:sp>
      <p:pic>
        <p:nvPicPr>
          <p:cNvPr id="6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810" y="3789040"/>
            <a:ext cx="4483161" cy="248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5717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>
                <a:solidFill>
                  <a:srgbClr val="FF0000"/>
                </a:solidFill>
              </a:rPr>
              <a:t>Включение амперметра и вольтметра</a:t>
            </a:r>
            <a:br>
              <a:rPr lang="ru-RU" sz="2400" dirty="0">
                <a:solidFill>
                  <a:srgbClr val="FF0000"/>
                </a:solidFill>
              </a:rPr>
            </a:br>
            <a:r>
              <a:rPr lang="ru-RU" sz="2400" dirty="0">
                <a:solidFill>
                  <a:srgbClr val="FF0000"/>
                </a:solidFill>
              </a:rPr>
              <a:t> в электрическую цепь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412776"/>
            <a:ext cx="2709966" cy="280831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23928" y="1490881"/>
            <a:ext cx="3384376" cy="707886"/>
          </a:xfrm>
          <a:prstGeom prst="rect">
            <a:avLst/>
          </a:prstGeom>
          <a:solidFill>
            <a:srgbClr val="FFFFCC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993300"/>
                </a:solidFill>
              </a:rPr>
              <a:t>Вольтметр подключается параллельно нагрузке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23928" y="2805584"/>
            <a:ext cx="3816424" cy="707886"/>
          </a:xfrm>
          <a:prstGeom prst="rect">
            <a:avLst/>
          </a:prstGeom>
          <a:solidFill>
            <a:srgbClr val="FFFFCC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993300"/>
                </a:solidFill>
              </a:rPr>
              <a:t>Амперметр подключается последовательно  с нагрузкой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1560" y="4597072"/>
            <a:ext cx="7787208" cy="461665"/>
          </a:xfrm>
          <a:prstGeom prst="rect">
            <a:avLst/>
          </a:prstGeom>
          <a:solidFill>
            <a:srgbClr val="CCFFCC"/>
          </a:solidFill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993300"/>
                </a:solidFill>
              </a:rPr>
              <a:t>Сопротивление</a:t>
            </a:r>
            <a:r>
              <a:rPr lang="ru-RU" sz="2400" dirty="0">
                <a:solidFill>
                  <a:srgbClr val="0000FF"/>
                </a:solidFill>
              </a:rPr>
              <a:t> Вольтметра должно быть </a:t>
            </a:r>
            <a:r>
              <a:rPr lang="ru-RU" sz="2400" dirty="0">
                <a:solidFill>
                  <a:srgbClr val="993300"/>
                </a:solidFill>
              </a:rPr>
              <a:t>большим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5677" y="5680674"/>
            <a:ext cx="7787208" cy="461665"/>
          </a:xfrm>
          <a:prstGeom prst="rect">
            <a:avLst/>
          </a:prstGeom>
          <a:solidFill>
            <a:srgbClr val="CCFFCC"/>
          </a:solidFill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993300"/>
                </a:solidFill>
              </a:rPr>
              <a:t>Сопротивление</a:t>
            </a:r>
            <a:r>
              <a:rPr lang="ru-RU" sz="2400" dirty="0">
                <a:solidFill>
                  <a:srgbClr val="0000FF"/>
                </a:solidFill>
              </a:rPr>
              <a:t> Амперметра должно быть </a:t>
            </a:r>
            <a:r>
              <a:rPr lang="ru-RU" sz="2400" dirty="0">
                <a:solidFill>
                  <a:srgbClr val="993300"/>
                </a:solidFill>
              </a:rPr>
              <a:t>малым</a:t>
            </a:r>
          </a:p>
        </p:txBody>
      </p:sp>
    </p:spTree>
    <p:extLst>
      <p:ext uri="{BB962C8B-B14F-4D97-AF65-F5344CB8AC3E}">
        <p14:creationId xmlns:p14="http://schemas.microsoft.com/office/powerpoint/2010/main" val="201327021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Амплитудный детектор с закрытым входом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0" y="1000108"/>
            <a:ext cx="378621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00FF"/>
                </a:solidFill>
              </a:rPr>
              <a:t>В схеме с закрытым входом заряд конденсатора происходит через малое сопротивление диода и внутреннее сопротивление источника напряжения. Разряд конденсатора происходит через большое сопротивление </a:t>
            </a:r>
            <a:r>
              <a:rPr lang="en-US" sz="2000" dirty="0">
                <a:solidFill>
                  <a:srgbClr val="0000FF"/>
                </a:solidFill>
              </a:rPr>
              <a:t>R </a:t>
            </a:r>
            <a:r>
              <a:rPr lang="ru-RU" sz="2000" dirty="0">
                <a:solidFill>
                  <a:srgbClr val="0000FF"/>
                </a:solidFill>
              </a:rPr>
              <a:t>и внутреннее сопротивление источника напряжения.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5720" y="5877272"/>
            <a:ext cx="8572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00FF"/>
                </a:solidFill>
              </a:rPr>
              <a:t>Устройства, включенные за сопротивлением </a:t>
            </a:r>
            <a:r>
              <a:rPr lang="en-US" sz="2000" dirty="0">
                <a:solidFill>
                  <a:srgbClr val="0000FF"/>
                </a:solidFill>
              </a:rPr>
              <a:t>R</a:t>
            </a:r>
            <a:r>
              <a:rPr lang="ru-RU" sz="2000" dirty="0">
                <a:solidFill>
                  <a:srgbClr val="0000FF"/>
                </a:solidFill>
              </a:rPr>
              <a:t>, выделяют постоянную составляющую напряжения, равную </a:t>
            </a:r>
            <a:r>
              <a:rPr lang="en-US" sz="2000" dirty="0" err="1">
                <a:solidFill>
                  <a:srgbClr val="0000FF"/>
                </a:solidFill>
              </a:rPr>
              <a:t>U</a:t>
            </a:r>
            <a:r>
              <a:rPr lang="en-US" sz="2000" baseline="-25000" dirty="0" err="1">
                <a:solidFill>
                  <a:srgbClr val="0000FF"/>
                </a:solidFill>
              </a:rPr>
              <a:t>max</a:t>
            </a:r>
            <a:endParaRPr lang="ru-RU" sz="2000" dirty="0">
              <a:solidFill>
                <a:srgbClr val="0000FF"/>
              </a:solidFill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872" y="833437"/>
            <a:ext cx="4127500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18"/>
          <a:stretch/>
        </p:blipFill>
        <p:spPr bwMode="auto">
          <a:xfrm>
            <a:off x="285719" y="3356992"/>
            <a:ext cx="3798887" cy="2032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олилиния 9"/>
          <p:cNvSpPr/>
          <p:nvPr/>
        </p:nvSpPr>
        <p:spPr>
          <a:xfrm>
            <a:off x="661182" y="1527126"/>
            <a:ext cx="835995" cy="716405"/>
          </a:xfrm>
          <a:custGeom>
            <a:avLst/>
            <a:gdLst>
              <a:gd name="connsiteX0" fmla="*/ 0 w 835995"/>
              <a:gd name="connsiteY0" fmla="*/ 709637 h 716405"/>
              <a:gd name="connsiteX1" fmla="*/ 759655 w 835995"/>
              <a:gd name="connsiteY1" fmla="*/ 709637 h 716405"/>
              <a:gd name="connsiteX2" fmla="*/ 815926 w 835995"/>
              <a:gd name="connsiteY2" fmla="*/ 639299 h 716405"/>
              <a:gd name="connsiteX3" fmla="*/ 815926 w 835995"/>
              <a:gd name="connsiteY3" fmla="*/ 90659 h 716405"/>
              <a:gd name="connsiteX4" fmla="*/ 689316 w 835995"/>
              <a:gd name="connsiteY4" fmla="*/ 6252 h 716405"/>
              <a:gd name="connsiteX5" fmla="*/ 0 w 835995"/>
              <a:gd name="connsiteY5" fmla="*/ 6252 h 716405"/>
              <a:gd name="connsiteX6" fmla="*/ 0 w 835995"/>
              <a:gd name="connsiteY6" fmla="*/ 6252 h 716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35995" h="716405">
                <a:moveTo>
                  <a:pt x="0" y="709637"/>
                </a:moveTo>
                <a:cubicBezTo>
                  <a:pt x="311833" y="715498"/>
                  <a:pt x="623667" y="721360"/>
                  <a:pt x="759655" y="709637"/>
                </a:cubicBezTo>
                <a:cubicBezTo>
                  <a:pt x="895643" y="697914"/>
                  <a:pt x="806548" y="742462"/>
                  <a:pt x="815926" y="639299"/>
                </a:cubicBezTo>
                <a:cubicBezTo>
                  <a:pt x="825305" y="536136"/>
                  <a:pt x="837028" y="196167"/>
                  <a:pt x="815926" y="90659"/>
                </a:cubicBezTo>
                <a:cubicBezTo>
                  <a:pt x="794824" y="-14849"/>
                  <a:pt x="825304" y="20320"/>
                  <a:pt x="689316" y="6252"/>
                </a:cubicBezTo>
                <a:cubicBezTo>
                  <a:pt x="553328" y="-7816"/>
                  <a:pt x="0" y="6252"/>
                  <a:pt x="0" y="6252"/>
                </a:cubicBezTo>
                <a:lnTo>
                  <a:pt x="0" y="6252"/>
                </a:lnTo>
              </a:path>
            </a:pathLst>
          </a:custGeom>
          <a:ln w="19050">
            <a:solidFill>
              <a:srgbClr val="FF0000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1561514" y="1544632"/>
            <a:ext cx="496578" cy="695008"/>
          </a:xfrm>
          <a:custGeom>
            <a:avLst/>
            <a:gdLst>
              <a:gd name="connsiteX0" fmla="*/ 0 w 487393"/>
              <a:gd name="connsiteY0" fmla="*/ 0 h 713968"/>
              <a:gd name="connsiteX1" fmla="*/ 450166 w 487393"/>
              <a:gd name="connsiteY1" fmla="*/ 14068 h 713968"/>
              <a:gd name="connsiteX2" fmla="*/ 464234 w 487393"/>
              <a:gd name="connsiteY2" fmla="*/ 84406 h 713968"/>
              <a:gd name="connsiteX3" fmla="*/ 478301 w 487393"/>
              <a:gd name="connsiteY3" fmla="*/ 661182 h 713968"/>
              <a:gd name="connsiteX4" fmla="*/ 436098 w 487393"/>
              <a:gd name="connsiteY4" fmla="*/ 689317 h 713968"/>
              <a:gd name="connsiteX5" fmla="*/ 28135 w 487393"/>
              <a:gd name="connsiteY5" fmla="*/ 675249 h 713968"/>
              <a:gd name="connsiteX6" fmla="*/ 28135 w 487393"/>
              <a:gd name="connsiteY6" fmla="*/ 675249 h 713968"/>
              <a:gd name="connsiteX0" fmla="*/ 0 w 487393"/>
              <a:gd name="connsiteY0" fmla="*/ 0 h 713968"/>
              <a:gd name="connsiteX1" fmla="*/ 450166 w 487393"/>
              <a:gd name="connsiteY1" fmla="*/ 14068 h 713968"/>
              <a:gd name="connsiteX2" fmla="*/ 464234 w 487393"/>
              <a:gd name="connsiteY2" fmla="*/ 84406 h 713968"/>
              <a:gd name="connsiteX3" fmla="*/ 478301 w 487393"/>
              <a:gd name="connsiteY3" fmla="*/ 661182 h 713968"/>
              <a:gd name="connsiteX4" fmla="*/ 382310 w 487393"/>
              <a:gd name="connsiteY4" fmla="*/ 689317 h 713968"/>
              <a:gd name="connsiteX5" fmla="*/ 28135 w 487393"/>
              <a:gd name="connsiteY5" fmla="*/ 675249 h 713968"/>
              <a:gd name="connsiteX6" fmla="*/ 28135 w 487393"/>
              <a:gd name="connsiteY6" fmla="*/ 675249 h 713968"/>
              <a:gd name="connsiteX0" fmla="*/ 0 w 487393"/>
              <a:gd name="connsiteY0" fmla="*/ 0 h 697054"/>
              <a:gd name="connsiteX1" fmla="*/ 450166 w 487393"/>
              <a:gd name="connsiteY1" fmla="*/ 14068 h 697054"/>
              <a:gd name="connsiteX2" fmla="*/ 464234 w 487393"/>
              <a:gd name="connsiteY2" fmla="*/ 84406 h 697054"/>
              <a:gd name="connsiteX3" fmla="*/ 478301 w 487393"/>
              <a:gd name="connsiteY3" fmla="*/ 634288 h 697054"/>
              <a:gd name="connsiteX4" fmla="*/ 382310 w 487393"/>
              <a:gd name="connsiteY4" fmla="*/ 689317 h 697054"/>
              <a:gd name="connsiteX5" fmla="*/ 28135 w 487393"/>
              <a:gd name="connsiteY5" fmla="*/ 675249 h 697054"/>
              <a:gd name="connsiteX6" fmla="*/ 28135 w 487393"/>
              <a:gd name="connsiteY6" fmla="*/ 675249 h 697054"/>
              <a:gd name="connsiteX0" fmla="*/ 0 w 483376"/>
              <a:gd name="connsiteY0" fmla="*/ 2814 h 699868"/>
              <a:gd name="connsiteX1" fmla="*/ 414308 w 483376"/>
              <a:gd name="connsiteY1" fmla="*/ 7917 h 699868"/>
              <a:gd name="connsiteX2" fmla="*/ 464234 w 483376"/>
              <a:gd name="connsiteY2" fmla="*/ 87220 h 699868"/>
              <a:gd name="connsiteX3" fmla="*/ 478301 w 483376"/>
              <a:gd name="connsiteY3" fmla="*/ 637102 h 699868"/>
              <a:gd name="connsiteX4" fmla="*/ 382310 w 483376"/>
              <a:gd name="connsiteY4" fmla="*/ 692131 h 699868"/>
              <a:gd name="connsiteX5" fmla="*/ 28135 w 483376"/>
              <a:gd name="connsiteY5" fmla="*/ 678063 h 699868"/>
              <a:gd name="connsiteX6" fmla="*/ 28135 w 483376"/>
              <a:gd name="connsiteY6" fmla="*/ 678063 h 699868"/>
              <a:gd name="connsiteX0" fmla="*/ 0 w 496578"/>
              <a:gd name="connsiteY0" fmla="*/ 2814 h 699869"/>
              <a:gd name="connsiteX1" fmla="*/ 414308 w 496578"/>
              <a:gd name="connsiteY1" fmla="*/ 7917 h 699869"/>
              <a:gd name="connsiteX2" fmla="*/ 491128 w 496578"/>
              <a:gd name="connsiteY2" fmla="*/ 87220 h 699869"/>
              <a:gd name="connsiteX3" fmla="*/ 478301 w 496578"/>
              <a:gd name="connsiteY3" fmla="*/ 637102 h 699869"/>
              <a:gd name="connsiteX4" fmla="*/ 382310 w 496578"/>
              <a:gd name="connsiteY4" fmla="*/ 692131 h 699869"/>
              <a:gd name="connsiteX5" fmla="*/ 28135 w 496578"/>
              <a:gd name="connsiteY5" fmla="*/ 678063 h 699869"/>
              <a:gd name="connsiteX6" fmla="*/ 28135 w 496578"/>
              <a:gd name="connsiteY6" fmla="*/ 678063 h 699869"/>
              <a:gd name="connsiteX0" fmla="*/ 0 w 496578"/>
              <a:gd name="connsiteY0" fmla="*/ 2814 h 686657"/>
              <a:gd name="connsiteX1" fmla="*/ 414308 w 496578"/>
              <a:gd name="connsiteY1" fmla="*/ 7917 h 686657"/>
              <a:gd name="connsiteX2" fmla="*/ 491128 w 496578"/>
              <a:gd name="connsiteY2" fmla="*/ 87220 h 686657"/>
              <a:gd name="connsiteX3" fmla="*/ 478301 w 496578"/>
              <a:gd name="connsiteY3" fmla="*/ 637102 h 686657"/>
              <a:gd name="connsiteX4" fmla="*/ 382310 w 496578"/>
              <a:gd name="connsiteY4" fmla="*/ 665237 h 686657"/>
              <a:gd name="connsiteX5" fmla="*/ 28135 w 496578"/>
              <a:gd name="connsiteY5" fmla="*/ 678063 h 686657"/>
              <a:gd name="connsiteX6" fmla="*/ 28135 w 496578"/>
              <a:gd name="connsiteY6" fmla="*/ 678063 h 686657"/>
              <a:gd name="connsiteX0" fmla="*/ 0 w 496578"/>
              <a:gd name="connsiteY0" fmla="*/ 2814 h 699869"/>
              <a:gd name="connsiteX1" fmla="*/ 414308 w 496578"/>
              <a:gd name="connsiteY1" fmla="*/ 7917 h 699869"/>
              <a:gd name="connsiteX2" fmla="*/ 491128 w 496578"/>
              <a:gd name="connsiteY2" fmla="*/ 87220 h 699869"/>
              <a:gd name="connsiteX3" fmla="*/ 478301 w 496578"/>
              <a:gd name="connsiteY3" fmla="*/ 637102 h 699869"/>
              <a:gd name="connsiteX4" fmla="*/ 382310 w 496578"/>
              <a:gd name="connsiteY4" fmla="*/ 692131 h 699869"/>
              <a:gd name="connsiteX5" fmla="*/ 28135 w 496578"/>
              <a:gd name="connsiteY5" fmla="*/ 678063 h 699869"/>
              <a:gd name="connsiteX6" fmla="*/ 28135 w 496578"/>
              <a:gd name="connsiteY6" fmla="*/ 678063 h 699869"/>
              <a:gd name="connsiteX0" fmla="*/ 0 w 496578"/>
              <a:gd name="connsiteY0" fmla="*/ 2814 h 695008"/>
              <a:gd name="connsiteX1" fmla="*/ 414308 w 496578"/>
              <a:gd name="connsiteY1" fmla="*/ 7917 h 695008"/>
              <a:gd name="connsiteX2" fmla="*/ 491128 w 496578"/>
              <a:gd name="connsiteY2" fmla="*/ 87220 h 695008"/>
              <a:gd name="connsiteX3" fmla="*/ 478301 w 496578"/>
              <a:gd name="connsiteY3" fmla="*/ 637102 h 695008"/>
              <a:gd name="connsiteX4" fmla="*/ 382310 w 496578"/>
              <a:gd name="connsiteY4" fmla="*/ 683166 h 695008"/>
              <a:gd name="connsiteX5" fmla="*/ 28135 w 496578"/>
              <a:gd name="connsiteY5" fmla="*/ 678063 h 695008"/>
              <a:gd name="connsiteX6" fmla="*/ 28135 w 496578"/>
              <a:gd name="connsiteY6" fmla="*/ 678063 h 695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6578" h="695008">
                <a:moveTo>
                  <a:pt x="0" y="2814"/>
                </a:moveTo>
                <a:cubicBezTo>
                  <a:pt x="186397" y="2814"/>
                  <a:pt x="332453" y="-6151"/>
                  <a:pt x="414308" y="7917"/>
                </a:cubicBezTo>
                <a:cubicBezTo>
                  <a:pt x="496163" y="21985"/>
                  <a:pt x="480463" y="-17644"/>
                  <a:pt x="491128" y="87220"/>
                </a:cubicBezTo>
                <a:cubicBezTo>
                  <a:pt x="501793" y="192084"/>
                  <a:pt x="496437" y="537778"/>
                  <a:pt x="478301" y="637102"/>
                </a:cubicBezTo>
                <a:cubicBezTo>
                  <a:pt x="460165" y="736426"/>
                  <a:pt x="457338" y="676339"/>
                  <a:pt x="382310" y="683166"/>
                </a:cubicBezTo>
                <a:cubicBezTo>
                  <a:pt x="307282" y="689993"/>
                  <a:pt x="87164" y="678914"/>
                  <a:pt x="28135" y="678063"/>
                </a:cubicBezTo>
                <a:lnTo>
                  <a:pt x="28135" y="678063"/>
                </a:lnTo>
              </a:path>
            </a:pathLst>
          </a:custGeom>
          <a:ln w="158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2357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274638"/>
            <a:ext cx="8218487" cy="561975"/>
          </a:xfrm>
        </p:spPr>
        <p:txBody>
          <a:bodyPr/>
          <a:lstStyle/>
          <a:p>
            <a:pPr eaLnBrk="1" hangingPunct="1"/>
            <a:r>
              <a:rPr lang="ru-RU" sz="2400">
                <a:solidFill>
                  <a:srgbClr val="FF0000"/>
                </a:solidFill>
              </a:rPr>
              <a:t>Амплитудный детектор на операционном усилителе</a:t>
            </a:r>
          </a:p>
        </p:txBody>
      </p:sp>
      <p:pic>
        <p:nvPicPr>
          <p:cNvPr id="47107" name="Рисунок 4" descr="Ампл Дет на операционном усилителе.jpg"/>
          <p:cNvPicPr>
            <a:picLocks noChangeAspect="1"/>
          </p:cNvPicPr>
          <p:nvPr/>
        </p:nvPicPr>
        <p:blipFill>
          <a:blip r:embed="rId2"/>
          <a:srcRect l="6430" t="4443" r="3545" b="4443"/>
          <a:stretch>
            <a:fillRect/>
          </a:stretch>
        </p:blipFill>
        <p:spPr bwMode="auto">
          <a:xfrm>
            <a:off x="214313" y="1143000"/>
            <a:ext cx="4000500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8" name="TextBox 3"/>
          <p:cNvSpPr txBox="1">
            <a:spLocks noChangeArrowheads="1"/>
          </p:cNvSpPr>
          <p:nvPr/>
        </p:nvSpPr>
        <p:spPr bwMode="auto">
          <a:xfrm>
            <a:off x="4286250" y="857250"/>
            <a:ext cx="4643438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993300"/>
                </a:solidFill>
              </a:rPr>
              <a:t>Данный детектор выполнен по инвертирующей схеме </a:t>
            </a:r>
            <a:r>
              <a:rPr lang="ru-RU">
                <a:solidFill>
                  <a:srgbClr val="0000FF"/>
                </a:solidFill>
              </a:rPr>
              <a:t>поэтому при подаче положительных полуволн напряжение </a:t>
            </a:r>
            <a:r>
              <a:rPr lang="en-US">
                <a:solidFill>
                  <a:srgbClr val="0000FF"/>
                </a:solidFill>
              </a:rPr>
              <a:t>U</a:t>
            </a:r>
            <a:r>
              <a:rPr lang="en-US" baseline="-25000">
                <a:solidFill>
                  <a:srgbClr val="0000FF"/>
                </a:solidFill>
              </a:rPr>
              <a:t>2</a:t>
            </a:r>
            <a:r>
              <a:rPr lang="en-US">
                <a:solidFill>
                  <a:srgbClr val="0000FF"/>
                </a:solidFill>
              </a:rPr>
              <a:t> </a:t>
            </a:r>
            <a:r>
              <a:rPr lang="ru-RU">
                <a:solidFill>
                  <a:srgbClr val="0000FF"/>
                </a:solidFill>
              </a:rPr>
              <a:t>на выходе ОУ будет отрицательным. При этом диод </a:t>
            </a:r>
            <a:r>
              <a:rPr lang="en-US">
                <a:solidFill>
                  <a:srgbClr val="0000FF"/>
                </a:solidFill>
              </a:rPr>
              <a:t>VD</a:t>
            </a:r>
            <a:r>
              <a:rPr lang="en-US" baseline="-25000">
                <a:solidFill>
                  <a:srgbClr val="0000FF"/>
                </a:solidFill>
              </a:rPr>
              <a:t>1</a:t>
            </a:r>
            <a:r>
              <a:rPr lang="ru-RU">
                <a:solidFill>
                  <a:srgbClr val="0000FF"/>
                </a:solidFill>
              </a:rPr>
              <a:t> открыт,  а диод</a:t>
            </a:r>
            <a:r>
              <a:rPr lang="en-US">
                <a:solidFill>
                  <a:srgbClr val="0000FF"/>
                </a:solidFill>
              </a:rPr>
              <a:t> VD</a:t>
            </a:r>
            <a:r>
              <a:rPr lang="en-US" baseline="-25000">
                <a:solidFill>
                  <a:srgbClr val="0000FF"/>
                </a:solidFill>
              </a:rPr>
              <a:t>2</a:t>
            </a:r>
            <a:r>
              <a:rPr lang="ru-RU">
                <a:solidFill>
                  <a:srgbClr val="0000FF"/>
                </a:solidFill>
              </a:rPr>
              <a:t> закрыт. Выход ОУ через малое прямое сопротивление диода </a:t>
            </a:r>
            <a:r>
              <a:rPr lang="en-US">
                <a:solidFill>
                  <a:srgbClr val="0000FF"/>
                </a:solidFill>
              </a:rPr>
              <a:t>VD</a:t>
            </a:r>
            <a:r>
              <a:rPr lang="en-US" baseline="-25000">
                <a:solidFill>
                  <a:srgbClr val="0000FF"/>
                </a:solidFill>
              </a:rPr>
              <a:t>1</a:t>
            </a:r>
            <a:r>
              <a:rPr lang="ru-RU">
                <a:solidFill>
                  <a:srgbClr val="0000FF"/>
                </a:solidFill>
              </a:rPr>
              <a:t> подключен ко входу, что создает глубокую отрицательную обратную связь.</a:t>
            </a:r>
            <a:r>
              <a:rPr lang="en-US">
                <a:solidFill>
                  <a:srgbClr val="0000FF"/>
                </a:solidFill>
              </a:rPr>
              <a:t> </a:t>
            </a:r>
            <a:endParaRPr lang="ru-RU">
              <a:solidFill>
                <a:srgbClr val="0000FF"/>
              </a:solidFill>
            </a:endParaRPr>
          </a:p>
        </p:txBody>
      </p:sp>
      <p:sp>
        <p:nvSpPr>
          <p:cNvPr id="47109" name="TextBox 4"/>
          <p:cNvSpPr txBox="1">
            <a:spLocks noChangeArrowheads="1"/>
          </p:cNvSpPr>
          <p:nvPr/>
        </p:nvSpPr>
        <p:spPr bwMode="auto">
          <a:xfrm>
            <a:off x="214313" y="4357688"/>
            <a:ext cx="8643937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6600"/>
                </a:solidFill>
              </a:rPr>
              <a:t>В результате напряжение на выходе ОУ равно напряжению на его входе и близко к нулю. При подаче отрицательной полуволны напряжение </a:t>
            </a:r>
            <a:r>
              <a:rPr lang="en-US">
                <a:solidFill>
                  <a:srgbClr val="006600"/>
                </a:solidFill>
              </a:rPr>
              <a:t>U</a:t>
            </a:r>
            <a:r>
              <a:rPr lang="en-US" baseline="-25000">
                <a:solidFill>
                  <a:srgbClr val="006600"/>
                </a:solidFill>
              </a:rPr>
              <a:t>2</a:t>
            </a:r>
            <a:r>
              <a:rPr lang="ru-RU">
                <a:solidFill>
                  <a:srgbClr val="006600"/>
                </a:solidFill>
              </a:rPr>
              <a:t> на выходе ОУ будет положительным, поэтому диод </a:t>
            </a:r>
            <a:r>
              <a:rPr lang="en-US">
                <a:solidFill>
                  <a:srgbClr val="006600"/>
                </a:solidFill>
              </a:rPr>
              <a:t>VD</a:t>
            </a:r>
            <a:r>
              <a:rPr lang="en-US" baseline="-25000">
                <a:solidFill>
                  <a:srgbClr val="006600"/>
                </a:solidFill>
              </a:rPr>
              <a:t>1</a:t>
            </a:r>
            <a:r>
              <a:rPr lang="ru-RU">
                <a:solidFill>
                  <a:srgbClr val="006600"/>
                </a:solidFill>
              </a:rPr>
              <a:t> закрыт, а диод </a:t>
            </a:r>
            <a:r>
              <a:rPr lang="en-US">
                <a:solidFill>
                  <a:srgbClr val="006600"/>
                </a:solidFill>
              </a:rPr>
              <a:t>VD</a:t>
            </a:r>
            <a:r>
              <a:rPr lang="en-US" baseline="-25000">
                <a:solidFill>
                  <a:srgbClr val="006600"/>
                </a:solidFill>
              </a:rPr>
              <a:t>2</a:t>
            </a:r>
            <a:r>
              <a:rPr lang="ru-RU">
                <a:solidFill>
                  <a:srgbClr val="006600"/>
                </a:solidFill>
              </a:rPr>
              <a:t> при этом напряжение на ОУ и детектора </a:t>
            </a:r>
          </a:p>
        </p:txBody>
      </p:sp>
      <p:sp>
        <p:nvSpPr>
          <p:cNvPr id="47110" name="TextBox 5"/>
          <p:cNvSpPr txBox="1">
            <a:spLocks noChangeArrowheads="1"/>
          </p:cNvSpPr>
          <p:nvPr/>
        </p:nvSpPr>
        <p:spPr bwMode="auto">
          <a:xfrm>
            <a:off x="2571750" y="5929313"/>
            <a:ext cx="33575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993300"/>
                </a:solidFill>
              </a:rPr>
              <a:t>U</a:t>
            </a:r>
            <a:r>
              <a:rPr lang="ru-RU" baseline="-25000">
                <a:solidFill>
                  <a:srgbClr val="993300"/>
                </a:solidFill>
              </a:rPr>
              <a:t>вых</a:t>
            </a:r>
            <a:r>
              <a:rPr lang="ru-RU">
                <a:solidFill>
                  <a:srgbClr val="993300"/>
                </a:solidFill>
              </a:rPr>
              <a:t> = </a:t>
            </a:r>
            <a:r>
              <a:rPr lang="en-US">
                <a:solidFill>
                  <a:srgbClr val="993300"/>
                </a:solidFill>
              </a:rPr>
              <a:t>U2 = - U</a:t>
            </a:r>
            <a:r>
              <a:rPr lang="ru-RU" baseline="-25000">
                <a:solidFill>
                  <a:srgbClr val="993300"/>
                </a:solidFill>
              </a:rPr>
              <a:t>вх</a:t>
            </a:r>
            <a:r>
              <a:rPr lang="ru-RU">
                <a:solidFill>
                  <a:srgbClr val="993300"/>
                </a:solidFill>
              </a:rPr>
              <a:t>∙</a:t>
            </a:r>
            <a:r>
              <a:rPr lang="en-US">
                <a:solidFill>
                  <a:srgbClr val="993300"/>
                </a:solidFill>
              </a:rPr>
              <a:t>R</a:t>
            </a:r>
            <a:r>
              <a:rPr lang="en-US" baseline="-25000">
                <a:solidFill>
                  <a:srgbClr val="993300"/>
                </a:solidFill>
              </a:rPr>
              <a:t>2</a:t>
            </a:r>
            <a:r>
              <a:rPr lang="en-US">
                <a:solidFill>
                  <a:srgbClr val="993300"/>
                </a:solidFill>
              </a:rPr>
              <a:t>/R</a:t>
            </a:r>
            <a:r>
              <a:rPr lang="en-US" baseline="-25000">
                <a:solidFill>
                  <a:srgbClr val="993300"/>
                </a:solidFill>
              </a:rPr>
              <a:t>1</a:t>
            </a:r>
            <a:endParaRPr lang="ru-RU" baseline="-25000">
              <a:solidFill>
                <a:srgbClr val="99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42189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246188"/>
            <a:ext cx="8572500" cy="436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085522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461106"/>
            <a:ext cx="3048000" cy="3138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55839"/>
            <a:ext cx="3740646" cy="5443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704372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346075"/>
          </a:xfrm>
        </p:spPr>
        <p:txBody>
          <a:bodyPr/>
          <a:lstStyle/>
          <a:p>
            <a:pPr eaLnBrk="1" hangingPunct="1"/>
            <a:r>
              <a:rPr lang="ru-RU" sz="2400">
                <a:solidFill>
                  <a:srgbClr val="CC3300"/>
                </a:solidFill>
              </a:rPr>
              <a:t>Электромагнитная система</a:t>
            </a:r>
          </a:p>
        </p:txBody>
      </p:sp>
      <p:pic>
        <p:nvPicPr>
          <p:cNvPr id="37891" name="Picture 5" descr="Измерительный механизм электромагнитной системы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765175"/>
            <a:ext cx="3960812" cy="4878388"/>
          </a:xfrm>
          <a:noFill/>
        </p:spPr>
      </p:pic>
      <p:sp>
        <p:nvSpPr>
          <p:cNvPr id="37892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4356100" y="836613"/>
            <a:ext cx="4608513" cy="5616575"/>
          </a:xfrm>
        </p:spPr>
        <p:txBody>
          <a:bodyPr/>
          <a:lstStyle/>
          <a:p>
            <a:pPr eaLnBrk="1" hangingPunct="1"/>
            <a:r>
              <a:rPr lang="ru-RU" sz="2000">
                <a:solidFill>
                  <a:srgbClr val="0000FF"/>
                </a:solidFill>
              </a:rPr>
              <a:t>Принцип действия этой системы основан на взаимодействии катушки с ферромагнитным сердечником. Ферромагнитный сердечник втягивается в катушку при любой полярности тока. </a:t>
            </a:r>
            <a:r>
              <a:rPr lang="ru-RU" sz="2000">
                <a:solidFill>
                  <a:srgbClr val="CC3300"/>
                </a:solidFill>
              </a:rPr>
              <a:t>Следовательно приборы электромагнитной системы можно использовать для измерения переменного тока.</a:t>
            </a:r>
            <a:r>
              <a:rPr lang="ru-RU" sz="2000">
                <a:solidFill>
                  <a:srgbClr val="0000FF"/>
                </a:solidFill>
              </a:rPr>
              <a:t> </a:t>
            </a:r>
            <a:r>
              <a:rPr lang="ru-RU" sz="2000">
                <a:solidFill>
                  <a:srgbClr val="009900"/>
                </a:solidFill>
              </a:rPr>
              <a:t>Однако эти приборы являются низкочастотными, так как с ростом частоты сильно возрастает индуктивное сопротивление катушки.</a:t>
            </a:r>
            <a:r>
              <a:rPr lang="ru-RU" sz="2000">
                <a:solidFill>
                  <a:srgbClr val="0000FF"/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pPr eaLnBrk="1" hangingPunct="1"/>
            <a:r>
              <a:rPr lang="ru-RU" sz="2400">
                <a:solidFill>
                  <a:srgbClr val="FF0000"/>
                </a:solidFill>
              </a:rPr>
              <a:t>Вольтметр В3-38</a:t>
            </a:r>
          </a:p>
        </p:txBody>
      </p:sp>
      <p:pic>
        <p:nvPicPr>
          <p:cNvPr id="40963" name="Picture 5" descr="Вольтметр В3-3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908050"/>
            <a:ext cx="8280400" cy="460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60350"/>
            <a:ext cx="8229600" cy="561975"/>
          </a:xfrm>
        </p:spPr>
        <p:txBody>
          <a:bodyPr/>
          <a:lstStyle/>
          <a:p>
            <a:pPr eaLnBrk="1" hangingPunct="1"/>
            <a:r>
              <a:rPr lang="ru-RU" sz="2400">
                <a:solidFill>
                  <a:srgbClr val="FF0000"/>
                </a:solidFill>
              </a:rPr>
              <a:t>Градуировка вольтметров</a:t>
            </a:r>
          </a:p>
        </p:txBody>
      </p:sp>
      <p:graphicFrame>
        <p:nvGraphicFramePr>
          <p:cNvPr id="6146" name="Object 7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10525639"/>
              </p:ext>
            </p:extLst>
          </p:nvPr>
        </p:nvGraphicFramePr>
        <p:xfrm>
          <a:off x="1922463" y="3380452"/>
          <a:ext cx="3967162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2" name="Формула" r:id="rId3" imgW="1828800" imgH="431640" progId="Equation.3">
                  <p:embed/>
                </p:oleObj>
              </mc:Choice>
              <mc:Fallback>
                <p:oleObj name="Формула" r:id="rId3" imgW="1828800" imgH="43164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2463" y="3380452"/>
                        <a:ext cx="3967162" cy="936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179513" y="908050"/>
            <a:ext cx="8784975" cy="1006475"/>
          </a:xfrm>
          <a:prstGeom prst="rect">
            <a:avLst/>
          </a:prstGeom>
          <a:solidFill>
            <a:srgbClr val="FFFFCC"/>
          </a:solidFill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88900"/>
            <a:r>
              <a:rPr lang="ru-RU" dirty="0">
                <a:solidFill>
                  <a:srgbClr val="0000FF"/>
                </a:solidFill>
              </a:rPr>
              <a:t>Все вольтметры не зависимо от типа детектора градуируются в средне </a:t>
            </a:r>
            <a:r>
              <a:rPr lang="ru-RU" dirty="0" err="1">
                <a:solidFill>
                  <a:srgbClr val="0000FF"/>
                </a:solidFill>
              </a:rPr>
              <a:t>квадратических</a:t>
            </a:r>
            <a:r>
              <a:rPr lang="ru-RU" dirty="0">
                <a:solidFill>
                  <a:srgbClr val="0000FF"/>
                </a:solidFill>
              </a:rPr>
              <a:t> значениях напряжения. </a:t>
            </a:r>
            <a:r>
              <a:rPr lang="ru-RU" dirty="0">
                <a:solidFill>
                  <a:srgbClr val="009900"/>
                </a:solidFill>
              </a:rPr>
              <a:t>Для этого вводятся</a:t>
            </a:r>
          </a:p>
          <a:p>
            <a:pPr indent="88900"/>
            <a:r>
              <a:rPr lang="ru-RU" dirty="0">
                <a:solidFill>
                  <a:srgbClr val="0000FF"/>
                </a:solidFill>
              </a:rPr>
              <a:t> </a:t>
            </a:r>
            <a:r>
              <a:rPr lang="ru-RU" dirty="0">
                <a:solidFill>
                  <a:srgbClr val="FF9900"/>
                </a:solidFill>
              </a:rPr>
              <a:t>коэффициент формы</a:t>
            </a:r>
            <a:r>
              <a:rPr lang="ru-RU" dirty="0">
                <a:solidFill>
                  <a:srgbClr val="0000FF"/>
                </a:solidFill>
              </a:rPr>
              <a:t> </a:t>
            </a:r>
            <a:r>
              <a:rPr lang="ru-RU" dirty="0">
                <a:solidFill>
                  <a:srgbClr val="009900"/>
                </a:solidFill>
              </a:rPr>
              <a:t>и</a:t>
            </a:r>
            <a:r>
              <a:rPr lang="ru-RU" dirty="0">
                <a:solidFill>
                  <a:srgbClr val="0000FF"/>
                </a:solidFill>
              </a:rPr>
              <a:t> </a:t>
            </a:r>
            <a:r>
              <a:rPr lang="ru-RU" dirty="0">
                <a:solidFill>
                  <a:srgbClr val="FF9900"/>
                </a:solidFill>
              </a:rPr>
              <a:t>коэффициент амплитуды</a:t>
            </a:r>
            <a:r>
              <a:rPr lang="ru-RU" dirty="0">
                <a:solidFill>
                  <a:srgbClr val="0000FF"/>
                </a:solidFill>
              </a:rPr>
              <a:t>.</a:t>
            </a: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155578" y="2813714"/>
            <a:ext cx="52752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FF"/>
                </a:solidFill>
              </a:rPr>
              <a:t>Коэффициент формы определяется:</a:t>
            </a:r>
          </a:p>
        </p:txBody>
      </p:sp>
      <p:sp>
        <p:nvSpPr>
          <p:cNvPr id="6151" name="Text Box 9"/>
          <p:cNvSpPr txBox="1">
            <a:spLocks noChangeArrowheads="1"/>
          </p:cNvSpPr>
          <p:nvPr/>
        </p:nvSpPr>
        <p:spPr bwMode="auto">
          <a:xfrm>
            <a:off x="179513" y="4529428"/>
            <a:ext cx="50323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00FF"/>
                </a:solidFill>
              </a:rPr>
              <a:t>Коэффициент амплитуды определяется:</a:t>
            </a:r>
          </a:p>
        </p:txBody>
      </p:sp>
      <p:graphicFrame>
        <p:nvGraphicFramePr>
          <p:cNvPr id="6147" name="Object 10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947252445"/>
              </p:ext>
            </p:extLst>
          </p:nvPr>
        </p:nvGraphicFramePr>
        <p:xfrm>
          <a:off x="1922463" y="5266029"/>
          <a:ext cx="4021137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3" name="Формула" r:id="rId5" imgW="1828800" imgH="431640" progId="Equation.3">
                  <p:embed/>
                </p:oleObj>
              </mc:Choice>
              <mc:Fallback>
                <p:oleObj name="Формула" r:id="rId5" imgW="1828800" imgH="4316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2463" y="5266029"/>
                        <a:ext cx="4021137" cy="949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pPr eaLnBrk="1" hangingPunct="1"/>
            <a:r>
              <a:rPr lang="ru-RU" sz="2400">
                <a:solidFill>
                  <a:srgbClr val="FF0000"/>
                </a:solidFill>
              </a:rPr>
              <a:t>Показания вольтметров</a:t>
            </a:r>
          </a:p>
        </p:txBody>
      </p:sp>
      <p:graphicFrame>
        <p:nvGraphicFramePr>
          <p:cNvPr id="7170" name="Object 8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029738604"/>
              </p:ext>
            </p:extLst>
          </p:nvPr>
        </p:nvGraphicFramePr>
        <p:xfrm>
          <a:off x="3294063" y="1989138"/>
          <a:ext cx="1736725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59" name="Формула" r:id="rId3" imgW="634680" imgH="228600" progId="Equation.3">
                  <p:embed/>
                </p:oleObj>
              </mc:Choice>
              <mc:Fallback>
                <p:oleObj name="Формула" r:id="rId3" imgW="634680" imgH="2286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94063" y="1989138"/>
                        <a:ext cx="1736725" cy="625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1" name="Object 12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069704044"/>
              </p:ext>
            </p:extLst>
          </p:nvPr>
        </p:nvGraphicFramePr>
        <p:xfrm>
          <a:off x="3667125" y="3860800"/>
          <a:ext cx="1806575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60" name="Формула" r:id="rId5" imgW="888840" imgH="241200" progId="Equation.3">
                  <p:embed/>
                </p:oleObj>
              </mc:Choice>
              <mc:Fallback>
                <p:oleObj name="Формула" r:id="rId5" imgW="888840" imgH="2412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67125" y="3860800"/>
                        <a:ext cx="1806575" cy="490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4" name="Text Box 5"/>
          <p:cNvSpPr txBox="1">
            <a:spLocks noChangeArrowheads="1"/>
          </p:cNvSpPr>
          <p:nvPr/>
        </p:nvSpPr>
        <p:spPr bwMode="auto">
          <a:xfrm>
            <a:off x="265113" y="981075"/>
            <a:ext cx="86137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>
                <a:solidFill>
                  <a:srgbClr val="0000FF"/>
                </a:solidFill>
              </a:rPr>
              <a:t>Определим показания вольтметра среднеквадратичных значений</a:t>
            </a: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781050" y="1484313"/>
            <a:ext cx="75803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9900"/>
                </a:solidFill>
              </a:rPr>
              <a:t>Показания вольтметра среднеквадратичных значений равны</a:t>
            </a:r>
          </a:p>
        </p:txBody>
      </p:sp>
      <p:sp>
        <p:nvSpPr>
          <p:cNvPr id="7176" name="Text Box 10"/>
          <p:cNvSpPr txBox="1">
            <a:spLocks noChangeArrowheads="1"/>
          </p:cNvSpPr>
          <p:nvPr/>
        </p:nvSpPr>
        <p:spPr bwMode="auto">
          <a:xfrm>
            <a:off x="287338" y="2708275"/>
            <a:ext cx="85693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 startAt="2"/>
            </a:pPr>
            <a:r>
              <a:rPr lang="ru-RU">
                <a:solidFill>
                  <a:srgbClr val="0000FF"/>
                </a:solidFill>
              </a:rPr>
              <a:t>Определим показания вольтметра средневыпрямленных значений</a:t>
            </a:r>
          </a:p>
        </p:txBody>
      </p:sp>
      <p:sp>
        <p:nvSpPr>
          <p:cNvPr id="7177" name="Text Box 11"/>
          <p:cNvSpPr txBox="1">
            <a:spLocks noChangeArrowheads="1"/>
          </p:cNvSpPr>
          <p:nvPr/>
        </p:nvSpPr>
        <p:spPr bwMode="auto">
          <a:xfrm>
            <a:off x="673100" y="3230563"/>
            <a:ext cx="7797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9900"/>
                </a:solidFill>
              </a:rPr>
              <a:t>Показания вольтметра средневыпрямленных значений равны</a:t>
            </a:r>
          </a:p>
        </p:txBody>
      </p:sp>
      <p:sp>
        <p:nvSpPr>
          <p:cNvPr id="7178" name="Text Box 14"/>
          <p:cNvSpPr txBox="1">
            <a:spLocks noChangeArrowheads="1"/>
          </p:cNvSpPr>
          <p:nvPr/>
        </p:nvSpPr>
        <p:spPr bwMode="auto">
          <a:xfrm>
            <a:off x="323850" y="4287838"/>
            <a:ext cx="84963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 startAt="3"/>
            </a:pPr>
            <a:r>
              <a:rPr lang="ru-RU">
                <a:solidFill>
                  <a:srgbClr val="0000FF"/>
                </a:solidFill>
              </a:rPr>
              <a:t>Определим показания вольтметра амплитудных значений</a:t>
            </a:r>
          </a:p>
        </p:txBody>
      </p:sp>
      <p:sp>
        <p:nvSpPr>
          <p:cNvPr id="7179" name="Text Box 15"/>
          <p:cNvSpPr txBox="1">
            <a:spLocks noChangeArrowheads="1"/>
          </p:cNvSpPr>
          <p:nvPr/>
        </p:nvSpPr>
        <p:spPr bwMode="auto">
          <a:xfrm>
            <a:off x="950913" y="4719638"/>
            <a:ext cx="66452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9900"/>
                </a:solidFill>
              </a:rPr>
              <a:t>Показания вольтметра амплитудных значений равны</a:t>
            </a:r>
          </a:p>
        </p:txBody>
      </p:sp>
      <p:graphicFrame>
        <p:nvGraphicFramePr>
          <p:cNvPr id="7172" name="Object 16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4156079462"/>
              </p:ext>
            </p:extLst>
          </p:nvPr>
        </p:nvGraphicFramePr>
        <p:xfrm>
          <a:off x="3929063" y="5229225"/>
          <a:ext cx="1284287" cy="928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61" name="Формула" r:id="rId7" imgW="596880" imgH="431640" progId="Equation.3">
                  <p:embed/>
                </p:oleObj>
              </mc:Choice>
              <mc:Fallback>
                <p:oleObj name="Формула" r:id="rId7" imgW="596880" imgH="43164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9063" y="5229225"/>
                        <a:ext cx="1284287" cy="928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Text Box 4"/>
          <p:cNvSpPr txBox="1">
            <a:spLocks noChangeArrowheads="1"/>
          </p:cNvSpPr>
          <p:nvPr/>
        </p:nvSpPr>
        <p:spPr bwMode="auto">
          <a:xfrm>
            <a:off x="161925" y="333375"/>
            <a:ext cx="8820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FF"/>
                </a:solidFill>
              </a:rPr>
              <a:t>Определим показания вольтметров имеющих разные типы детекторов при измерении синусоидального напряжения с амплитудой </a:t>
            </a:r>
            <a:r>
              <a:rPr lang="en-US">
                <a:solidFill>
                  <a:srgbClr val="0000FF"/>
                </a:solidFill>
              </a:rPr>
              <a:t>U</a:t>
            </a:r>
            <a:r>
              <a:rPr lang="en-US" baseline="-25000">
                <a:solidFill>
                  <a:srgbClr val="0000FF"/>
                </a:solidFill>
              </a:rPr>
              <a:t>m </a:t>
            </a:r>
            <a:r>
              <a:rPr lang="en-US">
                <a:solidFill>
                  <a:srgbClr val="0000FF"/>
                </a:solidFill>
              </a:rPr>
              <a:t>= </a:t>
            </a:r>
            <a:r>
              <a:rPr lang="ru-RU">
                <a:solidFill>
                  <a:srgbClr val="0000FF"/>
                </a:solidFill>
              </a:rPr>
              <a:t>10 В</a:t>
            </a:r>
          </a:p>
        </p:txBody>
      </p:sp>
      <p:sp>
        <p:nvSpPr>
          <p:cNvPr id="8199" name="Text Box 5"/>
          <p:cNvSpPr txBox="1">
            <a:spLocks noChangeArrowheads="1"/>
          </p:cNvSpPr>
          <p:nvPr/>
        </p:nvSpPr>
        <p:spPr bwMode="auto">
          <a:xfrm>
            <a:off x="231775" y="974725"/>
            <a:ext cx="9556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9900"/>
                </a:solidFill>
              </a:rPr>
              <a:t>Дано:</a:t>
            </a:r>
            <a:r>
              <a:rPr lang="ru-RU"/>
              <a:t>    </a:t>
            </a:r>
          </a:p>
        </p:txBody>
      </p:sp>
      <p:sp>
        <p:nvSpPr>
          <p:cNvPr id="8200" name="Freeform 6"/>
          <p:cNvSpPr>
            <a:spLocks/>
          </p:cNvSpPr>
          <p:nvPr/>
        </p:nvSpPr>
        <p:spPr bwMode="auto">
          <a:xfrm>
            <a:off x="1763713" y="981075"/>
            <a:ext cx="1150937" cy="504825"/>
          </a:xfrm>
          <a:custGeom>
            <a:avLst/>
            <a:gdLst>
              <a:gd name="T0" fmla="*/ 0 w 2275"/>
              <a:gd name="T1" fmla="*/ 2147483647 h 1061"/>
              <a:gd name="T2" fmla="*/ 2147483647 w 2275"/>
              <a:gd name="T3" fmla="*/ 2147483647 h 1061"/>
              <a:gd name="T4" fmla="*/ 2147483647 w 2275"/>
              <a:gd name="T5" fmla="*/ 2147483647 h 1061"/>
              <a:gd name="T6" fmla="*/ 2147483647 w 2275"/>
              <a:gd name="T7" fmla="*/ 2147483647 h 1061"/>
              <a:gd name="T8" fmla="*/ 2147483647 w 2275"/>
              <a:gd name="T9" fmla="*/ 2147483647 h 1061"/>
              <a:gd name="T10" fmla="*/ 2147483647 w 2275"/>
              <a:gd name="T11" fmla="*/ 2147483647 h 1061"/>
              <a:gd name="T12" fmla="*/ 2147483647 w 2275"/>
              <a:gd name="T13" fmla="*/ 2147483647 h 1061"/>
              <a:gd name="T14" fmla="*/ 2147483647 w 2275"/>
              <a:gd name="T15" fmla="*/ 2147483647 h 1061"/>
              <a:gd name="T16" fmla="*/ 2147483647 w 2275"/>
              <a:gd name="T17" fmla="*/ 2147483647 h 1061"/>
              <a:gd name="T18" fmla="*/ 2147483647 w 2275"/>
              <a:gd name="T19" fmla="*/ 2147483647 h 106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275"/>
              <a:gd name="T31" fmla="*/ 0 h 1061"/>
              <a:gd name="T32" fmla="*/ 2275 w 2275"/>
              <a:gd name="T33" fmla="*/ 1061 h 106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275" h="1061">
                <a:moveTo>
                  <a:pt x="0" y="534"/>
                </a:moveTo>
                <a:cubicBezTo>
                  <a:pt x="37" y="457"/>
                  <a:pt x="145" y="72"/>
                  <a:pt x="220" y="72"/>
                </a:cubicBezTo>
                <a:cubicBezTo>
                  <a:pt x="295" y="72"/>
                  <a:pt x="376" y="381"/>
                  <a:pt x="453" y="534"/>
                </a:cubicBezTo>
                <a:cubicBezTo>
                  <a:pt x="530" y="687"/>
                  <a:pt x="604" y="987"/>
                  <a:pt x="680" y="987"/>
                </a:cubicBezTo>
                <a:cubicBezTo>
                  <a:pt x="756" y="987"/>
                  <a:pt x="831" y="685"/>
                  <a:pt x="907" y="534"/>
                </a:cubicBezTo>
                <a:cubicBezTo>
                  <a:pt x="983" y="383"/>
                  <a:pt x="1059" y="80"/>
                  <a:pt x="1134" y="80"/>
                </a:cubicBezTo>
                <a:cubicBezTo>
                  <a:pt x="1209" y="80"/>
                  <a:pt x="1280" y="383"/>
                  <a:pt x="1360" y="534"/>
                </a:cubicBezTo>
                <a:cubicBezTo>
                  <a:pt x="1440" y="685"/>
                  <a:pt x="1501" y="1061"/>
                  <a:pt x="1612" y="984"/>
                </a:cubicBezTo>
                <a:cubicBezTo>
                  <a:pt x="1723" y="907"/>
                  <a:pt x="1914" y="144"/>
                  <a:pt x="2025" y="72"/>
                </a:cubicBezTo>
                <a:cubicBezTo>
                  <a:pt x="2136" y="0"/>
                  <a:pt x="2223" y="452"/>
                  <a:pt x="2275" y="552"/>
                </a:cubicBezTo>
              </a:path>
            </a:pathLst>
          </a:custGeom>
          <a:noFill/>
          <a:ln w="19050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01" name="Text Box 7"/>
          <p:cNvSpPr txBox="1">
            <a:spLocks noChangeArrowheads="1"/>
          </p:cNvSpPr>
          <p:nvPr/>
        </p:nvSpPr>
        <p:spPr bwMode="auto">
          <a:xfrm>
            <a:off x="3419475" y="981075"/>
            <a:ext cx="1512888" cy="4064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009900"/>
                </a:solidFill>
              </a:rPr>
              <a:t>Um = </a:t>
            </a:r>
            <a:r>
              <a:rPr lang="ru-RU">
                <a:solidFill>
                  <a:srgbClr val="009900"/>
                </a:solidFill>
              </a:rPr>
              <a:t>10 В</a:t>
            </a:r>
          </a:p>
        </p:txBody>
      </p:sp>
      <p:sp>
        <p:nvSpPr>
          <p:cNvPr id="8202" name="Text Box 8"/>
          <p:cNvSpPr txBox="1">
            <a:spLocks noChangeArrowheads="1"/>
          </p:cNvSpPr>
          <p:nvPr/>
        </p:nvSpPr>
        <p:spPr bwMode="auto">
          <a:xfrm>
            <a:off x="4911725" y="974725"/>
            <a:ext cx="2540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996633"/>
                </a:solidFill>
              </a:rPr>
              <a:t>Найти: </a:t>
            </a:r>
            <a:r>
              <a:rPr lang="en-US">
                <a:solidFill>
                  <a:srgbClr val="996633"/>
                </a:solidFill>
              </a:rPr>
              <a:t>A</a:t>
            </a:r>
            <a:r>
              <a:rPr lang="ru-RU" baseline="-25000">
                <a:solidFill>
                  <a:srgbClr val="996633"/>
                </a:solidFill>
              </a:rPr>
              <a:t>Ск</a:t>
            </a:r>
            <a:r>
              <a:rPr lang="ru-RU">
                <a:solidFill>
                  <a:srgbClr val="996633"/>
                </a:solidFill>
              </a:rPr>
              <a:t>,  </a:t>
            </a:r>
            <a:r>
              <a:rPr lang="en-US">
                <a:solidFill>
                  <a:srgbClr val="996633"/>
                </a:solidFill>
              </a:rPr>
              <a:t>A</a:t>
            </a:r>
            <a:r>
              <a:rPr lang="ru-RU" baseline="-25000">
                <a:solidFill>
                  <a:srgbClr val="996633"/>
                </a:solidFill>
              </a:rPr>
              <a:t>Св</a:t>
            </a:r>
            <a:r>
              <a:rPr lang="ru-RU">
                <a:solidFill>
                  <a:srgbClr val="996633"/>
                </a:solidFill>
              </a:rPr>
              <a:t>, </a:t>
            </a:r>
            <a:r>
              <a:rPr lang="en-US">
                <a:solidFill>
                  <a:srgbClr val="996633"/>
                </a:solidFill>
              </a:rPr>
              <a:t>A</a:t>
            </a:r>
            <a:r>
              <a:rPr lang="en-US" baseline="-25000">
                <a:solidFill>
                  <a:srgbClr val="996633"/>
                </a:solidFill>
              </a:rPr>
              <a:t>m</a:t>
            </a:r>
            <a:endParaRPr lang="ru-RU">
              <a:solidFill>
                <a:srgbClr val="996633"/>
              </a:solidFill>
            </a:endParaRPr>
          </a:p>
        </p:txBody>
      </p:sp>
      <p:sp>
        <p:nvSpPr>
          <p:cNvPr id="8203" name="Line 9"/>
          <p:cNvSpPr>
            <a:spLocks noChangeShapeType="1"/>
          </p:cNvSpPr>
          <p:nvPr/>
        </p:nvSpPr>
        <p:spPr bwMode="auto">
          <a:xfrm>
            <a:off x="323850" y="1484313"/>
            <a:ext cx="7416800" cy="0"/>
          </a:xfrm>
          <a:prstGeom prst="line">
            <a:avLst/>
          </a:prstGeom>
          <a:noFill/>
          <a:ln w="9525">
            <a:solidFill>
              <a:srgbClr val="CC00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04" name="Text Box 10"/>
          <p:cNvSpPr txBox="1">
            <a:spLocks noChangeArrowheads="1"/>
          </p:cNvSpPr>
          <p:nvPr/>
        </p:nvSpPr>
        <p:spPr bwMode="auto">
          <a:xfrm>
            <a:off x="468313" y="1484313"/>
            <a:ext cx="13319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9900"/>
                </a:solidFill>
              </a:rPr>
              <a:t>Решение:</a:t>
            </a:r>
          </a:p>
        </p:txBody>
      </p:sp>
      <p:sp>
        <p:nvSpPr>
          <p:cNvPr id="119819" name="Text Box 11"/>
          <p:cNvSpPr txBox="1">
            <a:spLocks noChangeArrowheads="1"/>
          </p:cNvSpPr>
          <p:nvPr/>
        </p:nvSpPr>
        <p:spPr bwMode="auto">
          <a:xfrm>
            <a:off x="290513" y="1844675"/>
            <a:ext cx="85629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0000FF"/>
                </a:solidFill>
              </a:rPr>
              <a:t>1. Определим показания вольтметра среднеквадратических значений.</a:t>
            </a:r>
          </a:p>
        </p:txBody>
      </p:sp>
      <p:graphicFrame>
        <p:nvGraphicFramePr>
          <p:cNvPr id="119820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2354744"/>
              </p:ext>
            </p:extLst>
          </p:nvPr>
        </p:nvGraphicFramePr>
        <p:xfrm>
          <a:off x="1196975" y="2276475"/>
          <a:ext cx="5815013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46" name="Формула" r:id="rId3" imgW="2743200" imgH="228600" progId="Equation.3">
                  <p:embed/>
                </p:oleObj>
              </mc:Choice>
              <mc:Fallback>
                <p:oleObj name="Формула" r:id="rId3" imgW="2743200" imgH="2286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6975" y="2276475"/>
                        <a:ext cx="5815013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9821" name="Text Box 13"/>
          <p:cNvSpPr txBox="1">
            <a:spLocks noChangeArrowheads="1"/>
          </p:cNvSpPr>
          <p:nvPr/>
        </p:nvSpPr>
        <p:spPr bwMode="auto">
          <a:xfrm>
            <a:off x="323850" y="2708275"/>
            <a:ext cx="84963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0000FF"/>
                </a:solidFill>
              </a:rPr>
              <a:t>2. Определим показания вольтметра средневыпрямленных значений.</a:t>
            </a:r>
          </a:p>
        </p:txBody>
      </p:sp>
      <p:graphicFrame>
        <p:nvGraphicFramePr>
          <p:cNvPr id="119822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4318873"/>
              </p:ext>
            </p:extLst>
          </p:nvPr>
        </p:nvGraphicFramePr>
        <p:xfrm>
          <a:off x="1573213" y="3176588"/>
          <a:ext cx="4259262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47" name="Формула" r:id="rId5" imgW="1930320" imgH="228600" progId="Equation.3">
                  <p:embed/>
                </p:oleObj>
              </mc:Choice>
              <mc:Fallback>
                <p:oleObj name="Формула" r:id="rId5" imgW="1930320" imgH="2286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3213" y="3176588"/>
                        <a:ext cx="4259262" cy="50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9823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5444246"/>
              </p:ext>
            </p:extLst>
          </p:nvPr>
        </p:nvGraphicFramePr>
        <p:xfrm>
          <a:off x="1531938" y="3716338"/>
          <a:ext cx="4202112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48" name="Формула" r:id="rId7" imgW="1904760" imgH="228600" progId="Equation.3">
                  <p:embed/>
                </p:oleObj>
              </mc:Choice>
              <mc:Fallback>
                <p:oleObj name="Формула" r:id="rId7" imgW="1904760" imgH="22860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1938" y="3716338"/>
                        <a:ext cx="4202112" cy="50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9824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2657073"/>
              </p:ext>
            </p:extLst>
          </p:nvPr>
        </p:nvGraphicFramePr>
        <p:xfrm>
          <a:off x="2262188" y="4592638"/>
          <a:ext cx="3535362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49" name="Уравнение" r:id="rId9" imgW="1638000" imgH="431640" progId="Equation.3">
                  <p:embed/>
                </p:oleObj>
              </mc:Choice>
              <mc:Fallback>
                <p:oleObj name="Уравнение" r:id="rId9" imgW="1638000" imgH="43164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2188" y="4592638"/>
                        <a:ext cx="3535362" cy="762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9825" name="Text Box 17"/>
          <p:cNvSpPr txBox="1">
            <a:spLocks noChangeArrowheads="1"/>
          </p:cNvSpPr>
          <p:nvPr/>
        </p:nvSpPr>
        <p:spPr bwMode="auto">
          <a:xfrm>
            <a:off x="395288" y="4221163"/>
            <a:ext cx="83534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FF"/>
                </a:solidFill>
              </a:rPr>
              <a:t>3. Определим показания вольтметра амплитудных значений. </a:t>
            </a:r>
          </a:p>
        </p:txBody>
      </p:sp>
      <p:sp>
        <p:nvSpPr>
          <p:cNvPr id="119826" name="Text Box 18"/>
          <p:cNvSpPr txBox="1">
            <a:spLocks noChangeArrowheads="1"/>
          </p:cNvSpPr>
          <p:nvPr/>
        </p:nvSpPr>
        <p:spPr bwMode="auto">
          <a:xfrm>
            <a:off x="323850" y="5367338"/>
            <a:ext cx="86407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9900"/>
                </a:solidFill>
              </a:rPr>
              <a:t>При измерении синусоидального напряжения все вольтметры не зависимо от типа детектора покажут одно и тоже напряжение.</a:t>
            </a:r>
          </a:p>
        </p:txBody>
      </p:sp>
      <p:sp>
        <p:nvSpPr>
          <p:cNvPr id="8209" name="AutoShape 19">
            <a:hlinkClick r:id="rId1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885113" y="6092825"/>
            <a:ext cx="1042987" cy="566738"/>
          </a:xfrm>
          <a:prstGeom prst="actionButtonInformatio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9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9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9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9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9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9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9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9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9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9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9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9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9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9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9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9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9" grpId="0"/>
      <p:bldP spid="119821" grpId="0"/>
      <p:bldP spid="119825" grpId="0"/>
      <p:bldP spid="11982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7" name="Freeform 5"/>
          <p:cNvSpPr>
            <a:spLocks/>
          </p:cNvSpPr>
          <p:nvPr/>
        </p:nvSpPr>
        <p:spPr bwMode="auto">
          <a:xfrm>
            <a:off x="468313" y="1412875"/>
            <a:ext cx="1150937" cy="504825"/>
          </a:xfrm>
          <a:custGeom>
            <a:avLst/>
            <a:gdLst>
              <a:gd name="T0" fmla="*/ 0 w 2275"/>
              <a:gd name="T1" fmla="*/ 2147483647 h 1061"/>
              <a:gd name="T2" fmla="*/ 2147483647 w 2275"/>
              <a:gd name="T3" fmla="*/ 2147483647 h 1061"/>
              <a:gd name="T4" fmla="*/ 2147483647 w 2275"/>
              <a:gd name="T5" fmla="*/ 2147483647 h 1061"/>
              <a:gd name="T6" fmla="*/ 2147483647 w 2275"/>
              <a:gd name="T7" fmla="*/ 2147483647 h 1061"/>
              <a:gd name="T8" fmla="*/ 2147483647 w 2275"/>
              <a:gd name="T9" fmla="*/ 2147483647 h 1061"/>
              <a:gd name="T10" fmla="*/ 2147483647 w 2275"/>
              <a:gd name="T11" fmla="*/ 2147483647 h 1061"/>
              <a:gd name="T12" fmla="*/ 2147483647 w 2275"/>
              <a:gd name="T13" fmla="*/ 2147483647 h 1061"/>
              <a:gd name="T14" fmla="*/ 2147483647 w 2275"/>
              <a:gd name="T15" fmla="*/ 2147483647 h 1061"/>
              <a:gd name="T16" fmla="*/ 2147483647 w 2275"/>
              <a:gd name="T17" fmla="*/ 2147483647 h 1061"/>
              <a:gd name="T18" fmla="*/ 2147483647 w 2275"/>
              <a:gd name="T19" fmla="*/ 2147483647 h 106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275"/>
              <a:gd name="T31" fmla="*/ 0 h 1061"/>
              <a:gd name="T32" fmla="*/ 2275 w 2275"/>
              <a:gd name="T33" fmla="*/ 1061 h 106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275" h="1061">
                <a:moveTo>
                  <a:pt x="0" y="534"/>
                </a:moveTo>
                <a:cubicBezTo>
                  <a:pt x="37" y="457"/>
                  <a:pt x="145" y="72"/>
                  <a:pt x="220" y="72"/>
                </a:cubicBezTo>
                <a:cubicBezTo>
                  <a:pt x="295" y="72"/>
                  <a:pt x="376" y="381"/>
                  <a:pt x="453" y="534"/>
                </a:cubicBezTo>
                <a:cubicBezTo>
                  <a:pt x="530" y="687"/>
                  <a:pt x="604" y="987"/>
                  <a:pt x="680" y="987"/>
                </a:cubicBezTo>
                <a:cubicBezTo>
                  <a:pt x="756" y="987"/>
                  <a:pt x="831" y="685"/>
                  <a:pt x="907" y="534"/>
                </a:cubicBezTo>
                <a:cubicBezTo>
                  <a:pt x="983" y="383"/>
                  <a:pt x="1059" y="80"/>
                  <a:pt x="1134" y="80"/>
                </a:cubicBezTo>
                <a:cubicBezTo>
                  <a:pt x="1209" y="80"/>
                  <a:pt x="1280" y="383"/>
                  <a:pt x="1360" y="534"/>
                </a:cubicBezTo>
                <a:cubicBezTo>
                  <a:pt x="1440" y="685"/>
                  <a:pt x="1501" y="1061"/>
                  <a:pt x="1612" y="984"/>
                </a:cubicBezTo>
                <a:cubicBezTo>
                  <a:pt x="1723" y="907"/>
                  <a:pt x="1914" y="144"/>
                  <a:pt x="2025" y="72"/>
                </a:cubicBezTo>
                <a:cubicBezTo>
                  <a:pt x="2136" y="0"/>
                  <a:pt x="2223" y="452"/>
                  <a:pt x="2275" y="552"/>
                </a:cubicBezTo>
              </a:path>
            </a:pathLst>
          </a:custGeom>
          <a:noFill/>
          <a:ln w="19050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8" name="Freeform 28"/>
          <p:cNvSpPr>
            <a:spLocks/>
          </p:cNvSpPr>
          <p:nvPr/>
        </p:nvSpPr>
        <p:spPr bwMode="auto">
          <a:xfrm>
            <a:off x="395288" y="2133600"/>
            <a:ext cx="1296987" cy="442913"/>
          </a:xfrm>
          <a:custGeom>
            <a:avLst/>
            <a:gdLst>
              <a:gd name="T0" fmla="*/ 0 w 1174"/>
              <a:gd name="T1" fmla="*/ 2147483647 h 369"/>
              <a:gd name="T2" fmla="*/ 2147483647 w 1174"/>
              <a:gd name="T3" fmla="*/ 2147483647 h 369"/>
              <a:gd name="T4" fmla="*/ 2147483647 w 1174"/>
              <a:gd name="T5" fmla="*/ 2147483647 h 369"/>
              <a:gd name="T6" fmla="*/ 2147483647 w 1174"/>
              <a:gd name="T7" fmla="*/ 2147483647 h 369"/>
              <a:gd name="T8" fmla="*/ 2147483647 w 1174"/>
              <a:gd name="T9" fmla="*/ 2147483647 h 369"/>
              <a:gd name="T10" fmla="*/ 2147483647 w 1174"/>
              <a:gd name="T11" fmla="*/ 2147483647 h 369"/>
              <a:gd name="T12" fmla="*/ 2147483647 w 1174"/>
              <a:gd name="T13" fmla="*/ 0 h 369"/>
              <a:gd name="T14" fmla="*/ 2147483647 w 1174"/>
              <a:gd name="T15" fmla="*/ 0 h 369"/>
              <a:gd name="T16" fmla="*/ 2147483647 w 1174"/>
              <a:gd name="T17" fmla="*/ 2147483647 h 369"/>
              <a:gd name="T18" fmla="*/ 2147483647 w 1174"/>
              <a:gd name="T19" fmla="*/ 2147483647 h 369"/>
              <a:gd name="T20" fmla="*/ 2147483647 w 1174"/>
              <a:gd name="T21" fmla="*/ 2147483647 h 369"/>
              <a:gd name="T22" fmla="*/ 2147483647 w 1174"/>
              <a:gd name="T23" fmla="*/ 2147483647 h 369"/>
              <a:gd name="T24" fmla="*/ 2147483647 w 1174"/>
              <a:gd name="T25" fmla="*/ 2147483647 h 369"/>
              <a:gd name="T26" fmla="*/ 2147483647 w 1174"/>
              <a:gd name="T27" fmla="*/ 2147483647 h 36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174"/>
              <a:gd name="T43" fmla="*/ 0 h 369"/>
              <a:gd name="T44" fmla="*/ 1174 w 1174"/>
              <a:gd name="T45" fmla="*/ 369 h 369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174" h="369">
                <a:moveTo>
                  <a:pt x="0" y="365"/>
                </a:moveTo>
                <a:lnTo>
                  <a:pt x="91" y="365"/>
                </a:lnTo>
                <a:lnTo>
                  <a:pt x="91" y="2"/>
                </a:lnTo>
                <a:lnTo>
                  <a:pt x="227" y="3"/>
                </a:lnTo>
                <a:lnTo>
                  <a:pt x="230" y="366"/>
                </a:lnTo>
                <a:lnTo>
                  <a:pt x="454" y="369"/>
                </a:lnTo>
                <a:lnTo>
                  <a:pt x="454" y="0"/>
                </a:lnTo>
                <a:lnTo>
                  <a:pt x="583" y="0"/>
                </a:lnTo>
                <a:lnTo>
                  <a:pt x="583" y="363"/>
                </a:lnTo>
                <a:lnTo>
                  <a:pt x="811" y="366"/>
                </a:lnTo>
                <a:lnTo>
                  <a:pt x="814" y="3"/>
                </a:lnTo>
                <a:lnTo>
                  <a:pt x="943" y="6"/>
                </a:lnTo>
                <a:lnTo>
                  <a:pt x="943" y="369"/>
                </a:lnTo>
                <a:lnTo>
                  <a:pt x="1174" y="366"/>
                </a:lnTo>
              </a:path>
            </a:pathLst>
          </a:custGeom>
          <a:noFill/>
          <a:ln w="1905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9229" name="Group 38"/>
          <p:cNvGrpSpPr>
            <a:grpSpLocks/>
          </p:cNvGrpSpPr>
          <p:nvPr/>
        </p:nvGrpSpPr>
        <p:grpSpPr bwMode="auto">
          <a:xfrm>
            <a:off x="323850" y="981075"/>
            <a:ext cx="1544638" cy="871538"/>
            <a:chOff x="249" y="572"/>
            <a:chExt cx="973" cy="549"/>
          </a:xfrm>
        </p:grpSpPr>
        <p:sp>
          <p:nvSpPr>
            <p:cNvPr id="9254" name="Line 29"/>
            <p:cNvSpPr>
              <a:spLocks noChangeShapeType="1"/>
            </p:cNvSpPr>
            <p:nvPr/>
          </p:nvSpPr>
          <p:spPr bwMode="auto">
            <a:xfrm flipV="1">
              <a:off x="340" y="1026"/>
              <a:ext cx="771" cy="1"/>
            </a:xfrm>
            <a:prstGeom prst="line">
              <a:avLst/>
            </a:prstGeom>
            <a:noFill/>
            <a:ln w="12700">
              <a:solidFill>
                <a:srgbClr val="CC0066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55" name="Line 30"/>
            <p:cNvSpPr>
              <a:spLocks noChangeShapeType="1"/>
            </p:cNvSpPr>
            <p:nvPr/>
          </p:nvSpPr>
          <p:spPr bwMode="auto">
            <a:xfrm flipV="1">
              <a:off x="340" y="799"/>
              <a:ext cx="0" cy="227"/>
            </a:xfrm>
            <a:prstGeom prst="line">
              <a:avLst/>
            </a:prstGeom>
            <a:noFill/>
            <a:ln w="12700">
              <a:solidFill>
                <a:srgbClr val="CC0066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56" name="Text Box 31"/>
            <p:cNvSpPr txBox="1">
              <a:spLocks noChangeArrowheads="1"/>
            </p:cNvSpPr>
            <p:nvPr/>
          </p:nvSpPr>
          <p:spPr bwMode="auto">
            <a:xfrm>
              <a:off x="249" y="572"/>
              <a:ext cx="22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800">
                  <a:solidFill>
                    <a:srgbClr val="006600"/>
                  </a:solidFill>
                </a:rPr>
                <a:t>U</a:t>
              </a:r>
              <a:endParaRPr lang="ru-RU" sz="1800">
                <a:solidFill>
                  <a:srgbClr val="006600"/>
                </a:solidFill>
              </a:endParaRPr>
            </a:p>
          </p:txBody>
        </p:sp>
        <p:sp>
          <p:nvSpPr>
            <p:cNvPr id="9257" name="Text Box 32"/>
            <p:cNvSpPr txBox="1">
              <a:spLocks noChangeArrowheads="1"/>
            </p:cNvSpPr>
            <p:nvPr/>
          </p:nvSpPr>
          <p:spPr bwMode="auto">
            <a:xfrm>
              <a:off x="1066" y="890"/>
              <a:ext cx="15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800">
                  <a:solidFill>
                    <a:srgbClr val="006600"/>
                  </a:solidFill>
                </a:rPr>
                <a:t>t</a:t>
              </a:r>
              <a:endParaRPr lang="ru-RU" sz="1800">
                <a:solidFill>
                  <a:srgbClr val="006600"/>
                </a:solidFill>
              </a:endParaRPr>
            </a:p>
          </p:txBody>
        </p:sp>
      </p:grpSp>
      <p:sp>
        <p:nvSpPr>
          <p:cNvPr id="9230" name="Text Box 33"/>
          <p:cNvSpPr txBox="1">
            <a:spLocks noChangeArrowheads="1"/>
          </p:cNvSpPr>
          <p:nvPr/>
        </p:nvSpPr>
        <p:spPr bwMode="auto">
          <a:xfrm>
            <a:off x="1692275" y="2349500"/>
            <a:ext cx="247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006600"/>
                </a:solidFill>
              </a:rPr>
              <a:t>t</a:t>
            </a:r>
            <a:endParaRPr lang="ru-RU" sz="1800">
              <a:solidFill>
                <a:srgbClr val="006600"/>
              </a:solidFill>
            </a:endParaRPr>
          </a:p>
        </p:txBody>
      </p:sp>
      <p:sp>
        <p:nvSpPr>
          <p:cNvPr id="9231" name="Line 34"/>
          <p:cNvSpPr>
            <a:spLocks noChangeShapeType="1"/>
          </p:cNvSpPr>
          <p:nvPr/>
        </p:nvSpPr>
        <p:spPr bwMode="auto">
          <a:xfrm flipV="1">
            <a:off x="468313" y="2565400"/>
            <a:ext cx="1223962" cy="0"/>
          </a:xfrm>
          <a:prstGeom prst="line">
            <a:avLst/>
          </a:prstGeom>
          <a:noFill/>
          <a:ln w="12700">
            <a:solidFill>
              <a:srgbClr val="CC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32" name="Text Box 35"/>
          <p:cNvSpPr txBox="1">
            <a:spLocks noChangeArrowheads="1"/>
          </p:cNvSpPr>
          <p:nvPr/>
        </p:nvSpPr>
        <p:spPr bwMode="auto">
          <a:xfrm>
            <a:off x="179388" y="1773238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006600"/>
                </a:solidFill>
              </a:rPr>
              <a:t>U</a:t>
            </a:r>
            <a:endParaRPr lang="ru-RU" sz="1800">
              <a:solidFill>
                <a:srgbClr val="006600"/>
              </a:solidFill>
            </a:endParaRPr>
          </a:p>
        </p:txBody>
      </p:sp>
      <p:sp>
        <p:nvSpPr>
          <p:cNvPr id="9233" name="Line 36"/>
          <p:cNvSpPr>
            <a:spLocks noChangeShapeType="1"/>
          </p:cNvSpPr>
          <p:nvPr/>
        </p:nvSpPr>
        <p:spPr bwMode="auto">
          <a:xfrm flipV="1">
            <a:off x="468313" y="2060575"/>
            <a:ext cx="0" cy="504825"/>
          </a:xfrm>
          <a:prstGeom prst="line">
            <a:avLst/>
          </a:prstGeom>
          <a:noFill/>
          <a:ln w="12700">
            <a:solidFill>
              <a:srgbClr val="CC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34" name="Freeform 37"/>
          <p:cNvSpPr>
            <a:spLocks/>
          </p:cNvSpPr>
          <p:nvPr/>
        </p:nvSpPr>
        <p:spPr bwMode="auto">
          <a:xfrm>
            <a:off x="468313" y="3573463"/>
            <a:ext cx="1295400" cy="442912"/>
          </a:xfrm>
          <a:custGeom>
            <a:avLst/>
            <a:gdLst>
              <a:gd name="T0" fmla="*/ 0 w 998"/>
              <a:gd name="T1" fmla="*/ 2147483647 h 279"/>
              <a:gd name="T2" fmla="*/ 2147483647 w 998"/>
              <a:gd name="T3" fmla="*/ 2147483647 h 279"/>
              <a:gd name="T4" fmla="*/ 2147483647 w 998"/>
              <a:gd name="T5" fmla="*/ 2147483647 h 279"/>
              <a:gd name="T6" fmla="*/ 2147483647 w 998"/>
              <a:gd name="T7" fmla="*/ 2147483647 h 279"/>
              <a:gd name="T8" fmla="*/ 2147483647 w 998"/>
              <a:gd name="T9" fmla="*/ 0 h 279"/>
              <a:gd name="T10" fmla="*/ 2147483647 w 998"/>
              <a:gd name="T11" fmla="*/ 2147483647 h 279"/>
              <a:gd name="T12" fmla="*/ 2147483647 w 998"/>
              <a:gd name="T13" fmla="*/ 2147483647 h 279"/>
              <a:gd name="T14" fmla="*/ 2147483647 w 998"/>
              <a:gd name="T15" fmla="*/ 2147483647 h 279"/>
              <a:gd name="T16" fmla="*/ 2147483647 w 998"/>
              <a:gd name="T17" fmla="*/ 2147483647 h 279"/>
              <a:gd name="T18" fmla="*/ 2147483647 w 998"/>
              <a:gd name="T19" fmla="*/ 2147483647 h 27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98"/>
              <a:gd name="T31" fmla="*/ 0 h 279"/>
              <a:gd name="T32" fmla="*/ 998 w 998"/>
              <a:gd name="T33" fmla="*/ 279 h 27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98" h="279">
                <a:moveTo>
                  <a:pt x="0" y="276"/>
                </a:moveTo>
                <a:lnTo>
                  <a:pt x="193" y="2"/>
                </a:lnTo>
                <a:lnTo>
                  <a:pt x="196" y="277"/>
                </a:lnTo>
                <a:lnTo>
                  <a:pt x="353" y="276"/>
                </a:lnTo>
                <a:lnTo>
                  <a:pt x="496" y="0"/>
                </a:lnTo>
                <a:lnTo>
                  <a:pt x="496" y="274"/>
                </a:lnTo>
                <a:lnTo>
                  <a:pt x="665" y="264"/>
                </a:lnTo>
                <a:lnTo>
                  <a:pt x="802" y="5"/>
                </a:lnTo>
                <a:lnTo>
                  <a:pt x="802" y="279"/>
                </a:lnTo>
                <a:lnTo>
                  <a:pt x="998" y="277"/>
                </a:lnTo>
              </a:path>
            </a:pathLst>
          </a:custGeom>
          <a:noFill/>
          <a:ln w="1905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9235" name="Group 39"/>
          <p:cNvGrpSpPr>
            <a:grpSpLocks/>
          </p:cNvGrpSpPr>
          <p:nvPr/>
        </p:nvGrpSpPr>
        <p:grpSpPr bwMode="auto">
          <a:xfrm>
            <a:off x="250825" y="3284538"/>
            <a:ext cx="1544638" cy="871537"/>
            <a:chOff x="249" y="572"/>
            <a:chExt cx="973" cy="549"/>
          </a:xfrm>
        </p:grpSpPr>
        <p:sp>
          <p:nvSpPr>
            <p:cNvPr id="9250" name="Line 40"/>
            <p:cNvSpPr>
              <a:spLocks noChangeShapeType="1"/>
            </p:cNvSpPr>
            <p:nvPr/>
          </p:nvSpPr>
          <p:spPr bwMode="auto">
            <a:xfrm flipV="1">
              <a:off x="340" y="1026"/>
              <a:ext cx="771" cy="1"/>
            </a:xfrm>
            <a:prstGeom prst="line">
              <a:avLst/>
            </a:prstGeom>
            <a:noFill/>
            <a:ln w="12700">
              <a:solidFill>
                <a:srgbClr val="CC0066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51" name="Line 41"/>
            <p:cNvSpPr>
              <a:spLocks noChangeShapeType="1"/>
            </p:cNvSpPr>
            <p:nvPr/>
          </p:nvSpPr>
          <p:spPr bwMode="auto">
            <a:xfrm flipV="1">
              <a:off x="340" y="799"/>
              <a:ext cx="0" cy="227"/>
            </a:xfrm>
            <a:prstGeom prst="line">
              <a:avLst/>
            </a:prstGeom>
            <a:noFill/>
            <a:ln w="12700">
              <a:solidFill>
                <a:srgbClr val="CC0066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52" name="Text Box 42"/>
            <p:cNvSpPr txBox="1">
              <a:spLocks noChangeArrowheads="1"/>
            </p:cNvSpPr>
            <p:nvPr/>
          </p:nvSpPr>
          <p:spPr bwMode="auto">
            <a:xfrm>
              <a:off x="249" y="572"/>
              <a:ext cx="22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800">
                  <a:solidFill>
                    <a:srgbClr val="006600"/>
                  </a:solidFill>
                </a:rPr>
                <a:t>U</a:t>
              </a:r>
              <a:endParaRPr lang="ru-RU" sz="1800">
                <a:solidFill>
                  <a:srgbClr val="006600"/>
                </a:solidFill>
              </a:endParaRPr>
            </a:p>
          </p:txBody>
        </p:sp>
        <p:sp>
          <p:nvSpPr>
            <p:cNvPr id="9253" name="Text Box 43"/>
            <p:cNvSpPr txBox="1">
              <a:spLocks noChangeArrowheads="1"/>
            </p:cNvSpPr>
            <p:nvPr/>
          </p:nvSpPr>
          <p:spPr bwMode="auto">
            <a:xfrm>
              <a:off x="1066" y="890"/>
              <a:ext cx="15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800">
                  <a:solidFill>
                    <a:srgbClr val="006600"/>
                  </a:solidFill>
                </a:rPr>
                <a:t>t</a:t>
              </a:r>
              <a:endParaRPr lang="ru-RU" sz="1800">
                <a:solidFill>
                  <a:srgbClr val="006600"/>
                </a:solidFill>
              </a:endParaRPr>
            </a:p>
          </p:txBody>
        </p:sp>
      </p:grpSp>
      <p:sp>
        <p:nvSpPr>
          <p:cNvPr id="9236" name="Line 44"/>
          <p:cNvSpPr>
            <a:spLocks noChangeShapeType="1"/>
          </p:cNvSpPr>
          <p:nvPr/>
        </p:nvSpPr>
        <p:spPr bwMode="auto">
          <a:xfrm>
            <a:off x="2051050" y="765175"/>
            <a:ext cx="0" cy="3527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37" name="Rectangle 45"/>
          <p:cNvSpPr>
            <a:spLocks noGrp="1" noChangeArrowheads="1"/>
          </p:cNvSpPr>
          <p:nvPr>
            <p:ph type="title" sz="quarter"/>
          </p:nvPr>
        </p:nvSpPr>
        <p:spPr>
          <a:xfrm>
            <a:off x="457200" y="188913"/>
            <a:ext cx="8229600" cy="431800"/>
          </a:xfrm>
        </p:spPr>
        <p:txBody>
          <a:bodyPr/>
          <a:lstStyle/>
          <a:p>
            <a:pPr eaLnBrk="1" hangingPunct="1"/>
            <a:r>
              <a:rPr lang="ru-RU" sz="2400">
                <a:solidFill>
                  <a:srgbClr val="CC3300"/>
                </a:solidFill>
              </a:rPr>
              <a:t>Зависимость показаний вольтметра от типа детектора</a:t>
            </a:r>
          </a:p>
        </p:txBody>
      </p:sp>
      <p:graphicFrame>
        <p:nvGraphicFramePr>
          <p:cNvPr id="9218" name="Object 60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1187450" y="2781300"/>
          <a:ext cx="6477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85" name="Формула" r:id="rId3" imgW="431640" imgH="393480" progId="Equation.3">
                  <p:embed/>
                </p:oleObj>
              </mc:Choice>
              <mc:Fallback>
                <p:oleObj name="Формула" r:id="rId3" imgW="431640" imgH="393480" progId="Equation.3">
                  <p:embed/>
                  <p:pic>
                    <p:nvPicPr>
                      <p:cNvPr id="0" name="Object 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2781300"/>
                        <a:ext cx="647700" cy="64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9" name="Object 62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433077268"/>
              </p:ext>
            </p:extLst>
          </p:nvPr>
        </p:nvGraphicFramePr>
        <p:xfrm>
          <a:off x="2713038" y="1412875"/>
          <a:ext cx="1990725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86" name="Формула" r:id="rId5" imgW="1054080" imgH="228600" progId="Equation.3">
                  <p:embed/>
                </p:oleObj>
              </mc:Choice>
              <mc:Fallback>
                <p:oleObj name="Формула" r:id="rId5" imgW="1054080" imgH="228600" progId="Equation.3">
                  <p:embed/>
                  <p:pic>
                    <p:nvPicPr>
                      <p:cNvPr id="0" name="Object 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3038" y="1412875"/>
                        <a:ext cx="1990725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0" name="Object 64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547969506"/>
              </p:ext>
            </p:extLst>
          </p:nvPr>
        </p:nvGraphicFramePr>
        <p:xfrm>
          <a:off x="5689600" y="1412875"/>
          <a:ext cx="2155825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87" name="Формула" r:id="rId7" imgW="1041120" imgH="228600" progId="Equation.3">
                  <p:embed/>
                </p:oleObj>
              </mc:Choice>
              <mc:Fallback>
                <p:oleObj name="Формула" r:id="rId7" imgW="1041120" imgH="228600" progId="Equation.3">
                  <p:embed/>
                  <p:pic>
                    <p:nvPicPr>
                      <p:cNvPr id="0" name="Object 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89600" y="1412875"/>
                        <a:ext cx="2155825" cy="473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38" name="Text Box 46"/>
          <p:cNvSpPr txBox="1">
            <a:spLocks noChangeArrowheads="1"/>
          </p:cNvSpPr>
          <p:nvPr/>
        </p:nvSpPr>
        <p:spPr bwMode="auto">
          <a:xfrm>
            <a:off x="179388" y="620713"/>
            <a:ext cx="18923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>
                <a:solidFill>
                  <a:srgbClr val="0000FF"/>
                </a:solidFill>
              </a:rPr>
              <a:t>Форма сигнала</a:t>
            </a:r>
          </a:p>
        </p:txBody>
      </p:sp>
      <p:sp>
        <p:nvSpPr>
          <p:cNvPr id="9239" name="Text Box 47"/>
          <p:cNvSpPr txBox="1">
            <a:spLocks noChangeArrowheads="1"/>
          </p:cNvSpPr>
          <p:nvPr/>
        </p:nvSpPr>
        <p:spPr bwMode="auto">
          <a:xfrm>
            <a:off x="2103438" y="614363"/>
            <a:ext cx="30448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800">
                <a:solidFill>
                  <a:srgbClr val="0000FF"/>
                </a:solidFill>
              </a:rPr>
              <a:t>Средневыпрямленное </a:t>
            </a:r>
          </a:p>
          <a:p>
            <a:pPr algn="ctr"/>
            <a:r>
              <a:rPr lang="ru-RU" sz="1800">
                <a:solidFill>
                  <a:srgbClr val="0000FF"/>
                </a:solidFill>
              </a:rPr>
              <a:t>напряжение</a:t>
            </a:r>
          </a:p>
        </p:txBody>
      </p:sp>
      <p:sp>
        <p:nvSpPr>
          <p:cNvPr id="9240" name="Line 48"/>
          <p:cNvSpPr>
            <a:spLocks noChangeShapeType="1"/>
          </p:cNvSpPr>
          <p:nvPr/>
        </p:nvSpPr>
        <p:spPr bwMode="auto">
          <a:xfrm>
            <a:off x="5292725" y="765175"/>
            <a:ext cx="0" cy="3384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41" name="Text Box 49"/>
          <p:cNvSpPr txBox="1">
            <a:spLocks noChangeArrowheads="1"/>
          </p:cNvSpPr>
          <p:nvPr/>
        </p:nvSpPr>
        <p:spPr bwMode="auto">
          <a:xfrm>
            <a:off x="5487988" y="614363"/>
            <a:ext cx="31162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800">
                <a:solidFill>
                  <a:srgbClr val="0000FF"/>
                </a:solidFill>
              </a:rPr>
              <a:t>Среднее квадратическое </a:t>
            </a:r>
          </a:p>
          <a:p>
            <a:pPr algn="ctr"/>
            <a:r>
              <a:rPr lang="ru-RU" sz="1800">
                <a:solidFill>
                  <a:srgbClr val="0000FF"/>
                </a:solidFill>
              </a:rPr>
              <a:t>напряжение</a:t>
            </a:r>
          </a:p>
        </p:txBody>
      </p:sp>
      <p:sp>
        <p:nvSpPr>
          <p:cNvPr id="9242" name="Line 50"/>
          <p:cNvSpPr>
            <a:spLocks noChangeShapeType="1"/>
          </p:cNvSpPr>
          <p:nvPr/>
        </p:nvSpPr>
        <p:spPr bwMode="auto">
          <a:xfrm>
            <a:off x="684213" y="2708275"/>
            <a:ext cx="358775" cy="0"/>
          </a:xfrm>
          <a:prstGeom prst="line">
            <a:avLst/>
          </a:prstGeom>
          <a:noFill/>
          <a:ln w="9525">
            <a:solidFill>
              <a:srgbClr val="006600"/>
            </a:solidFill>
            <a:round/>
            <a:headEnd type="arrow" w="sm" len="sm"/>
            <a:tailEnd type="arrow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9243" name="Line 51"/>
          <p:cNvSpPr>
            <a:spLocks noChangeShapeType="1"/>
          </p:cNvSpPr>
          <p:nvPr/>
        </p:nvSpPr>
        <p:spPr bwMode="auto">
          <a:xfrm>
            <a:off x="684213" y="2565400"/>
            <a:ext cx="0" cy="215900"/>
          </a:xfrm>
          <a:prstGeom prst="line">
            <a:avLst/>
          </a:prstGeom>
          <a:noFill/>
          <a:ln w="9525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44" name="Line 52"/>
          <p:cNvSpPr>
            <a:spLocks noChangeShapeType="1"/>
          </p:cNvSpPr>
          <p:nvPr/>
        </p:nvSpPr>
        <p:spPr bwMode="auto">
          <a:xfrm>
            <a:off x="1042988" y="2565400"/>
            <a:ext cx="0" cy="215900"/>
          </a:xfrm>
          <a:prstGeom prst="line">
            <a:avLst/>
          </a:prstGeom>
          <a:noFill/>
          <a:ln w="9525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45" name="Text Box 53"/>
          <p:cNvSpPr txBox="1">
            <a:spLocks noChangeArrowheads="1"/>
          </p:cNvSpPr>
          <p:nvPr/>
        </p:nvSpPr>
        <p:spPr bwMode="auto">
          <a:xfrm>
            <a:off x="755650" y="2708275"/>
            <a:ext cx="2778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solidFill>
                  <a:srgbClr val="009900"/>
                </a:solidFill>
              </a:rPr>
              <a:t>T</a:t>
            </a:r>
            <a:endParaRPr lang="ru-RU" sz="1200">
              <a:solidFill>
                <a:srgbClr val="009900"/>
              </a:solidFill>
            </a:endParaRPr>
          </a:p>
        </p:txBody>
      </p:sp>
      <p:sp>
        <p:nvSpPr>
          <p:cNvPr id="9246" name="Text Box 54"/>
          <p:cNvSpPr txBox="1">
            <a:spLocks noChangeArrowheads="1"/>
          </p:cNvSpPr>
          <p:nvPr/>
        </p:nvSpPr>
        <p:spPr bwMode="auto">
          <a:xfrm>
            <a:off x="684213" y="1989138"/>
            <a:ext cx="2444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sz="1200">
                <a:solidFill>
                  <a:srgbClr val="009900"/>
                </a:solidFill>
                <a:cs typeface="Arial" charset="0"/>
              </a:rPr>
              <a:t>τ</a:t>
            </a:r>
          </a:p>
        </p:txBody>
      </p:sp>
      <p:sp>
        <p:nvSpPr>
          <p:cNvPr id="9247" name="Line 56"/>
          <p:cNvSpPr>
            <a:spLocks noChangeShapeType="1"/>
          </p:cNvSpPr>
          <p:nvPr/>
        </p:nvSpPr>
        <p:spPr bwMode="auto">
          <a:xfrm>
            <a:off x="755650" y="2276475"/>
            <a:ext cx="1444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48" name="Line 57"/>
          <p:cNvSpPr>
            <a:spLocks noChangeShapeType="1"/>
          </p:cNvSpPr>
          <p:nvPr/>
        </p:nvSpPr>
        <p:spPr bwMode="auto">
          <a:xfrm flipH="1">
            <a:off x="1042988" y="2276475"/>
            <a:ext cx="144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49" name="Line 58"/>
          <p:cNvSpPr>
            <a:spLocks noChangeShapeType="1"/>
          </p:cNvSpPr>
          <p:nvPr/>
        </p:nvSpPr>
        <p:spPr bwMode="auto">
          <a:xfrm>
            <a:off x="900113" y="2276475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9221" name="Object 66"/>
          <p:cNvGraphicFramePr>
            <a:graphicFrameLocks noGrp="1" noChangeAspect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20633523"/>
              </p:ext>
            </p:extLst>
          </p:nvPr>
        </p:nvGraphicFramePr>
        <p:xfrm>
          <a:off x="2898775" y="3429000"/>
          <a:ext cx="1185863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88" name="Формула" r:id="rId9" imgW="647640" imgH="393480" progId="Equation.3">
                  <p:embed/>
                </p:oleObj>
              </mc:Choice>
              <mc:Fallback>
                <p:oleObj name="Формула" r:id="rId9" imgW="647640" imgH="393480" progId="Equation.3">
                  <p:embed/>
                  <p:pic>
                    <p:nvPicPr>
                      <p:cNvPr id="0" name="Object 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8775" y="3429000"/>
                        <a:ext cx="1185863" cy="720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2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4876661"/>
              </p:ext>
            </p:extLst>
          </p:nvPr>
        </p:nvGraphicFramePr>
        <p:xfrm>
          <a:off x="5972175" y="3438525"/>
          <a:ext cx="1663700" cy="700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89" name="Формула" r:id="rId11" imgW="647640" imgH="419040" progId="Equation.3">
                  <p:embed/>
                </p:oleObj>
              </mc:Choice>
              <mc:Fallback>
                <p:oleObj name="Формула" r:id="rId11" imgW="647640" imgH="419040" progId="Equation.3">
                  <p:embed/>
                  <p:pic>
                    <p:nvPicPr>
                      <p:cNvPr id="0" name="Object 6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72175" y="3438525"/>
                        <a:ext cx="1663700" cy="700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3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0949829"/>
              </p:ext>
            </p:extLst>
          </p:nvPr>
        </p:nvGraphicFramePr>
        <p:xfrm>
          <a:off x="2738438" y="2349500"/>
          <a:ext cx="1579562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90" name="Формула" r:id="rId13" imgW="787320" imgH="228600" progId="Equation.3">
                  <p:embed/>
                </p:oleObj>
              </mc:Choice>
              <mc:Fallback>
                <p:oleObj name="Формула" r:id="rId13" imgW="787320" imgH="228600" progId="Equation.3">
                  <p:embed/>
                  <p:pic>
                    <p:nvPicPr>
                      <p:cNvPr id="0" name="Object 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8438" y="2349500"/>
                        <a:ext cx="1579562" cy="458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4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4804182"/>
              </p:ext>
            </p:extLst>
          </p:nvPr>
        </p:nvGraphicFramePr>
        <p:xfrm>
          <a:off x="5765800" y="2276475"/>
          <a:ext cx="2003425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91" name="Формула" r:id="rId15" imgW="914400" imgH="253800" progId="Equation.3">
                  <p:embed/>
                </p:oleObj>
              </mc:Choice>
              <mc:Fallback>
                <p:oleObj name="Формула" r:id="rId15" imgW="914400" imgH="253800" progId="Equation.3">
                  <p:embed/>
                  <p:pic>
                    <p:nvPicPr>
                      <p:cNvPr id="0" name="Object 7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65800" y="2276475"/>
                        <a:ext cx="2003425" cy="479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5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4570497"/>
              </p:ext>
            </p:extLst>
          </p:nvPr>
        </p:nvGraphicFramePr>
        <p:xfrm>
          <a:off x="468313" y="4581525"/>
          <a:ext cx="4103687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92" name="Формула" r:id="rId17" imgW="1079280" imgH="482400" progId="Equation.3">
                  <p:embed/>
                </p:oleObj>
              </mc:Choice>
              <mc:Fallback>
                <p:oleObj name="Формула" r:id="rId17" imgW="1079280" imgH="482400" progId="Equation.3">
                  <p:embed/>
                  <p:pic>
                    <p:nvPicPr>
                      <p:cNvPr id="0" name="Object 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4581525"/>
                        <a:ext cx="4103687" cy="863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6" name="Object 72"/>
          <p:cNvGraphicFramePr>
            <a:graphicFrameLocks noChangeAspect="1"/>
          </p:cNvGraphicFramePr>
          <p:nvPr/>
        </p:nvGraphicFramePr>
        <p:xfrm>
          <a:off x="5148263" y="4581525"/>
          <a:ext cx="360045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93" name="Формула" r:id="rId19" imgW="1295400" imgH="520700" progId="Equation.3">
                  <p:embed/>
                </p:oleObj>
              </mc:Choice>
              <mc:Fallback>
                <p:oleObj name="Формула" r:id="rId19" imgW="1295400" imgH="520700" progId="Equation.3">
                  <p:embed/>
                  <p:pic>
                    <p:nvPicPr>
                      <p:cNvPr id="0" name="Object 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263" y="4581525"/>
                        <a:ext cx="3600450" cy="863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0"/>
          <p:cNvSpPr>
            <a:spLocks noGrp="1" noChangeArrowheads="1"/>
          </p:cNvSpPr>
          <p:nvPr>
            <p:ph type="title"/>
          </p:nvPr>
        </p:nvSpPr>
        <p:spPr>
          <a:xfrm>
            <a:off x="457200" y="260350"/>
            <a:ext cx="8229600" cy="490538"/>
          </a:xfrm>
        </p:spPr>
        <p:txBody>
          <a:bodyPr/>
          <a:lstStyle/>
          <a:p>
            <a:pPr eaLnBrk="1" hangingPunct="1"/>
            <a:r>
              <a:rPr lang="ru-RU" sz="2400" dirty="0">
                <a:solidFill>
                  <a:srgbClr val="FF0000"/>
                </a:solidFill>
              </a:rPr>
              <a:t>2. Параметры напряжения переменного тока</a:t>
            </a:r>
            <a:r>
              <a:rPr lang="ru-RU" sz="2000" dirty="0"/>
              <a:t> </a:t>
            </a:r>
            <a:endParaRPr lang="ru-RU" sz="2400" dirty="0">
              <a:solidFill>
                <a:srgbClr val="FF0000"/>
              </a:solidFill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4572000" y="1484313"/>
            <a:ext cx="4321175" cy="2665412"/>
            <a:chOff x="2472" y="2296"/>
            <a:chExt cx="2275" cy="1361"/>
          </a:xfrm>
        </p:grpSpPr>
        <p:grpSp>
          <p:nvGrpSpPr>
            <p:cNvPr id="1033" name="Group 6"/>
            <p:cNvGrpSpPr>
              <a:grpSpLocks/>
            </p:cNvGrpSpPr>
            <p:nvPr/>
          </p:nvGrpSpPr>
          <p:grpSpPr bwMode="auto">
            <a:xfrm>
              <a:off x="2472" y="2296"/>
              <a:ext cx="2268" cy="1361"/>
              <a:chOff x="1292" y="2432"/>
              <a:chExt cx="2268" cy="1361"/>
            </a:xfrm>
          </p:grpSpPr>
          <p:sp>
            <p:nvSpPr>
              <p:cNvPr id="1040" name="Rectangle 7"/>
              <p:cNvSpPr>
                <a:spLocks noChangeArrowheads="1"/>
              </p:cNvSpPr>
              <p:nvPr/>
            </p:nvSpPr>
            <p:spPr bwMode="auto">
              <a:xfrm>
                <a:off x="1292" y="2432"/>
                <a:ext cx="2268" cy="1361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1" name="Line 8"/>
              <p:cNvSpPr>
                <a:spLocks noChangeShapeType="1"/>
              </p:cNvSpPr>
              <p:nvPr/>
            </p:nvSpPr>
            <p:spPr bwMode="auto">
              <a:xfrm>
                <a:off x="1292" y="3113"/>
                <a:ext cx="226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2" name="Line 9"/>
              <p:cNvSpPr>
                <a:spLocks noChangeShapeType="1"/>
              </p:cNvSpPr>
              <p:nvPr/>
            </p:nvSpPr>
            <p:spPr bwMode="auto">
              <a:xfrm>
                <a:off x="1518" y="2432"/>
                <a:ext cx="0" cy="136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3" name="Line 10"/>
              <p:cNvSpPr>
                <a:spLocks noChangeShapeType="1"/>
              </p:cNvSpPr>
              <p:nvPr/>
            </p:nvSpPr>
            <p:spPr bwMode="auto">
              <a:xfrm>
                <a:off x="1745" y="2432"/>
                <a:ext cx="0" cy="136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4" name="Line 11"/>
              <p:cNvSpPr>
                <a:spLocks noChangeShapeType="1"/>
              </p:cNvSpPr>
              <p:nvPr/>
            </p:nvSpPr>
            <p:spPr bwMode="auto">
              <a:xfrm>
                <a:off x="1972" y="2432"/>
                <a:ext cx="0" cy="136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5" name="Line 12"/>
              <p:cNvSpPr>
                <a:spLocks noChangeShapeType="1"/>
              </p:cNvSpPr>
              <p:nvPr/>
            </p:nvSpPr>
            <p:spPr bwMode="auto">
              <a:xfrm>
                <a:off x="2199" y="2432"/>
                <a:ext cx="0" cy="136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6" name="Line 13"/>
              <p:cNvSpPr>
                <a:spLocks noChangeShapeType="1"/>
              </p:cNvSpPr>
              <p:nvPr/>
            </p:nvSpPr>
            <p:spPr bwMode="auto">
              <a:xfrm>
                <a:off x="2426" y="2432"/>
                <a:ext cx="0" cy="136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7" name="Line 14"/>
              <p:cNvSpPr>
                <a:spLocks noChangeShapeType="1"/>
              </p:cNvSpPr>
              <p:nvPr/>
            </p:nvSpPr>
            <p:spPr bwMode="auto">
              <a:xfrm>
                <a:off x="2652" y="2432"/>
                <a:ext cx="0" cy="136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8" name="Line 15"/>
              <p:cNvSpPr>
                <a:spLocks noChangeShapeType="1"/>
              </p:cNvSpPr>
              <p:nvPr/>
            </p:nvSpPr>
            <p:spPr bwMode="auto">
              <a:xfrm>
                <a:off x="2879" y="2432"/>
                <a:ext cx="0" cy="136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9" name="Line 16"/>
              <p:cNvSpPr>
                <a:spLocks noChangeShapeType="1"/>
              </p:cNvSpPr>
              <p:nvPr/>
            </p:nvSpPr>
            <p:spPr bwMode="auto">
              <a:xfrm>
                <a:off x="3106" y="2432"/>
                <a:ext cx="0" cy="136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0" name="Line 17"/>
              <p:cNvSpPr>
                <a:spLocks noChangeShapeType="1"/>
              </p:cNvSpPr>
              <p:nvPr/>
            </p:nvSpPr>
            <p:spPr bwMode="auto">
              <a:xfrm>
                <a:off x="3333" y="2432"/>
                <a:ext cx="0" cy="136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1" name="Line 18"/>
              <p:cNvSpPr>
                <a:spLocks noChangeShapeType="1"/>
              </p:cNvSpPr>
              <p:nvPr/>
            </p:nvSpPr>
            <p:spPr bwMode="auto">
              <a:xfrm>
                <a:off x="1292" y="2886"/>
                <a:ext cx="226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2" name="Line 19"/>
              <p:cNvSpPr>
                <a:spLocks noChangeShapeType="1"/>
              </p:cNvSpPr>
              <p:nvPr/>
            </p:nvSpPr>
            <p:spPr bwMode="auto">
              <a:xfrm>
                <a:off x="1292" y="3339"/>
                <a:ext cx="226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3" name="Line 20"/>
              <p:cNvSpPr>
                <a:spLocks noChangeShapeType="1"/>
              </p:cNvSpPr>
              <p:nvPr/>
            </p:nvSpPr>
            <p:spPr bwMode="auto">
              <a:xfrm>
                <a:off x="1292" y="3566"/>
                <a:ext cx="226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4" name="Line 21"/>
              <p:cNvSpPr>
                <a:spLocks noChangeShapeType="1"/>
              </p:cNvSpPr>
              <p:nvPr/>
            </p:nvSpPr>
            <p:spPr bwMode="auto">
              <a:xfrm>
                <a:off x="1292" y="2659"/>
                <a:ext cx="226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034" name="Freeform 22"/>
            <p:cNvSpPr>
              <a:spLocks/>
            </p:cNvSpPr>
            <p:nvPr/>
          </p:nvSpPr>
          <p:spPr bwMode="auto">
            <a:xfrm>
              <a:off x="2472" y="2432"/>
              <a:ext cx="2275" cy="1089"/>
            </a:xfrm>
            <a:custGeom>
              <a:avLst/>
              <a:gdLst>
                <a:gd name="T0" fmla="*/ 0 w 2275"/>
                <a:gd name="T1" fmla="*/ 674 h 1061"/>
                <a:gd name="T2" fmla="*/ 220 w 2275"/>
                <a:gd name="T3" fmla="*/ 90 h 1061"/>
                <a:gd name="T4" fmla="*/ 453 w 2275"/>
                <a:gd name="T5" fmla="*/ 674 h 1061"/>
                <a:gd name="T6" fmla="*/ 680 w 2275"/>
                <a:gd name="T7" fmla="*/ 1247 h 1061"/>
                <a:gd name="T8" fmla="*/ 907 w 2275"/>
                <a:gd name="T9" fmla="*/ 674 h 1061"/>
                <a:gd name="T10" fmla="*/ 1134 w 2275"/>
                <a:gd name="T11" fmla="*/ 99 h 1061"/>
                <a:gd name="T12" fmla="*/ 1360 w 2275"/>
                <a:gd name="T13" fmla="*/ 674 h 1061"/>
                <a:gd name="T14" fmla="*/ 1612 w 2275"/>
                <a:gd name="T15" fmla="*/ 1244 h 1061"/>
                <a:gd name="T16" fmla="*/ 2025 w 2275"/>
                <a:gd name="T17" fmla="*/ 90 h 1061"/>
                <a:gd name="T18" fmla="*/ 2275 w 2275"/>
                <a:gd name="T19" fmla="*/ 698 h 106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75"/>
                <a:gd name="T31" fmla="*/ 0 h 1061"/>
                <a:gd name="T32" fmla="*/ 2275 w 2275"/>
                <a:gd name="T33" fmla="*/ 1061 h 106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75" h="1061">
                  <a:moveTo>
                    <a:pt x="0" y="534"/>
                  </a:moveTo>
                  <a:cubicBezTo>
                    <a:pt x="37" y="457"/>
                    <a:pt x="145" y="72"/>
                    <a:pt x="220" y="72"/>
                  </a:cubicBezTo>
                  <a:cubicBezTo>
                    <a:pt x="295" y="72"/>
                    <a:pt x="376" y="381"/>
                    <a:pt x="453" y="534"/>
                  </a:cubicBezTo>
                  <a:cubicBezTo>
                    <a:pt x="530" y="687"/>
                    <a:pt x="604" y="987"/>
                    <a:pt x="680" y="987"/>
                  </a:cubicBezTo>
                  <a:cubicBezTo>
                    <a:pt x="756" y="987"/>
                    <a:pt x="831" y="685"/>
                    <a:pt x="907" y="534"/>
                  </a:cubicBezTo>
                  <a:cubicBezTo>
                    <a:pt x="983" y="383"/>
                    <a:pt x="1059" y="80"/>
                    <a:pt x="1134" y="80"/>
                  </a:cubicBezTo>
                  <a:cubicBezTo>
                    <a:pt x="1209" y="80"/>
                    <a:pt x="1280" y="383"/>
                    <a:pt x="1360" y="534"/>
                  </a:cubicBezTo>
                  <a:cubicBezTo>
                    <a:pt x="1440" y="685"/>
                    <a:pt x="1501" y="1061"/>
                    <a:pt x="1612" y="984"/>
                  </a:cubicBezTo>
                  <a:cubicBezTo>
                    <a:pt x="1723" y="907"/>
                    <a:pt x="1914" y="144"/>
                    <a:pt x="2025" y="72"/>
                  </a:cubicBezTo>
                  <a:cubicBezTo>
                    <a:pt x="2136" y="0"/>
                    <a:pt x="2223" y="452"/>
                    <a:pt x="2275" y="552"/>
                  </a:cubicBezTo>
                </a:path>
              </a:pathLst>
            </a:custGeom>
            <a:noFill/>
            <a:ln w="28575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5" name="Line 23"/>
            <p:cNvSpPr>
              <a:spLocks noChangeShapeType="1"/>
            </p:cNvSpPr>
            <p:nvPr/>
          </p:nvSpPr>
          <p:spPr bwMode="auto">
            <a:xfrm flipV="1">
              <a:off x="2699" y="2478"/>
              <a:ext cx="0" cy="226"/>
            </a:xfrm>
            <a:prstGeom prst="line">
              <a:avLst/>
            </a:prstGeom>
            <a:noFill/>
            <a:ln w="9525">
              <a:solidFill>
                <a:srgbClr val="FF66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6" name="Line 24"/>
            <p:cNvSpPr>
              <a:spLocks noChangeShapeType="1"/>
            </p:cNvSpPr>
            <p:nvPr/>
          </p:nvSpPr>
          <p:spPr bwMode="auto">
            <a:xfrm>
              <a:off x="2699" y="2795"/>
              <a:ext cx="0" cy="181"/>
            </a:xfrm>
            <a:prstGeom prst="line">
              <a:avLst/>
            </a:prstGeom>
            <a:noFill/>
            <a:ln w="9525">
              <a:solidFill>
                <a:srgbClr val="FF66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7" name="Text Box 25"/>
            <p:cNvSpPr txBox="1">
              <a:spLocks noChangeArrowheads="1"/>
            </p:cNvSpPr>
            <p:nvPr/>
          </p:nvSpPr>
          <p:spPr bwMode="auto">
            <a:xfrm>
              <a:off x="2550" y="2581"/>
              <a:ext cx="250" cy="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800">
                  <a:solidFill>
                    <a:srgbClr val="2407FD"/>
                  </a:solidFill>
                </a:rPr>
                <a:t>U</a:t>
              </a:r>
              <a:r>
                <a:rPr lang="en-US" sz="1800" baseline="-25000">
                  <a:solidFill>
                    <a:srgbClr val="2407FD"/>
                  </a:solidFill>
                </a:rPr>
                <a:t>m</a:t>
              </a:r>
              <a:endParaRPr lang="ru-RU" sz="1800">
                <a:solidFill>
                  <a:srgbClr val="2407FD"/>
                </a:solidFill>
              </a:endParaRPr>
            </a:p>
          </p:txBody>
        </p:sp>
        <p:sp>
          <p:nvSpPr>
            <p:cNvPr id="1038" name="Line 26"/>
            <p:cNvSpPr>
              <a:spLocks noChangeShapeType="1"/>
            </p:cNvSpPr>
            <p:nvPr/>
          </p:nvSpPr>
          <p:spPr bwMode="auto">
            <a:xfrm>
              <a:off x="3243" y="2976"/>
              <a:ext cx="0" cy="318"/>
            </a:xfrm>
            <a:prstGeom prst="line">
              <a:avLst/>
            </a:prstGeom>
            <a:noFill/>
            <a:ln w="9525">
              <a:solidFill>
                <a:srgbClr val="FF6600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9" name="Text Box 27"/>
            <p:cNvSpPr txBox="1">
              <a:spLocks noChangeArrowheads="1"/>
            </p:cNvSpPr>
            <p:nvPr/>
          </p:nvSpPr>
          <p:spPr bwMode="auto">
            <a:xfrm>
              <a:off x="3049" y="2989"/>
              <a:ext cx="201" cy="1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800">
                  <a:solidFill>
                    <a:srgbClr val="2407FD"/>
                  </a:solidFill>
                </a:rPr>
                <a:t>U</a:t>
              </a:r>
              <a:r>
                <a:rPr lang="en-US" sz="1800" baseline="-25000">
                  <a:solidFill>
                    <a:srgbClr val="2407FD"/>
                  </a:solidFill>
                </a:rPr>
                <a:t>i</a:t>
              </a:r>
              <a:endParaRPr lang="ru-RU" sz="1800">
                <a:solidFill>
                  <a:srgbClr val="2407FD"/>
                </a:solidFill>
              </a:endParaRPr>
            </a:p>
          </p:txBody>
        </p:sp>
      </p:grpSp>
      <p:graphicFrame>
        <p:nvGraphicFramePr>
          <p:cNvPr id="66589" name="Object 29"/>
          <p:cNvGraphicFramePr>
            <a:graphicFrameLocks noGrp="1" noChangeAspect="1"/>
          </p:cNvGraphicFramePr>
          <p:nvPr>
            <p:ph idx="1"/>
          </p:nvPr>
        </p:nvGraphicFramePr>
        <p:xfrm>
          <a:off x="395288" y="1412875"/>
          <a:ext cx="3816350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34" name="Формула" r:id="rId3" imgW="1549400" imgH="228600" progId="Equation.3">
                  <p:embed/>
                </p:oleObj>
              </mc:Choice>
              <mc:Fallback>
                <p:oleObj name="Формула" r:id="rId3" imgW="15494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1412875"/>
                        <a:ext cx="3816350" cy="509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592" name="Text Box 32"/>
          <p:cNvSpPr txBox="1">
            <a:spLocks noChangeArrowheads="1"/>
          </p:cNvSpPr>
          <p:nvPr/>
        </p:nvSpPr>
        <p:spPr bwMode="auto">
          <a:xfrm>
            <a:off x="287338" y="2117725"/>
            <a:ext cx="4284662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ru-RU" i="1">
                <a:solidFill>
                  <a:srgbClr val="CC3300"/>
                </a:solidFill>
              </a:rPr>
              <a:t>Амплитуда </a:t>
            </a:r>
            <a:r>
              <a:rPr lang="en-US" i="1">
                <a:solidFill>
                  <a:srgbClr val="0000FF"/>
                </a:solidFill>
              </a:rPr>
              <a:t>Um</a:t>
            </a:r>
            <a:r>
              <a:rPr lang="ru-RU">
                <a:solidFill>
                  <a:srgbClr val="009900"/>
                </a:solidFill>
              </a:rPr>
              <a:t> – наибольшее мгновенное значение</a:t>
            </a:r>
            <a:r>
              <a:rPr lang="ru-RU"/>
              <a:t> </a:t>
            </a:r>
            <a:r>
              <a:rPr lang="ru-RU">
                <a:solidFill>
                  <a:srgbClr val="0000FF"/>
                </a:solidFill>
              </a:rPr>
              <a:t>напряжения за интервал наблюдения или за период.</a:t>
            </a:r>
            <a:r>
              <a:rPr lang="ru-RU" sz="1800"/>
              <a:t> </a:t>
            </a:r>
          </a:p>
        </p:txBody>
      </p:sp>
      <p:sp>
        <p:nvSpPr>
          <p:cNvPr id="66593" name="Text Box 33"/>
          <p:cNvSpPr txBox="1">
            <a:spLocks noChangeArrowheads="1"/>
          </p:cNvSpPr>
          <p:nvPr/>
        </p:nvSpPr>
        <p:spPr bwMode="auto">
          <a:xfrm>
            <a:off x="395288" y="836613"/>
            <a:ext cx="84248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>
                <a:solidFill>
                  <a:srgbClr val="0000FF"/>
                </a:solidFill>
              </a:rPr>
              <a:t>Переменное напряжение имеет синусоидальную форму.</a:t>
            </a:r>
            <a:endParaRPr lang="ru-RU"/>
          </a:p>
        </p:txBody>
      </p:sp>
      <p:sp>
        <p:nvSpPr>
          <p:cNvPr id="66594" name="Text Box 34"/>
          <p:cNvSpPr txBox="1">
            <a:spLocks noChangeArrowheads="1"/>
          </p:cNvSpPr>
          <p:nvPr/>
        </p:nvSpPr>
        <p:spPr bwMode="auto">
          <a:xfrm>
            <a:off x="179388" y="4149725"/>
            <a:ext cx="41243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>
                <a:solidFill>
                  <a:srgbClr val="CC3300"/>
                </a:solidFill>
              </a:rPr>
              <a:t>Мгновенные значения напряжения</a:t>
            </a:r>
            <a:r>
              <a:rPr lang="ru-RU">
                <a:solidFill>
                  <a:srgbClr val="CC3300"/>
                </a:solidFill>
              </a:rPr>
              <a:t>  </a:t>
            </a:r>
            <a:r>
              <a:rPr lang="en-US">
                <a:solidFill>
                  <a:srgbClr val="CC3300"/>
                </a:solidFill>
              </a:rPr>
              <a:t>u</a:t>
            </a:r>
            <a:r>
              <a:rPr lang="ru-RU">
                <a:solidFill>
                  <a:srgbClr val="CC3300"/>
                </a:solidFill>
              </a:rPr>
              <a:t>(</a:t>
            </a:r>
            <a:r>
              <a:rPr lang="en-US">
                <a:solidFill>
                  <a:srgbClr val="CC3300"/>
                </a:solidFill>
              </a:rPr>
              <a:t>t</a:t>
            </a:r>
            <a:r>
              <a:rPr lang="ru-RU">
                <a:solidFill>
                  <a:srgbClr val="CC3300"/>
                </a:solidFill>
              </a:rPr>
              <a:t>)</a:t>
            </a:r>
            <a:r>
              <a:rPr lang="ru-RU" b="1" i="1">
                <a:solidFill>
                  <a:srgbClr val="CC3300"/>
                </a:solidFill>
              </a:rPr>
              <a:t> </a:t>
            </a:r>
            <a:r>
              <a:rPr lang="ru-RU">
                <a:solidFill>
                  <a:srgbClr val="CC3300"/>
                </a:solidFill>
              </a:rPr>
              <a:t>наблюдают на экране осциллографа, дисплее компьютера и определяют для каждого момента времени.</a:t>
            </a:r>
          </a:p>
        </p:txBody>
      </p:sp>
      <p:pic>
        <p:nvPicPr>
          <p:cNvPr id="66595" name="Picture 35" descr="Нелин искаж"/>
          <p:cNvPicPr>
            <a:picLocks noChangeAspect="1" noChangeArrowheads="1"/>
          </p:cNvPicPr>
          <p:nvPr/>
        </p:nvPicPr>
        <p:blipFill>
          <a:blip r:embed="rId5">
            <a:lum bright="-12000" contrast="-6000"/>
          </a:blip>
          <a:srcRect/>
          <a:stretch>
            <a:fillRect/>
          </a:stretch>
        </p:blipFill>
        <p:spPr bwMode="auto">
          <a:xfrm>
            <a:off x="4572000" y="4292600"/>
            <a:ext cx="4392613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12515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6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6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6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6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6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92" grpId="0"/>
      <p:bldP spid="66593" grpId="0"/>
      <p:bldP spid="6659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4"/>
          <p:cNvSpPr>
            <a:spLocks noGrp="1" noChangeArrowheads="1"/>
          </p:cNvSpPr>
          <p:nvPr>
            <p:ph type="title"/>
          </p:nvPr>
        </p:nvSpPr>
        <p:spPr>
          <a:xfrm>
            <a:off x="785813" y="214313"/>
            <a:ext cx="7643812" cy="868362"/>
          </a:xfrm>
        </p:spPr>
        <p:txBody>
          <a:bodyPr/>
          <a:lstStyle/>
          <a:p>
            <a:pPr eaLnBrk="1" hangingPunct="1"/>
            <a:r>
              <a:rPr lang="ru-RU" sz="2400">
                <a:solidFill>
                  <a:srgbClr val="FF0000"/>
                </a:solidFill>
              </a:rPr>
              <a:t>Зависимость погрешности измерений от входного сопротивления вольтметра</a:t>
            </a:r>
          </a:p>
        </p:txBody>
      </p:sp>
      <p:graphicFrame>
        <p:nvGraphicFramePr>
          <p:cNvPr id="11266" name="Object 37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14793823"/>
              </p:ext>
            </p:extLst>
          </p:nvPr>
        </p:nvGraphicFramePr>
        <p:xfrm>
          <a:off x="1554163" y="4437063"/>
          <a:ext cx="4524375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55" name="Формула" r:id="rId3" imgW="2108160" imgH="228600" progId="Equation.3">
                  <p:embed/>
                </p:oleObj>
              </mc:Choice>
              <mc:Fallback>
                <p:oleObj name="Формула" r:id="rId3" imgW="2108160" imgH="228600" progId="Equation.3">
                  <p:embed/>
                  <p:pic>
                    <p:nvPicPr>
                      <p:cNvPr id="0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4163" y="4437063"/>
                        <a:ext cx="4524375" cy="490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7" name="Object 39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903784735"/>
              </p:ext>
            </p:extLst>
          </p:nvPr>
        </p:nvGraphicFramePr>
        <p:xfrm>
          <a:off x="1516063" y="4943475"/>
          <a:ext cx="4743450" cy="79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56" name="Формула" r:id="rId5" imgW="2590560" imgH="431640" progId="Equation.3">
                  <p:embed/>
                </p:oleObj>
              </mc:Choice>
              <mc:Fallback>
                <p:oleObj name="Формула" r:id="rId5" imgW="2590560" imgH="431640" progId="Equation.3">
                  <p:embed/>
                  <p:pic>
                    <p:nvPicPr>
                      <p:cNvPr id="0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6063" y="4943475"/>
                        <a:ext cx="4743450" cy="790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0" name="Text Box 5"/>
          <p:cNvSpPr txBox="1">
            <a:spLocks noChangeArrowheads="1"/>
          </p:cNvSpPr>
          <p:nvPr/>
        </p:nvSpPr>
        <p:spPr bwMode="auto">
          <a:xfrm>
            <a:off x="0" y="1119188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FF"/>
                </a:solidFill>
              </a:rPr>
              <a:t>Определить погрешность измерения напряжения на нагрузке </a:t>
            </a:r>
            <a:r>
              <a:rPr lang="en-US" dirty="0">
                <a:solidFill>
                  <a:srgbClr val="0000FF"/>
                </a:solidFill>
              </a:rPr>
              <a:t>R</a:t>
            </a:r>
            <a:r>
              <a:rPr lang="ru-RU" baseline="-25000" dirty="0">
                <a:solidFill>
                  <a:srgbClr val="0000FF"/>
                </a:solidFill>
              </a:rPr>
              <a:t>1</a:t>
            </a:r>
            <a:r>
              <a:rPr lang="en-US" dirty="0">
                <a:solidFill>
                  <a:srgbClr val="0000FF"/>
                </a:solidFill>
              </a:rPr>
              <a:t> = 10 </a:t>
            </a:r>
            <a:r>
              <a:rPr lang="ru-RU" dirty="0">
                <a:solidFill>
                  <a:srgbClr val="0000FF"/>
                </a:solidFill>
              </a:rPr>
              <a:t>кОм если сопротивление вольтметра </a:t>
            </a:r>
            <a:r>
              <a:rPr lang="en-US" dirty="0">
                <a:solidFill>
                  <a:srgbClr val="0000FF"/>
                </a:solidFill>
              </a:rPr>
              <a:t>R</a:t>
            </a:r>
            <a:r>
              <a:rPr lang="en-US" baseline="-25000" dirty="0">
                <a:solidFill>
                  <a:srgbClr val="0000FF"/>
                </a:solidFill>
              </a:rPr>
              <a:t>V </a:t>
            </a:r>
            <a:r>
              <a:rPr lang="en-US" dirty="0">
                <a:solidFill>
                  <a:srgbClr val="0000FF"/>
                </a:solidFill>
              </a:rPr>
              <a:t>= 10 </a:t>
            </a:r>
            <a:r>
              <a:rPr lang="ru-RU" dirty="0">
                <a:solidFill>
                  <a:srgbClr val="0000FF"/>
                </a:solidFill>
              </a:rPr>
              <a:t>кОм.</a:t>
            </a:r>
            <a:r>
              <a:rPr lang="en-US" dirty="0">
                <a:solidFill>
                  <a:srgbClr val="0000FF"/>
                </a:solidFill>
              </a:rPr>
              <a:t> R</a:t>
            </a:r>
            <a:r>
              <a:rPr lang="en-US" baseline="-25000" dirty="0">
                <a:solidFill>
                  <a:srgbClr val="0000FF"/>
                </a:solidFill>
              </a:rPr>
              <a:t>2</a:t>
            </a:r>
            <a:r>
              <a:rPr lang="en-US" dirty="0">
                <a:solidFill>
                  <a:srgbClr val="0000FF"/>
                </a:solidFill>
              </a:rPr>
              <a:t> =10 </a:t>
            </a:r>
            <a:r>
              <a:rPr lang="ru-RU" dirty="0">
                <a:solidFill>
                  <a:srgbClr val="0000FF"/>
                </a:solidFill>
              </a:rPr>
              <a:t>кОм </a:t>
            </a:r>
            <a:r>
              <a:rPr lang="en-US" dirty="0">
                <a:solidFill>
                  <a:srgbClr val="0000FF"/>
                </a:solidFill>
              </a:rPr>
              <a:t>E = 3 </a:t>
            </a:r>
            <a:r>
              <a:rPr lang="ru-RU" dirty="0">
                <a:solidFill>
                  <a:srgbClr val="0000FF"/>
                </a:solidFill>
              </a:rPr>
              <a:t>В</a:t>
            </a:r>
            <a:endParaRPr lang="ru-RU" baseline="-25000" dirty="0">
              <a:solidFill>
                <a:srgbClr val="0000FF"/>
              </a:solidFill>
            </a:endParaRPr>
          </a:p>
        </p:txBody>
      </p:sp>
      <p:sp>
        <p:nvSpPr>
          <p:cNvPr id="11271" name="Line 12"/>
          <p:cNvSpPr>
            <a:spLocks noChangeShapeType="1"/>
          </p:cNvSpPr>
          <p:nvPr/>
        </p:nvSpPr>
        <p:spPr bwMode="auto">
          <a:xfrm>
            <a:off x="250825" y="34290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72" name="Oval 18"/>
          <p:cNvSpPr>
            <a:spLocks noChangeArrowheads="1"/>
          </p:cNvSpPr>
          <p:nvPr/>
        </p:nvSpPr>
        <p:spPr bwMode="auto">
          <a:xfrm>
            <a:off x="1403350" y="2349500"/>
            <a:ext cx="360363" cy="360363"/>
          </a:xfrm>
          <a:prstGeom prst="ellipse">
            <a:avLst/>
          </a:prstGeom>
          <a:solidFill>
            <a:srgbClr val="FFCC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rgbClr val="993300"/>
                </a:solidFill>
              </a:rPr>
              <a:t>V</a:t>
            </a:r>
            <a:endParaRPr lang="ru-RU">
              <a:solidFill>
                <a:srgbClr val="993300"/>
              </a:solidFill>
            </a:endParaRPr>
          </a:p>
        </p:txBody>
      </p:sp>
      <p:grpSp>
        <p:nvGrpSpPr>
          <p:cNvPr id="11273" name="Group 27"/>
          <p:cNvGrpSpPr>
            <a:grpSpLocks/>
          </p:cNvGrpSpPr>
          <p:nvPr/>
        </p:nvGrpSpPr>
        <p:grpSpPr bwMode="auto">
          <a:xfrm>
            <a:off x="1116013" y="2133600"/>
            <a:ext cx="954087" cy="869950"/>
            <a:chOff x="703" y="1344"/>
            <a:chExt cx="601" cy="548"/>
          </a:xfrm>
        </p:grpSpPr>
        <p:sp>
          <p:nvSpPr>
            <p:cNvPr id="11297" name="Line 19"/>
            <p:cNvSpPr>
              <a:spLocks noChangeShapeType="1"/>
            </p:cNvSpPr>
            <p:nvPr/>
          </p:nvSpPr>
          <p:spPr bwMode="auto">
            <a:xfrm>
              <a:off x="703" y="1344"/>
              <a:ext cx="0" cy="2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98" name="Line 20"/>
            <p:cNvSpPr>
              <a:spLocks noChangeShapeType="1"/>
            </p:cNvSpPr>
            <p:nvPr/>
          </p:nvSpPr>
          <p:spPr bwMode="auto">
            <a:xfrm>
              <a:off x="703" y="1616"/>
              <a:ext cx="18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99" name="Line 21"/>
            <p:cNvSpPr>
              <a:spLocks noChangeShapeType="1"/>
            </p:cNvSpPr>
            <p:nvPr/>
          </p:nvSpPr>
          <p:spPr bwMode="auto">
            <a:xfrm>
              <a:off x="1247" y="1344"/>
              <a:ext cx="0" cy="2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00" name="Line 22"/>
            <p:cNvSpPr>
              <a:spLocks noChangeShapeType="1"/>
            </p:cNvSpPr>
            <p:nvPr/>
          </p:nvSpPr>
          <p:spPr bwMode="auto">
            <a:xfrm>
              <a:off x="1111" y="1616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01" name="Text Box 25"/>
            <p:cNvSpPr txBox="1">
              <a:spLocks noChangeArrowheads="1"/>
            </p:cNvSpPr>
            <p:nvPr/>
          </p:nvSpPr>
          <p:spPr bwMode="auto">
            <a:xfrm>
              <a:off x="1020" y="1661"/>
              <a:ext cx="28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800">
                  <a:solidFill>
                    <a:srgbClr val="993300"/>
                  </a:solidFill>
                </a:rPr>
                <a:t>R</a:t>
              </a:r>
              <a:r>
                <a:rPr lang="en-US" sz="1800" baseline="-25000">
                  <a:solidFill>
                    <a:srgbClr val="993300"/>
                  </a:solidFill>
                </a:rPr>
                <a:t>V</a:t>
              </a:r>
              <a:endParaRPr lang="ru-RU" sz="1800">
                <a:solidFill>
                  <a:srgbClr val="993300"/>
                </a:solidFill>
              </a:endParaRPr>
            </a:p>
          </p:txBody>
        </p:sp>
      </p:grpSp>
      <p:grpSp>
        <p:nvGrpSpPr>
          <p:cNvPr id="11274" name="Group 29"/>
          <p:cNvGrpSpPr>
            <a:grpSpLocks/>
          </p:cNvGrpSpPr>
          <p:nvPr/>
        </p:nvGrpSpPr>
        <p:grpSpPr bwMode="auto">
          <a:xfrm>
            <a:off x="158750" y="1720850"/>
            <a:ext cx="2738438" cy="1708150"/>
            <a:chOff x="100" y="1084"/>
            <a:chExt cx="1725" cy="1076"/>
          </a:xfrm>
        </p:grpSpPr>
        <p:grpSp>
          <p:nvGrpSpPr>
            <p:cNvPr id="11282" name="Group 26"/>
            <p:cNvGrpSpPr>
              <a:grpSpLocks/>
            </p:cNvGrpSpPr>
            <p:nvPr/>
          </p:nvGrpSpPr>
          <p:grpSpPr bwMode="auto">
            <a:xfrm>
              <a:off x="113" y="1084"/>
              <a:ext cx="1712" cy="1076"/>
              <a:chOff x="113" y="993"/>
              <a:chExt cx="1712" cy="1076"/>
            </a:xfrm>
          </p:grpSpPr>
          <p:sp>
            <p:nvSpPr>
              <p:cNvPr id="11284" name="Line 6"/>
              <p:cNvSpPr>
                <a:spLocks noChangeShapeType="1"/>
              </p:cNvSpPr>
              <p:nvPr/>
            </p:nvSpPr>
            <p:spPr bwMode="auto">
              <a:xfrm>
                <a:off x="340" y="1253"/>
                <a:ext cx="45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5" name="Rectangle 7"/>
              <p:cNvSpPr>
                <a:spLocks noChangeArrowheads="1"/>
              </p:cNvSpPr>
              <p:nvPr/>
            </p:nvSpPr>
            <p:spPr bwMode="auto">
              <a:xfrm>
                <a:off x="793" y="1207"/>
                <a:ext cx="363" cy="91"/>
              </a:xfrm>
              <a:prstGeom prst="rect">
                <a:avLst/>
              </a:prstGeom>
              <a:solidFill>
                <a:srgbClr val="FFCC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286" name="Rectangle 8"/>
              <p:cNvSpPr>
                <a:spLocks noChangeArrowheads="1"/>
              </p:cNvSpPr>
              <p:nvPr/>
            </p:nvSpPr>
            <p:spPr bwMode="auto">
              <a:xfrm rot="5400000">
                <a:off x="1338" y="1616"/>
                <a:ext cx="363" cy="91"/>
              </a:xfrm>
              <a:prstGeom prst="rect">
                <a:avLst/>
              </a:prstGeom>
              <a:solidFill>
                <a:srgbClr val="FFCC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287" name="Line 9"/>
              <p:cNvSpPr>
                <a:spLocks noChangeShapeType="1"/>
              </p:cNvSpPr>
              <p:nvPr/>
            </p:nvSpPr>
            <p:spPr bwMode="auto">
              <a:xfrm>
                <a:off x="1156" y="1253"/>
                <a:ext cx="36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8" name="Line 10"/>
              <p:cNvSpPr>
                <a:spLocks noChangeShapeType="1"/>
              </p:cNvSpPr>
              <p:nvPr/>
            </p:nvSpPr>
            <p:spPr bwMode="auto">
              <a:xfrm>
                <a:off x="1519" y="1253"/>
                <a:ext cx="0" cy="22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9" name="Line 11"/>
              <p:cNvSpPr>
                <a:spLocks noChangeShapeType="1"/>
              </p:cNvSpPr>
              <p:nvPr/>
            </p:nvSpPr>
            <p:spPr bwMode="auto">
              <a:xfrm>
                <a:off x="1519" y="1842"/>
                <a:ext cx="0" cy="22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0" name="Line 13"/>
              <p:cNvSpPr>
                <a:spLocks noChangeShapeType="1"/>
              </p:cNvSpPr>
              <p:nvPr/>
            </p:nvSpPr>
            <p:spPr bwMode="auto">
              <a:xfrm>
                <a:off x="340" y="2069"/>
                <a:ext cx="117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1" name="Line 14"/>
              <p:cNvSpPr>
                <a:spLocks noChangeShapeType="1"/>
              </p:cNvSpPr>
              <p:nvPr/>
            </p:nvSpPr>
            <p:spPr bwMode="auto">
              <a:xfrm flipV="1">
                <a:off x="340" y="1253"/>
                <a:ext cx="0" cy="31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2" name="Line 15"/>
              <p:cNvSpPr>
                <a:spLocks noChangeShapeType="1"/>
              </p:cNvSpPr>
              <p:nvPr/>
            </p:nvSpPr>
            <p:spPr bwMode="auto">
              <a:xfrm>
                <a:off x="249" y="1570"/>
                <a:ext cx="18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3" name="Line 16"/>
              <p:cNvSpPr>
                <a:spLocks noChangeShapeType="1"/>
              </p:cNvSpPr>
              <p:nvPr/>
            </p:nvSpPr>
            <p:spPr bwMode="auto">
              <a:xfrm>
                <a:off x="113" y="1706"/>
                <a:ext cx="47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4" name="Line 17"/>
              <p:cNvSpPr>
                <a:spLocks noChangeShapeType="1"/>
              </p:cNvSpPr>
              <p:nvPr/>
            </p:nvSpPr>
            <p:spPr bwMode="auto">
              <a:xfrm flipV="1">
                <a:off x="340" y="1706"/>
                <a:ext cx="0" cy="36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5" name="Text Box 23"/>
              <p:cNvSpPr txBox="1">
                <a:spLocks noChangeArrowheads="1"/>
              </p:cNvSpPr>
              <p:nvPr/>
            </p:nvSpPr>
            <p:spPr bwMode="auto">
              <a:xfrm>
                <a:off x="1053" y="993"/>
                <a:ext cx="273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800">
                    <a:solidFill>
                      <a:srgbClr val="993300"/>
                    </a:solidFill>
                  </a:rPr>
                  <a:t>R</a:t>
                </a:r>
                <a:r>
                  <a:rPr lang="en-US" sz="1800" baseline="-25000">
                    <a:solidFill>
                      <a:srgbClr val="993300"/>
                    </a:solidFill>
                  </a:rPr>
                  <a:t>1</a:t>
                </a:r>
                <a:endParaRPr lang="ru-RU" sz="1800">
                  <a:solidFill>
                    <a:srgbClr val="993300"/>
                  </a:solidFill>
                </a:endParaRPr>
              </a:p>
            </p:txBody>
          </p:sp>
          <p:sp>
            <p:nvSpPr>
              <p:cNvPr id="11296" name="Text Box 24"/>
              <p:cNvSpPr txBox="1">
                <a:spLocks noChangeArrowheads="1"/>
              </p:cNvSpPr>
              <p:nvPr/>
            </p:nvSpPr>
            <p:spPr bwMode="auto">
              <a:xfrm>
                <a:off x="1552" y="1401"/>
                <a:ext cx="273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800">
                    <a:solidFill>
                      <a:srgbClr val="993300"/>
                    </a:solidFill>
                  </a:rPr>
                  <a:t>R</a:t>
                </a:r>
                <a:r>
                  <a:rPr lang="en-US" sz="1800" baseline="-25000">
                    <a:solidFill>
                      <a:srgbClr val="993300"/>
                    </a:solidFill>
                  </a:rPr>
                  <a:t>2</a:t>
                </a:r>
                <a:endParaRPr lang="ru-RU" sz="1800">
                  <a:solidFill>
                    <a:srgbClr val="993300"/>
                  </a:solidFill>
                </a:endParaRPr>
              </a:p>
            </p:txBody>
          </p:sp>
        </p:grpSp>
        <p:sp>
          <p:nvSpPr>
            <p:cNvPr id="11283" name="Text Box 28"/>
            <p:cNvSpPr txBox="1">
              <a:spLocks noChangeArrowheads="1"/>
            </p:cNvSpPr>
            <p:nvPr/>
          </p:nvSpPr>
          <p:spPr bwMode="auto">
            <a:xfrm>
              <a:off x="100" y="1401"/>
              <a:ext cx="21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800">
                  <a:solidFill>
                    <a:srgbClr val="993300"/>
                  </a:solidFill>
                </a:rPr>
                <a:t>E</a:t>
              </a:r>
              <a:endParaRPr lang="ru-RU" sz="1800">
                <a:solidFill>
                  <a:srgbClr val="993300"/>
                </a:solidFill>
              </a:endParaRPr>
            </a:p>
          </p:txBody>
        </p:sp>
      </p:grpSp>
      <p:sp>
        <p:nvSpPr>
          <p:cNvPr id="11275" name="Text Box 30"/>
          <p:cNvSpPr txBox="1">
            <a:spLocks noChangeArrowheads="1"/>
          </p:cNvSpPr>
          <p:nvPr/>
        </p:nvSpPr>
        <p:spPr bwMode="auto">
          <a:xfrm>
            <a:off x="2555875" y="1839913"/>
            <a:ext cx="65881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6600"/>
                </a:solidFill>
              </a:rPr>
              <a:t>Дано: </a:t>
            </a:r>
            <a:r>
              <a:rPr lang="en-US">
                <a:solidFill>
                  <a:srgbClr val="006600"/>
                </a:solidFill>
              </a:rPr>
              <a:t>R</a:t>
            </a:r>
            <a:r>
              <a:rPr lang="ru-RU" baseline="-25000">
                <a:solidFill>
                  <a:srgbClr val="006600"/>
                </a:solidFill>
              </a:rPr>
              <a:t>1</a:t>
            </a:r>
            <a:r>
              <a:rPr lang="en-US">
                <a:solidFill>
                  <a:srgbClr val="006600"/>
                </a:solidFill>
              </a:rPr>
              <a:t> = 10 </a:t>
            </a:r>
            <a:r>
              <a:rPr lang="ru-RU">
                <a:solidFill>
                  <a:srgbClr val="006600"/>
                </a:solidFill>
              </a:rPr>
              <a:t>кОм, </a:t>
            </a:r>
            <a:r>
              <a:rPr lang="en-US">
                <a:solidFill>
                  <a:srgbClr val="006600"/>
                </a:solidFill>
              </a:rPr>
              <a:t>R</a:t>
            </a:r>
            <a:r>
              <a:rPr lang="ru-RU" baseline="-25000">
                <a:solidFill>
                  <a:srgbClr val="006600"/>
                </a:solidFill>
              </a:rPr>
              <a:t>2</a:t>
            </a:r>
            <a:r>
              <a:rPr lang="en-US">
                <a:solidFill>
                  <a:srgbClr val="006600"/>
                </a:solidFill>
              </a:rPr>
              <a:t> = 10 </a:t>
            </a:r>
            <a:r>
              <a:rPr lang="ru-RU">
                <a:solidFill>
                  <a:srgbClr val="006600"/>
                </a:solidFill>
              </a:rPr>
              <a:t>кОм, </a:t>
            </a:r>
            <a:r>
              <a:rPr lang="en-US">
                <a:solidFill>
                  <a:srgbClr val="006600"/>
                </a:solidFill>
              </a:rPr>
              <a:t>R</a:t>
            </a:r>
            <a:r>
              <a:rPr lang="en-US" baseline="-25000">
                <a:solidFill>
                  <a:srgbClr val="006600"/>
                </a:solidFill>
              </a:rPr>
              <a:t>V</a:t>
            </a:r>
            <a:r>
              <a:rPr lang="en-US">
                <a:solidFill>
                  <a:srgbClr val="006600"/>
                </a:solidFill>
              </a:rPr>
              <a:t> = 10 </a:t>
            </a:r>
            <a:r>
              <a:rPr lang="ru-RU">
                <a:solidFill>
                  <a:srgbClr val="006600"/>
                </a:solidFill>
              </a:rPr>
              <a:t>кОм,  Е = 3 В</a:t>
            </a:r>
          </a:p>
        </p:txBody>
      </p:sp>
      <p:sp>
        <p:nvSpPr>
          <p:cNvPr id="11276" name="Text Box 31"/>
          <p:cNvSpPr txBox="1">
            <a:spLocks noChangeArrowheads="1"/>
          </p:cNvSpPr>
          <p:nvPr/>
        </p:nvSpPr>
        <p:spPr bwMode="auto">
          <a:xfrm>
            <a:off x="755650" y="2060575"/>
            <a:ext cx="3540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A</a:t>
            </a:r>
            <a:endParaRPr lang="ru-RU"/>
          </a:p>
        </p:txBody>
      </p:sp>
      <p:sp>
        <p:nvSpPr>
          <p:cNvPr id="11277" name="Text Box 32"/>
          <p:cNvSpPr txBox="1">
            <a:spLocks noChangeArrowheads="1"/>
          </p:cNvSpPr>
          <p:nvPr/>
        </p:nvSpPr>
        <p:spPr bwMode="auto">
          <a:xfrm>
            <a:off x="1979613" y="2060575"/>
            <a:ext cx="3540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B</a:t>
            </a:r>
            <a:endParaRPr lang="ru-RU"/>
          </a:p>
        </p:txBody>
      </p:sp>
      <p:sp>
        <p:nvSpPr>
          <p:cNvPr id="11278" name="Text Box 33"/>
          <p:cNvSpPr txBox="1">
            <a:spLocks noChangeArrowheads="1"/>
          </p:cNvSpPr>
          <p:nvPr/>
        </p:nvSpPr>
        <p:spPr bwMode="auto">
          <a:xfrm>
            <a:off x="3040063" y="2414588"/>
            <a:ext cx="2611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993300"/>
                </a:solidFill>
              </a:rPr>
              <a:t>Найти: </a:t>
            </a:r>
            <a:r>
              <a:rPr lang="en-US">
                <a:solidFill>
                  <a:srgbClr val="006600"/>
                </a:solidFill>
              </a:rPr>
              <a:t>U</a:t>
            </a:r>
            <a:r>
              <a:rPr lang="en-US" baseline="-25000">
                <a:solidFill>
                  <a:srgbClr val="006600"/>
                </a:solidFill>
              </a:rPr>
              <a:t>1</a:t>
            </a:r>
            <a:r>
              <a:rPr lang="en-US">
                <a:solidFill>
                  <a:srgbClr val="006600"/>
                </a:solidFill>
              </a:rPr>
              <a:t>, U</a:t>
            </a:r>
            <a:r>
              <a:rPr lang="en-US" baseline="-25000">
                <a:solidFill>
                  <a:srgbClr val="006600"/>
                </a:solidFill>
              </a:rPr>
              <a:t>V</a:t>
            </a:r>
            <a:r>
              <a:rPr lang="en-US">
                <a:solidFill>
                  <a:srgbClr val="006600"/>
                </a:solidFill>
              </a:rPr>
              <a:t>, </a:t>
            </a:r>
            <a:r>
              <a:rPr lang="el-GR">
                <a:solidFill>
                  <a:srgbClr val="006600"/>
                </a:solidFill>
                <a:cs typeface="Arial" charset="0"/>
              </a:rPr>
              <a:t>δ</a:t>
            </a:r>
            <a:endParaRPr lang="el-GR" baseline="-25000">
              <a:solidFill>
                <a:srgbClr val="006600"/>
              </a:solidFill>
              <a:cs typeface="Arial" charset="0"/>
            </a:endParaRPr>
          </a:p>
        </p:txBody>
      </p:sp>
      <p:sp>
        <p:nvSpPr>
          <p:cNvPr id="11279" name="Line 34"/>
          <p:cNvSpPr>
            <a:spLocks noChangeShapeType="1"/>
          </p:cNvSpPr>
          <p:nvPr/>
        </p:nvSpPr>
        <p:spPr bwMode="auto">
          <a:xfrm>
            <a:off x="2771775" y="2852738"/>
            <a:ext cx="4895850" cy="0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80" name="Text Box 35"/>
          <p:cNvSpPr txBox="1">
            <a:spLocks noChangeArrowheads="1"/>
          </p:cNvSpPr>
          <p:nvPr/>
        </p:nvSpPr>
        <p:spPr bwMode="auto">
          <a:xfrm>
            <a:off x="2967038" y="2919413"/>
            <a:ext cx="16049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6600"/>
                </a:solidFill>
              </a:rPr>
              <a:t>Решение:</a:t>
            </a:r>
          </a:p>
        </p:txBody>
      </p:sp>
      <p:sp>
        <p:nvSpPr>
          <p:cNvPr id="11281" name="Text Box 36"/>
          <p:cNvSpPr txBox="1">
            <a:spLocks noChangeArrowheads="1"/>
          </p:cNvSpPr>
          <p:nvPr/>
        </p:nvSpPr>
        <p:spPr bwMode="auto">
          <a:xfrm>
            <a:off x="312738" y="3644900"/>
            <a:ext cx="85169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>
                <a:solidFill>
                  <a:srgbClr val="0000FF"/>
                </a:solidFill>
              </a:rPr>
              <a:t>Определим падение напряжения </a:t>
            </a:r>
            <a:r>
              <a:rPr lang="en-US">
                <a:solidFill>
                  <a:srgbClr val="0000FF"/>
                </a:solidFill>
              </a:rPr>
              <a:t>U</a:t>
            </a:r>
            <a:r>
              <a:rPr lang="en-US" baseline="-25000">
                <a:solidFill>
                  <a:srgbClr val="0000FF"/>
                </a:solidFill>
              </a:rPr>
              <a:t>1</a:t>
            </a:r>
            <a:r>
              <a:rPr lang="ru-RU">
                <a:solidFill>
                  <a:srgbClr val="0000FF"/>
                </a:solidFill>
              </a:rPr>
              <a:t> на резисторе </a:t>
            </a:r>
            <a:r>
              <a:rPr lang="en-US">
                <a:solidFill>
                  <a:srgbClr val="0000FF"/>
                </a:solidFill>
              </a:rPr>
              <a:t>R</a:t>
            </a:r>
            <a:r>
              <a:rPr lang="en-US" baseline="-25000">
                <a:solidFill>
                  <a:srgbClr val="0000FF"/>
                </a:solidFill>
              </a:rPr>
              <a:t>1</a:t>
            </a:r>
            <a:r>
              <a:rPr lang="ru-RU">
                <a:solidFill>
                  <a:srgbClr val="0000FF"/>
                </a:solidFill>
              </a:rPr>
              <a:t> без подклю</a:t>
            </a:r>
            <a:r>
              <a:rPr lang="en-US">
                <a:solidFill>
                  <a:srgbClr val="0000FF"/>
                </a:solidFill>
              </a:rPr>
              <a:t>-</a:t>
            </a:r>
            <a:r>
              <a:rPr lang="ru-RU">
                <a:solidFill>
                  <a:srgbClr val="0000FF"/>
                </a:solidFill>
              </a:rPr>
              <a:t>чения вольтметра.</a:t>
            </a:r>
            <a:endParaRPr lang="ru-RU" baseline="-25000">
              <a:solidFill>
                <a:srgbClr val="0000FF"/>
              </a:solidFill>
            </a:endParaRPr>
          </a:p>
        </p:txBody>
      </p:sp>
      <p:graphicFrame>
        <p:nvGraphicFramePr>
          <p:cNvPr id="11268" name="Object 41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876855226"/>
              </p:ext>
            </p:extLst>
          </p:nvPr>
        </p:nvGraphicFramePr>
        <p:xfrm>
          <a:off x="1525588" y="5805488"/>
          <a:ext cx="5156200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57" name="Формула" r:id="rId7" imgW="2387520" imgH="228600" progId="Equation.3">
                  <p:embed/>
                </p:oleObj>
              </mc:Choice>
              <mc:Fallback>
                <p:oleObj name="Формула" r:id="rId7" imgW="2387520" imgH="228600" progId="Equation.3">
                  <p:embed/>
                  <p:pic>
                    <p:nvPicPr>
                      <p:cNvPr id="0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5588" y="5805488"/>
                        <a:ext cx="5156200" cy="4937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1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4"/>
          <p:cNvSpPr txBox="1">
            <a:spLocks noChangeArrowheads="1"/>
          </p:cNvSpPr>
          <p:nvPr/>
        </p:nvSpPr>
        <p:spPr bwMode="auto">
          <a:xfrm>
            <a:off x="519113" y="182563"/>
            <a:ext cx="8229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 startAt="2"/>
            </a:pPr>
            <a:r>
              <a:rPr lang="ru-RU">
                <a:solidFill>
                  <a:srgbClr val="0000FF"/>
                </a:solidFill>
              </a:rPr>
              <a:t>Определим падение напряжения на резисторе </a:t>
            </a:r>
            <a:r>
              <a:rPr lang="en-US">
                <a:solidFill>
                  <a:srgbClr val="0000FF"/>
                </a:solidFill>
              </a:rPr>
              <a:t>R</a:t>
            </a:r>
            <a:r>
              <a:rPr lang="en-US" baseline="-25000">
                <a:solidFill>
                  <a:srgbClr val="0000FF"/>
                </a:solidFill>
              </a:rPr>
              <a:t>1 </a:t>
            </a:r>
            <a:r>
              <a:rPr lang="ru-RU">
                <a:solidFill>
                  <a:srgbClr val="0000FF"/>
                </a:solidFill>
              </a:rPr>
              <a:t>при подключении вольтметра.</a:t>
            </a:r>
            <a:endParaRPr lang="ru-RU" baseline="-25000">
              <a:solidFill>
                <a:srgbClr val="0000FF"/>
              </a:solidFill>
            </a:endParaRPr>
          </a:p>
        </p:txBody>
      </p:sp>
      <p:graphicFrame>
        <p:nvGraphicFramePr>
          <p:cNvPr id="3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7843626"/>
              </p:ext>
            </p:extLst>
          </p:nvPr>
        </p:nvGraphicFramePr>
        <p:xfrm>
          <a:off x="928688" y="1285875"/>
          <a:ext cx="4506912" cy="928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5" name="Формула" r:id="rId3" imgW="2095200" imgH="431640" progId="Equation.3">
                  <p:embed/>
                </p:oleObj>
              </mc:Choice>
              <mc:Fallback>
                <p:oleObj name="Формула" r:id="rId3" imgW="2095200" imgH="43164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8688" y="1285875"/>
                        <a:ext cx="4506912" cy="928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7577803"/>
              </p:ext>
            </p:extLst>
          </p:nvPr>
        </p:nvGraphicFramePr>
        <p:xfrm>
          <a:off x="928688" y="3786188"/>
          <a:ext cx="5492750" cy="928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6" name="Формула" r:id="rId5" imgW="2628720" imgH="444240" progId="Equation.3">
                  <p:embed/>
                </p:oleObj>
              </mc:Choice>
              <mc:Fallback>
                <p:oleObj name="Формула" r:id="rId5" imgW="2628720" imgH="4442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8688" y="3786188"/>
                        <a:ext cx="5492750" cy="9286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929121"/>
              </p:ext>
            </p:extLst>
          </p:nvPr>
        </p:nvGraphicFramePr>
        <p:xfrm>
          <a:off x="928688" y="2714625"/>
          <a:ext cx="5994400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7" name="Формула" r:id="rId7" imgW="2158920" imgH="241200" progId="Equation.3">
                  <p:embed/>
                </p:oleObj>
              </mc:Choice>
              <mc:Fallback>
                <p:oleObj name="Формула" r:id="rId7" imgW="2158920" imgH="2412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8688" y="2714625"/>
                        <a:ext cx="5994400" cy="669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3" name="Object 6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8" name="Формула" r:id="rId9" imgW="114120" imgH="215640" progId="Equation.3">
                  <p:embed/>
                </p:oleObj>
              </mc:Choice>
              <mc:Fallback>
                <p:oleObj name="Формула" r:id="rId9" imgW="114120" imgH="2156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5228144"/>
              </p:ext>
            </p:extLst>
          </p:nvPr>
        </p:nvGraphicFramePr>
        <p:xfrm>
          <a:off x="928688" y="5143500"/>
          <a:ext cx="6269037" cy="64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9" name="Формула" r:id="rId11" imgW="2476440" imgH="253800" progId="Equation.3">
                  <p:embed/>
                </p:oleObj>
              </mc:Choice>
              <mc:Fallback>
                <p:oleObj name="Формула" r:id="rId11" imgW="2476440" imgH="2538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8688" y="5143500"/>
                        <a:ext cx="6269037" cy="642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28625" y="857250"/>
            <a:ext cx="52149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9900"/>
                </a:solidFill>
              </a:rPr>
              <a:t>Определим сопротивление участка </a:t>
            </a:r>
            <a:r>
              <a:rPr lang="en-US">
                <a:solidFill>
                  <a:srgbClr val="009900"/>
                </a:solidFill>
              </a:rPr>
              <a:t> AB</a:t>
            </a:r>
            <a:endParaRPr lang="ru-RU">
              <a:solidFill>
                <a:srgbClr val="009900"/>
              </a:solidFill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28625" y="2286000"/>
            <a:ext cx="55006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9900"/>
                </a:solidFill>
              </a:rPr>
              <a:t>Определим общее сопротивление цепи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00063" y="3429000"/>
            <a:ext cx="3857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9900"/>
                </a:solidFill>
              </a:rPr>
              <a:t>Определим ток в цепи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500063" y="4786313"/>
            <a:ext cx="67865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9900"/>
                </a:solidFill>
              </a:rPr>
              <a:t>Определим падение напряжения на участке </a:t>
            </a:r>
            <a:r>
              <a:rPr lang="en-US">
                <a:solidFill>
                  <a:srgbClr val="009900"/>
                </a:solidFill>
              </a:rPr>
              <a:t>AB</a:t>
            </a:r>
            <a:endParaRPr lang="ru-RU">
              <a:solidFill>
                <a:srgbClr val="009900"/>
              </a:solidFill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71500" y="5857875"/>
            <a:ext cx="82153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CC6600"/>
                </a:solidFill>
              </a:rPr>
              <a:t>При подключении вольтметра  изменился ток и стал равен 0.2 </a:t>
            </a:r>
            <a:r>
              <a:rPr lang="en-US">
                <a:solidFill>
                  <a:srgbClr val="CC6600"/>
                </a:solidFill>
              </a:rPr>
              <a:t>mA  </a:t>
            </a:r>
            <a:r>
              <a:rPr lang="ru-RU">
                <a:solidFill>
                  <a:srgbClr val="CC6600"/>
                </a:solidFill>
              </a:rPr>
              <a:t>напряжение также изменилось и стало равным 1 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  <p:bldP spid="14" grpId="0"/>
      <p:bldP spid="15" grpId="0"/>
      <p:bldP spid="16" grpId="0"/>
      <p:bldP spid="17" grpId="0"/>
      <p:bldP spid="18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Box 1"/>
          <p:cNvSpPr txBox="1">
            <a:spLocks noChangeArrowheads="1"/>
          </p:cNvSpPr>
          <p:nvPr/>
        </p:nvSpPr>
        <p:spPr bwMode="auto">
          <a:xfrm>
            <a:off x="285750" y="500063"/>
            <a:ext cx="85010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0000FF"/>
                </a:solidFill>
              </a:rPr>
              <a:t>3 </a:t>
            </a:r>
            <a:r>
              <a:rPr lang="ru-RU">
                <a:solidFill>
                  <a:srgbClr val="0000FF"/>
                </a:solidFill>
              </a:rPr>
              <a:t>Определим погрешность измерения при подключении вольтметра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19213"/>
            <a:ext cx="8856984" cy="3850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44575"/>
          </a:xfrm>
        </p:spPr>
        <p:txBody>
          <a:bodyPr/>
          <a:lstStyle/>
          <a:p>
            <a:r>
              <a:rPr lang="ru-RU" sz="2400" dirty="0">
                <a:solidFill>
                  <a:srgbClr val="FF0000"/>
                </a:solidFill>
              </a:rPr>
              <a:t>Погрешности при измерении не синусоидальных напряжений</a:t>
            </a:r>
          </a:p>
        </p:txBody>
      </p:sp>
    </p:spTree>
    <p:extLst>
      <p:ext uri="{BB962C8B-B14F-4D97-AF65-F5344CB8AC3E}">
        <p14:creationId xmlns:p14="http://schemas.microsoft.com/office/powerpoint/2010/main" val="206632332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50"/>
          </a:xfrm>
        </p:spPr>
        <p:txBody>
          <a:bodyPr/>
          <a:lstStyle/>
          <a:p>
            <a:pPr eaLnBrk="1" hangingPunct="1"/>
            <a:r>
              <a:rPr lang="ru-RU" sz="2400">
                <a:solidFill>
                  <a:srgbClr val="FF0000"/>
                </a:solidFill>
              </a:rPr>
              <a:t>Милливольтметр импульсного тока</a:t>
            </a:r>
          </a:p>
        </p:txBody>
      </p:sp>
      <p:pic>
        <p:nvPicPr>
          <p:cNvPr id="22531" name="Рисунок 2" descr="IMG_0051.JPG"/>
          <p:cNvPicPr>
            <a:picLocks noChangeAspect="1"/>
          </p:cNvPicPr>
          <p:nvPr/>
        </p:nvPicPr>
        <p:blipFill>
          <a:blip r:embed="rId2"/>
          <a:srcRect l="2344" t="19531" r="3125" b="11328"/>
          <a:stretch>
            <a:fillRect/>
          </a:stretch>
        </p:blipFill>
        <p:spPr bwMode="auto">
          <a:xfrm>
            <a:off x="214313" y="928688"/>
            <a:ext cx="8643937" cy="421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TextBox 3"/>
          <p:cNvSpPr txBox="1">
            <a:spLocks noChangeArrowheads="1"/>
          </p:cNvSpPr>
          <p:nvPr/>
        </p:nvSpPr>
        <p:spPr bwMode="auto">
          <a:xfrm>
            <a:off x="214313" y="5572125"/>
            <a:ext cx="85725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FF"/>
                </a:solidFill>
              </a:rPr>
              <a:t>Милливольтметр В4-12 предназначен для измерения амплитудных значений напряжений видеоимпульсов и амплитудных значений напряжений переменного тока</a:t>
            </a:r>
          </a:p>
        </p:txBody>
      </p:sp>
    </p:spTree>
    <p:extLst>
      <p:ext uri="{BB962C8B-B14F-4D97-AF65-F5344CB8AC3E}">
        <p14:creationId xmlns:p14="http://schemas.microsoft.com/office/powerpoint/2010/main" val="169853111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612"/>
          </a:xfrm>
        </p:spPr>
        <p:txBody>
          <a:bodyPr/>
          <a:lstStyle/>
          <a:p>
            <a:pPr eaLnBrk="1" hangingPunct="1"/>
            <a:r>
              <a:rPr lang="ru-RU" sz="2400">
                <a:solidFill>
                  <a:srgbClr val="FF0000"/>
                </a:solidFill>
              </a:rPr>
              <a:t>Селективный вольтметр</a:t>
            </a:r>
          </a:p>
        </p:txBody>
      </p:sp>
      <p:pic>
        <p:nvPicPr>
          <p:cNvPr id="23555" name="Рисунок 2" descr="IMG_0025.JPG"/>
          <p:cNvPicPr>
            <a:picLocks noChangeAspect="1"/>
          </p:cNvPicPr>
          <p:nvPr/>
        </p:nvPicPr>
        <p:blipFill>
          <a:blip r:embed="rId2" cstate="print"/>
          <a:srcRect l="2262" t="28824" r="-110" b="19013"/>
          <a:stretch>
            <a:fillRect/>
          </a:stretch>
        </p:blipFill>
        <p:spPr bwMode="auto">
          <a:xfrm>
            <a:off x="214282" y="1000108"/>
            <a:ext cx="8643998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Box 4"/>
          <p:cNvSpPr txBox="1">
            <a:spLocks noChangeArrowheads="1"/>
          </p:cNvSpPr>
          <p:nvPr/>
        </p:nvSpPr>
        <p:spPr bwMode="auto">
          <a:xfrm>
            <a:off x="285750" y="4214813"/>
            <a:ext cx="82153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FF"/>
                </a:solidFill>
              </a:rPr>
              <a:t>Микровольтметр селективный В6-9 предназначен для измерения среднеквадратических значений малых синусоидальных напряжений.</a:t>
            </a:r>
          </a:p>
        </p:txBody>
      </p:sp>
    </p:spTree>
    <p:extLst>
      <p:ext uri="{BB962C8B-B14F-4D97-AF65-F5344CB8AC3E}">
        <p14:creationId xmlns:p14="http://schemas.microsoft.com/office/powerpoint/2010/main" val="115692608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3CD92B-ECCA-42A3-8AB9-469D959389A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КОНЕЦ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D36830C-0DDA-4411-9793-80907F2454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19181382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913"/>
            <a:ext cx="8229600" cy="561975"/>
          </a:xfrm>
        </p:spPr>
        <p:txBody>
          <a:bodyPr/>
          <a:lstStyle/>
          <a:p>
            <a:pPr eaLnBrk="1" hangingPunct="1"/>
            <a:r>
              <a:rPr lang="ru-RU" sz="2400" dirty="0">
                <a:solidFill>
                  <a:srgbClr val="CC0066"/>
                </a:solidFill>
              </a:rPr>
              <a:t> Среднеквадратическое и средневыпрямленное </a:t>
            </a:r>
            <a:br>
              <a:rPr lang="ru-RU" sz="2400" dirty="0">
                <a:solidFill>
                  <a:srgbClr val="CC0066"/>
                </a:solidFill>
              </a:rPr>
            </a:br>
            <a:r>
              <a:rPr lang="ru-RU" sz="2400" dirty="0">
                <a:solidFill>
                  <a:srgbClr val="CC0066"/>
                </a:solidFill>
              </a:rPr>
              <a:t>значение напряжения</a:t>
            </a:r>
            <a:endParaRPr lang="ru-RU" sz="2000" dirty="0"/>
          </a:p>
        </p:txBody>
      </p:sp>
      <p:graphicFrame>
        <p:nvGraphicFramePr>
          <p:cNvPr id="7185" name="Object 17"/>
          <p:cNvGraphicFramePr>
            <a:graphicFrameLocks noGrp="1" noChangeAspect="1"/>
          </p:cNvGraphicFramePr>
          <p:nvPr>
            <p:ph sz="half" idx="1"/>
          </p:nvPr>
        </p:nvGraphicFramePr>
        <p:xfrm>
          <a:off x="1403350" y="5734050"/>
          <a:ext cx="2160588" cy="90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06" name="Формула" r:id="rId3" imgW="1079032" imgH="482391" progId="Equation.3">
                  <p:embed/>
                </p:oleObj>
              </mc:Choice>
              <mc:Fallback>
                <p:oleObj name="Формула" r:id="rId3" imgW="1079032" imgH="482391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350" y="5734050"/>
                        <a:ext cx="2160588" cy="900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87" name="Object 19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257805493"/>
              </p:ext>
            </p:extLst>
          </p:nvPr>
        </p:nvGraphicFramePr>
        <p:xfrm>
          <a:off x="5189538" y="4437063"/>
          <a:ext cx="2365375" cy="519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07" name="Формула" r:id="rId5" imgW="1041120" imgH="228600" progId="Equation.3">
                  <p:embed/>
                </p:oleObj>
              </mc:Choice>
              <mc:Fallback>
                <p:oleObj name="Формула" r:id="rId5" imgW="104112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9538" y="4437063"/>
                        <a:ext cx="2365375" cy="519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5" name="Rectangle 5"/>
          <p:cNvSpPr>
            <a:spLocks noChangeArrowheads="1"/>
          </p:cNvSpPr>
          <p:nvPr/>
        </p:nvSpPr>
        <p:spPr bwMode="auto">
          <a:xfrm>
            <a:off x="0" y="476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56" name="Rectangle 7"/>
          <p:cNvSpPr>
            <a:spLocks noChangeArrowheads="1"/>
          </p:cNvSpPr>
          <p:nvPr/>
        </p:nvSpPr>
        <p:spPr bwMode="auto">
          <a:xfrm>
            <a:off x="0" y="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/>
          </a:p>
        </p:txBody>
      </p:sp>
      <p:graphicFrame>
        <p:nvGraphicFramePr>
          <p:cNvPr id="7174" name="Object 6"/>
          <p:cNvGraphicFramePr>
            <a:graphicFrameLocks noChangeAspect="1"/>
          </p:cNvGraphicFramePr>
          <p:nvPr/>
        </p:nvGraphicFramePr>
        <p:xfrm>
          <a:off x="684213" y="4221163"/>
          <a:ext cx="3600450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08" name="Формула" r:id="rId7" imgW="1295400" imgH="520700" progId="Equation.3">
                  <p:embed/>
                </p:oleObj>
              </mc:Choice>
              <mc:Fallback>
                <p:oleObj name="Формула" r:id="rId7" imgW="1295400" imgH="520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4221163"/>
                        <a:ext cx="3600450" cy="885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7" name="Text Box 8"/>
          <p:cNvSpPr txBox="1">
            <a:spLocks noChangeArrowheads="1"/>
          </p:cNvSpPr>
          <p:nvPr/>
        </p:nvSpPr>
        <p:spPr bwMode="auto">
          <a:xfrm>
            <a:off x="3708400" y="908050"/>
            <a:ext cx="523081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9900"/>
                </a:solidFill>
              </a:rPr>
              <a:t>Переменное напряжение характеризуется несколькими параметрами и его уровень можно определить по </a:t>
            </a:r>
            <a:r>
              <a:rPr lang="ru-RU">
                <a:solidFill>
                  <a:srgbClr val="FF9900"/>
                </a:solidFill>
              </a:rPr>
              <a:t>амплитудному</a:t>
            </a:r>
            <a:r>
              <a:rPr lang="ru-RU">
                <a:solidFill>
                  <a:srgbClr val="009900"/>
                </a:solidFill>
              </a:rPr>
              <a:t>, </a:t>
            </a:r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827584" y="3141663"/>
            <a:ext cx="8075116" cy="1006475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i="1" dirty="0">
                <a:solidFill>
                  <a:srgbClr val="CC3300"/>
                </a:solidFill>
              </a:rPr>
              <a:t>Среднее квадратическое</a:t>
            </a:r>
            <a:r>
              <a:rPr lang="ru-RU" dirty="0">
                <a:solidFill>
                  <a:srgbClr val="CC3300"/>
                </a:solidFill>
              </a:rPr>
              <a:t> значение напряжения </a:t>
            </a:r>
            <a:r>
              <a:rPr lang="ru-RU" dirty="0">
                <a:solidFill>
                  <a:srgbClr val="0000FF"/>
                </a:solidFill>
              </a:rPr>
              <a:t>есть корень квадратный из среднего квадрата его мгновенного значения за время измерения (за период):</a:t>
            </a:r>
            <a:r>
              <a:rPr lang="ru-RU" sz="1800" dirty="0">
                <a:solidFill>
                  <a:srgbClr val="0000FF"/>
                </a:solidFill>
              </a:rPr>
              <a:t> </a:t>
            </a:r>
            <a:endParaRPr lang="ru-RU" sz="1800" dirty="0"/>
          </a:p>
        </p:txBody>
      </p:sp>
      <p:sp>
        <p:nvSpPr>
          <p:cNvPr id="7184" name="Text Box 16"/>
          <p:cNvSpPr txBox="1">
            <a:spLocks noChangeArrowheads="1"/>
          </p:cNvSpPr>
          <p:nvPr/>
        </p:nvSpPr>
        <p:spPr bwMode="auto">
          <a:xfrm>
            <a:off x="827584" y="5084763"/>
            <a:ext cx="7725866" cy="701675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i="1" dirty="0">
                <a:solidFill>
                  <a:srgbClr val="CC3300"/>
                </a:solidFill>
              </a:rPr>
              <a:t>Средневыпрямленное</a:t>
            </a:r>
            <a:r>
              <a:rPr lang="ru-RU" dirty="0"/>
              <a:t> </a:t>
            </a:r>
            <a:r>
              <a:rPr lang="ru-RU" dirty="0">
                <a:solidFill>
                  <a:srgbClr val="0000FF"/>
                </a:solidFill>
              </a:rPr>
              <a:t>напряжение определяется как среднее арифметическое абсолютных мгновенных значений за период:</a:t>
            </a:r>
            <a:endParaRPr lang="ru-RU" dirty="0"/>
          </a:p>
        </p:txBody>
      </p:sp>
      <p:graphicFrame>
        <p:nvGraphicFramePr>
          <p:cNvPr id="7189" name="Object 21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2538701914"/>
              </p:ext>
            </p:extLst>
          </p:nvPr>
        </p:nvGraphicFramePr>
        <p:xfrm>
          <a:off x="5148263" y="5965825"/>
          <a:ext cx="2447925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09" name="Формула" r:id="rId9" imgW="1028520" imgH="228600" progId="Equation.3">
                  <p:embed/>
                </p:oleObj>
              </mc:Choice>
              <mc:Fallback>
                <p:oleObj name="Формула" r:id="rId9" imgW="102852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263" y="5965825"/>
                        <a:ext cx="2447925" cy="5445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60" name="Picture 23" descr="Программа &quot;Вольтметр переменного тока&quot;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50825" y="908050"/>
            <a:ext cx="3419475" cy="93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1" name="Text Box 24"/>
          <p:cNvSpPr txBox="1">
            <a:spLocks noChangeArrowheads="1"/>
          </p:cNvSpPr>
          <p:nvPr/>
        </p:nvSpPr>
        <p:spPr bwMode="auto">
          <a:xfrm>
            <a:off x="250825" y="2055813"/>
            <a:ext cx="871378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9900"/>
                </a:solidFill>
              </a:rPr>
              <a:t>среднему квадратическому, среднему или средневыпрямленному значениям</a:t>
            </a:r>
            <a:r>
              <a:rPr lang="ru-RU">
                <a:solidFill>
                  <a:srgbClr val="009900"/>
                </a:solidFill>
              </a:rPr>
              <a:t>. Определим некоторые характеристики и параметры напряжения переменного тока.</a:t>
            </a:r>
            <a:endParaRPr lang="ru-RU"/>
          </a:p>
        </p:txBody>
      </p:sp>
      <p:sp>
        <p:nvSpPr>
          <p:cNvPr id="2062" name="AutoShape 25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7885113" y="6237288"/>
            <a:ext cx="1042987" cy="43180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88" y="3307659"/>
            <a:ext cx="557814" cy="67448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13" y="5071158"/>
            <a:ext cx="557814" cy="674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265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9" grpId="0" animBg="1"/>
      <p:bldP spid="718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18488" cy="706437"/>
          </a:xfrm>
        </p:spPr>
        <p:txBody>
          <a:bodyPr/>
          <a:lstStyle/>
          <a:p>
            <a:pPr eaLnBrk="1" hangingPunct="1"/>
            <a:r>
              <a:rPr lang="ru-RU" sz="2400" dirty="0">
                <a:solidFill>
                  <a:srgbClr val="FF0000"/>
                </a:solidFill>
              </a:rPr>
              <a:t>3.2 Постоянная составляющая переменного напряжения</a:t>
            </a:r>
          </a:p>
        </p:txBody>
      </p:sp>
      <p:grpSp>
        <p:nvGrpSpPr>
          <p:cNvPr id="2" name="Group 55"/>
          <p:cNvGrpSpPr>
            <a:grpSpLocks/>
          </p:cNvGrpSpPr>
          <p:nvPr/>
        </p:nvGrpSpPr>
        <p:grpSpPr bwMode="auto">
          <a:xfrm>
            <a:off x="4787900" y="2060575"/>
            <a:ext cx="3611563" cy="2160588"/>
            <a:chOff x="2880" y="935"/>
            <a:chExt cx="2275" cy="1361"/>
          </a:xfrm>
        </p:grpSpPr>
        <p:grpSp>
          <p:nvGrpSpPr>
            <p:cNvPr id="3101" name="Group 54"/>
            <p:cNvGrpSpPr>
              <a:grpSpLocks/>
            </p:cNvGrpSpPr>
            <p:nvPr/>
          </p:nvGrpSpPr>
          <p:grpSpPr bwMode="auto">
            <a:xfrm>
              <a:off x="2880" y="935"/>
              <a:ext cx="2275" cy="1361"/>
              <a:chOff x="2880" y="1071"/>
              <a:chExt cx="2275" cy="1361"/>
            </a:xfrm>
          </p:grpSpPr>
          <p:grpSp>
            <p:nvGrpSpPr>
              <p:cNvPr id="3104" name="Group 53"/>
              <p:cNvGrpSpPr>
                <a:grpSpLocks/>
              </p:cNvGrpSpPr>
              <p:nvPr/>
            </p:nvGrpSpPr>
            <p:grpSpPr bwMode="auto">
              <a:xfrm>
                <a:off x="2880" y="1071"/>
                <a:ext cx="2275" cy="1361"/>
                <a:chOff x="2880" y="1071"/>
                <a:chExt cx="2275" cy="1361"/>
              </a:xfrm>
            </p:grpSpPr>
            <p:sp>
              <p:nvSpPr>
                <p:cNvPr id="3120" name="Rectangle 21"/>
                <p:cNvSpPr>
                  <a:spLocks noChangeArrowheads="1"/>
                </p:cNvSpPr>
                <p:nvPr/>
              </p:nvSpPr>
              <p:spPr bwMode="auto">
                <a:xfrm>
                  <a:off x="2880" y="1071"/>
                  <a:ext cx="2268" cy="1361"/>
                </a:xfrm>
                <a:prstGeom prst="rect">
                  <a:avLst/>
                </a:prstGeom>
                <a:solidFill>
                  <a:srgbClr val="FFFFCC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21" name="Freeform 20"/>
                <p:cNvSpPr>
                  <a:spLocks/>
                </p:cNvSpPr>
                <p:nvPr/>
              </p:nvSpPr>
              <p:spPr bwMode="auto">
                <a:xfrm>
                  <a:off x="2880" y="1099"/>
                  <a:ext cx="2275" cy="1061"/>
                </a:xfrm>
                <a:custGeom>
                  <a:avLst/>
                  <a:gdLst>
                    <a:gd name="T0" fmla="*/ 0 w 2275"/>
                    <a:gd name="T1" fmla="*/ 534 h 1061"/>
                    <a:gd name="T2" fmla="*/ 220 w 2275"/>
                    <a:gd name="T3" fmla="*/ 72 h 1061"/>
                    <a:gd name="T4" fmla="*/ 453 w 2275"/>
                    <a:gd name="T5" fmla="*/ 534 h 1061"/>
                    <a:gd name="T6" fmla="*/ 680 w 2275"/>
                    <a:gd name="T7" fmla="*/ 987 h 1061"/>
                    <a:gd name="T8" fmla="*/ 907 w 2275"/>
                    <a:gd name="T9" fmla="*/ 534 h 1061"/>
                    <a:gd name="T10" fmla="*/ 1134 w 2275"/>
                    <a:gd name="T11" fmla="*/ 80 h 1061"/>
                    <a:gd name="T12" fmla="*/ 1360 w 2275"/>
                    <a:gd name="T13" fmla="*/ 534 h 1061"/>
                    <a:gd name="T14" fmla="*/ 1612 w 2275"/>
                    <a:gd name="T15" fmla="*/ 984 h 1061"/>
                    <a:gd name="T16" fmla="*/ 2025 w 2275"/>
                    <a:gd name="T17" fmla="*/ 72 h 1061"/>
                    <a:gd name="T18" fmla="*/ 2275 w 2275"/>
                    <a:gd name="T19" fmla="*/ 552 h 106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275"/>
                    <a:gd name="T31" fmla="*/ 0 h 1061"/>
                    <a:gd name="T32" fmla="*/ 2275 w 2275"/>
                    <a:gd name="T33" fmla="*/ 1061 h 1061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275" h="1061">
                      <a:moveTo>
                        <a:pt x="0" y="534"/>
                      </a:moveTo>
                      <a:cubicBezTo>
                        <a:pt x="37" y="457"/>
                        <a:pt x="145" y="72"/>
                        <a:pt x="220" y="72"/>
                      </a:cubicBezTo>
                      <a:cubicBezTo>
                        <a:pt x="295" y="72"/>
                        <a:pt x="376" y="381"/>
                        <a:pt x="453" y="534"/>
                      </a:cubicBezTo>
                      <a:cubicBezTo>
                        <a:pt x="530" y="687"/>
                        <a:pt x="604" y="987"/>
                        <a:pt x="680" y="987"/>
                      </a:cubicBezTo>
                      <a:cubicBezTo>
                        <a:pt x="756" y="987"/>
                        <a:pt x="831" y="685"/>
                        <a:pt x="907" y="534"/>
                      </a:cubicBezTo>
                      <a:cubicBezTo>
                        <a:pt x="983" y="383"/>
                        <a:pt x="1059" y="80"/>
                        <a:pt x="1134" y="80"/>
                      </a:cubicBezTo>
                      <a:cubicBezTo>
                        <a:pt x="1209" y="80"/>
                        <a:pt x="1280" y="383"/>
                        <a:pt x="1360" y="534"/>
                      </a:cubicBezTo>
                      <a:cubicBezTo>
                        <a:pt x="1440" y="685"/>
                        <a:pt x="1501" y="1061"/>
                        <a:pt x="1612" y="984"/>
                      </a:cubicBezTo>
                      <a:cubicBezTo>
                        <a:pt x="1723" y="907"/>
                        <a:pt x="1914" y="144"/>
                        <a:pt x="2025" y="72"/>
                      </a:cubicBezTo>
                      <a:cubicBezTo>
                        <a:pt x="2136" y="0"/>
                        <a:pt x="2223" y="452"/>
                        <a:pt x="2275" y="552"/>
                      </a:cubicBezTo>
                    </a:path>
                  </a:pathLst>
                </a:cu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22" name="Line 22"/>
                <p:cNvSpPr>
                  <a:spLocks noChangeShapeType="1"/>
                </p:cNvSpPr>
                <p:nvPr/>
              </p:nvSpPr>
              <p:spPr bwMode="auto">
                <a:xfrm>
                  <a:off x="2880" y="1752"/>
                  <a:ext cx="2268" cy="0"/>
                </a:xfrm>
                <a:prstGeom prst="line">
                  <a:avLst/>
                </a:prstGeom>
                <a:noFill/>
                <a:ln w="19050">
                  <a:solidFill>
                    <a:srgbClr val="CC0066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23" name="Line 24"/>
                <p:cNvSpPr>
                  <a:spLocks noChangeShapeType="1"/>
                </p:cNvSpPr>
                <p:nvPr/>
              </p:nvSpPr>
              <p:spPr bwMode="auto">
                <a:xfrm>
                  <a:off x="2880" y="1616"/>
                  <a:ext cx="2223" cy="0"/>
                </a:xfrm>
                <a:prstGeom prst="line">
                  <a:avLst/>
                </a:prstGeom>
                <a:noFill/>
                <a:ln w="12700">
                  <a:solidFill>
                    <a:srgbClr val="CC3300"/>
                  </a:solidFill>
                  <a:prstDash val="dash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24" name="Text Box 26"/>
                <p:cNvSpPr txBox="1">
                  <a:spLocks noChangeArrowheads="1"/>
                </p:cNvSpPr>
                <p:nvPr/>
              </p:nvSpPr>
              <p:spPr bwMode="auto">
                <a:xfrm flipH="1">
                  <a:off x="2880" y="1480"/>
                  <a:ext cx="328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en-US">
                      <a:solidFill>
                        <a:srgbClr val="009900"/>
                      </a:solidFill>
                    </a:rPr>
                    <a:t>U</a:t>
                  </a:r>
                  <a:r>
                    <a:rPr lang="en-US" baseline="-25000">
                      <a:solidFill>
                        <a:srgbClr val="009900"/>
                      </a:solidFill>
                    </a:rPr>
                    <a:t>0</a:t>
                  </a:r>
                  <a:endParaRPr lang="ru-RU">
                    <a:solidFill>
                      <a:srgbClr val="009900"/>
                    </a:solidFill>
                  </a:endParaRPr>
                </a:p>
              </p:txBody>
            </p:sp>
          </p:grpSp>
          <p:grpSp>
            <p:nvGrpSpPr>
              <p:cNvPr id="3105" name="Group 5"/>
              <p:cNvGrpSpPr>
                <a:grpSpLocks/>
              </p:cNvGrpSpPr>
              <p:nvPr/>
            </p:nvGrpSpPr>
            <p:grpSpPr bwMode="auto">
              <a:xfrm>
                <a:off x="2880" y="1071"/>
                <a:ext cx="2268" cy="1361"/>
                <a:chOff x="1066" y="799"/>
                <a:chExt cx="2268" cy="1361"/>
              </a:xfrm>
            </p:grpSpPr>
            <p:sp>
              <p:nvSpPr>
                <p:cNvPr id="3106" name="Line 6"/>
                <p:cNvSpPr>
                  <a:spLocks noChangeShapeType="1"/>
                </p:cNvSpPr>
                <p:nvPr/>
              </p:nvSpPr>
              <p:spPr bwMode="auto">
                <a:xfrm>
                  <a:off x="1066" y="1480"/>
                  <a:ext cx="226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07" name="Line 7"/>
                <p:cNvSpPr>
                  <a:spLocks noChangeShapeType="1"/>
                </p:cNvSpPr>
                <p:nvPr/>
              </p:nvSpPr>
              <p:spPr bwMode="auto">
                <a:xfrm>
                  <a:off x="1292" y="799"/>
                  <a:ext cx="0" cy="136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08" name="Line 8"/>
                <p:cNvSpPr>
                  <a:spLocks noChangeShapeType="1"/>
                </p:cNvSpPr>
                <p:nvPr/>
              </p:nvSpPr>
              <p:spPr bwMode="auto">
                <a:xfrm>
                  <a:off x="1519" y="799"/>
                  <a:ext cx="0" cy="136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09" name="Line 9"/>
                <p:cNvSpPr>
                  <a:spLocks noChangeShapeType="1"/>
                </p:cNvSpPr>
                <p:nvPr/>
              </p:nvSpPr>
              <p:spPr bwMode="auto">
                <a:xfrm>
                  <a:off x="1746" y="799"/>
                  <a:ext cx="0" cy="136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10" name="Line 10"/>
                <p:cNvSpPr>
                  <a:spLocks noChangeShapeType="1"/>
                </p:cNvSpPr>
                <p:nvPr/>
              </p:nvSpPr>
              <p:spPr bwMode="auto">
                <a:xfrm>
                  <a:off x="1973" y="799"/>
                  <a:ext cx="0" cy="136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11" name="Line 11"/>
                <p:cNvSpPr>
                  <a:spLocks noChangeShapeType="1"/>
                </p:cNvSpPr>
                <p:nvPr/>
              </p:nvSpPr>
              <p:spPr bwMode="auto">
                <a:xfrm>
                  <a:off x="2200" y="799"/>
                  <a:ext cx="0" cy="136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12" name="Line 12"/>
                <p:cNvSpPr>
                  <a:spLocks noChangeShapeType="1"/>
                </p:cNvSpPr>
                <p:nvPr/>
              </p:nvSpPr>
              <p:spPr bwMode="auto">
                <a:xfrm>
                  <a:off x="2426" y="799"/>
                  <a:ext cx="0" cy="136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13" name="Line 13"/>
                <p:cNvSpPr>
                  <a:spLocks noChangeShapeType="1"/>
                </p:cNvSpPr>
                <p:nvPr/>
              </p:nvSpPr>
              <p:spPr bwMode="auto">
                <a:xfrm>
                  <a:off x="2653" y="799"/>
                  <a:ext cx="0" cy="136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14" name="Line 14"/>
                <p:cNvSpPr>
                  <a:spLocks noChangeShapeType="1"/>
                </p:cNvSpPr>
                <p:nvPr/>
              </p:nvSpPr>
              <p:spPr bwMode="auto">
                <a:xfrm>
                  <a:off x="2880" y="799"/>
                  <a:ext cx="0" cy="136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15" name="Line 15"/>
                <p:cNvSpPr>
                  <a:spLocks noChangeShapeType="1"/>
                </p:cNvSpPr>
                <p:nvPr/>
              </p:nvSpPr>
              <p:spPr bwMode="auto">
                <a:xfrm>
                  <a:off x="3107" y="799"/>
                  <a:ext cx="0" cy="136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16" name="Line 16"/>
                <p:cNvSpPr>
                  <a:spLocks noChangeShapeType="1"/>
                </p:cNvSpPr>
                <p:nvPr/>
              </p:nvSpPr>
              <p:spPr bwMode="auto">
                <a:xfrm>
                  <a:off x="1066" y="1253"/>
                  <a:ext cx="226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17" name="Line 17"/>
                <p:cNvSpPr>
                  <a:spLocks noChangeShapeType="1"/>
                </p:cNvSpPr>
                <p:nvPr/>
              </p:nvSpPr>
              <p:spPr bwMode="auto">
                <a:xfrm>
                  <a:off x="1066" y="1706"/>
                  <a:ext cx="226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18" name="Line 18"/>
                <p:cNvSpPr>
                  <a:spLocks noChangeShapeType="1"/>
                </p:cNvSpPr>
                <p:nvPr/>
              </p:nvSpPr>
              <p:spPr bwMode="auto">
                <a:xfrm>
                  <a:off x="1066" y="1933"/>
                  <a:ext cx="226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19" name="Line 19"/>
                <p:cNvSpPr>
                  <a:spLocks noChangeShapeType="1"/>
                </p:cNvSpPr>
                <p:nvPr/>
              </p:nvSpPr>
              <p:spPr bwMode="auto">
                <a:xfrm>
                  <a:off x="1066" y="1026"/>
                  <a:ext cx="226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3102" name="Line 23"/>
            <p:cNvSpPr>
              <a:spLocks noChangeShapeType="1"/>
            </p:cNvSpPr>
            <p:nvPr/>
          </p:nvSpPr>
          <p:spPr bwMode="auto">
            <a:xfrm flipV="1">
              <a:off x="2880" y="935"/>
              <a:ext cx="0" cy="635"/>
            </a:xfrm>
            <a:prstGeom prst="line">
              <a:avLst/>
            </a:prstGeom>
            <a:noFill/>
            <a:ln w="19050">
              <a:solidFill>
                <a:srgbClr val="CC0066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03" name="Line 25"/>
            <p:cNvSpPr>
              <a:spLocks noChangeShapeType="1"/>
            </p:cNvSpPr>
            <p:nvPr/>
          </p:nvSpPr>
          <p:spPr bwMode="auto">
            <a:xfrm>
              <a:off x="3198" y="1480"/>
              <a:ext cx="0" cy="136"/>
            </a:xfrm>
            <a:prstGeom prst="line">
              <a:avLst/>
            </a:prstGeom>
            <a:noFill/>
            <a:ln w="9525">
              <a:solidFill>
                <a:srgbClr val="009900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" name="Group 52"/>
          <p:cNvGrpSpPr>
            <a:grpSpLocks/>
          </p:cNvGrpSpPr>
          <p:nvPr/>
        </p:nvGrpSpPr>
        <p:grpSpPr bwMode="auto">
          <a:xfrm>
            <a:off x="323850" y="4076700"/>
            <a:ext cx="3611563" cy="2160588"/>
            <a:chOff x="158" y="2478"/>
            <a:chExt cx="2275" cy="1361"/>
          </a:xfrm>
        </p:grpSpPr>
        <p:sp>
          <p:nvSpPr>
            <p:cNvPr id="3079" name="Rectangle 27"/>
            <p:cNvSpPr>
              <a:spLocks noChangeArrowheads="1"/>
            </p:cNvSpPr>
            <p:nvPr/>
          </p:nvSpPr>
          <p:spPr bwMode="auto">
            <a:xfrm>
              <a:off x="158" y="2478"/>
              <a:ext cx="2268" cy="1361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080" name="Group 28"/>
            <p:cNvGrpSpPr>
              <a:grpSpLocks/>
            </p:cNvGrpSpPr>
            <p:nvPr/>
          </p:nvGrpSpPr>
          <p:grpSpPr bwMode="auto">
            <a:xfrm>
              <a:off x="158" y="2478"/>
              <a:ext cx="2268" cy="1361"/>
              <a:chOff x="1066" y="799"/>
              <a:chExt cx="2268" cy="1361"/>
            </a:xfrm>
          </p:grpSpPr>
          <p:sp>
            <p:nvSpPr>
              <p:cNvPr id="3087" name="Line 29"/>
              <p:cNvSpPr>
                <a:spLocks noChangeShapeType="1"/>
              </p:cNvSpPr>
              <p:nvPr/>
            </p:nvSpPr>
            <p:spPr bwMode="auto">
              <a:xfrm>
                <a:off x="1066" y="1480"/>
                <a:ext cx="226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88" name="Line 30"/>
              <p:cNvSpPr>
                <a:spLocks noChangeShapeType="1"/>
              </p:cNvSpPr>
              <p:nvPr/>
            </p:nvSpPr>
            <p:spPr bwMode="auto">
              <a:xfrm>
                <a:off x="1292" y="799"/>
                <a:ext cx="0" cy="136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89" name="Line 31"/>
              <p:cNvSpPr>
                <a:spLocks noChangeShapeType="1"/>
              </p:cNvSpPr>
              <p:nvPr/>
            </p:nvSpPr>
            <p:spPr bwMode="auto">
              <a:xfrm>
                <a:off x="1519" y="799"/>
                <a:ext cx="0" cy="136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0" name="Line 32"/>
              <p:cNvSpPr>
                <a:spLocks noChangeShapeType="1"/>
              </p:cNvSpPr>
              <p:nvPr/>
            </p:nvSpPr>
            <p:spPr bwMode="auto">
              <a:xfrm>
                <a:off x="1746" y="799"/>
                <a:ext cx="0" cy="136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1" name="Line 33"/>
              <p:cNvSpPr>
                <a:spLocks noChangeShapeType="1"/>
              </p:cNvSpPr>
              <p:nvPr/>
            </p:nvSpPr>
            <p:spPr bwMode="auto">
              <a:xfrm>
                <a:off x="1973" y="799"/>
                <a:ext cx="0" cy="136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2" name="Line 34"/>
              <p:cNvSpPr>
                <a:spLocks noChangeShapeType="1"/>
              </p:cNvSpPr>
              <p:nvPr/>
            </p:nvSpPr>
            <p:spPr bwMode="auto">
              <a:xfrm>
                <a:off x="2200" y="799"/>
                <a:ext cx="0" cy="136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3" name="Line 35"/>
              <p:cNvSpPr>
                <a:spLocks noChangeShapeType="1"/>
              </p:cNvSpPr>
              <p:nvPr/>
            </p:nvSpPr>
            <p:spPr bwMode="auto">
              <a:xfrm>
                <a:off x="2426" y="799"/>
                <a:ext cx="0" cy="136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4" name="Line 36"/>
              <p:cNvSpPr>
                <a:spLocks noChangeShapeType="1"/>
              </p:cNvSpPr>
              <p:nvPr/>
            </p:nvSpPr>
            <p:spPr bwMode="auto">
              <a:xfrm>
                <a:off x="2653" y="799"/>
                <a:ext cx="0" cy="136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5" name="Line 37"/>
              <p:cNvSpPr>
                <a:spLocks noChangeShapeType="1"/>
              </p:cNvSpPr>
              <p:nvPr/>
            </p:nvSpPr>
            <p:spPr bwMode="auto">
              <a:xfrm>
                <a:off x="2880" y="799"/>
                <a:ext cx="0" cy="136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6" name="Line 38"/>
              <p:cNvSpPr>
                <a:spLocks noChangeShapeType="1"/>
              </p:cNvSpPr>
              <p:nvPr/>
            </p:nvSpPr>
            <p:spPr bwMode="auto">
              <a:xfrm>
                <a:off x="3107" y="799"/>
                <a:ext cx="0" cy="136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7" name="Line 39"/>
              <p:cNvSpPr>
                <a:spLocks noChangeShapeType="1"/>
              </p:cNvSpPr>
              <p:nvPr/>
            </p:nvSpPr>
            <p:spPr bwMode="auto">
              <a:xfrm>
                <a:off x="1066" y="1253"/>
                <a:ext cx="226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8" name="Line 40"/>
              <p:cNvSpPr>
                <a:spLocks noChangeShapeType="1"/>
              </p:cNvSpPr>
              <p:nvPr/>
            </p:nvSpPr>
            <p:spPr bwMode="auto">
              <a:xfrm>
                <a:off x="1066" y="1706"/>
                <a:ext cx="226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9" name="Line 41"/>
              <p:cNvSpPr>
                <a:spLocks noChangeShapeType="1"/>
              </p:cNvSpPr>
              <p:nvPr/>
            </p:nvSpPr>
            <p:spPr bwMode="auto">
              <a:xfrm>
                <a:off x="1066" y="1933"/>
                <a:ext cx="226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00" name="Line 42"/>
              <p:cNvSpPr>
                <a:spLocks noChangeShapeType="1"/>
              </p:cNvSpPr>
              <p:nvPr/>
            </p:nvSpPr>
            <p:spPr bwMode="auto">
              <a:xfrm>
                <a:off x="1066" y="1026"/>
                <a:ext cx="226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081" name="Freeform 43"/>
            <p:cNvSpPr>
              <a:spLocks/>
            </p:cNvSpPr>
            <p:nvPr/>
          </p:nvSpPr>
          <p:spPr bwMode="auto">
            <a:xfrm>
              <a:off x="158" y="2614"/>
              <a:ext cx="2275" cy="182"/>
            </a:xfrm>
            <a:custGeom>
              <a:avLst/>
              <a:gdLst>
                <a:gd name="T0" fmla="*/ 0 w 2275"/>
                <a:gd name="T1" fmla="*/ 0 h 1061"/>
                <a:gd name="T2" fmla="*/ 220 w 2275"/>
                <a:gd name="T3" fmla="*/ 0 h 1061"/>
                <a:gd name="T4" fmla="*/ 453 w 2275"/>
                <a:gd name="T5" fmla="*/ 0 h 1061"/>
                <a:gd name="T6" fmla="*/ 680 w 2275"/>
                <a:gd name="T7" fmla="*/ 0 h 1061"/>
                <a:gd name="T8" fmla="*/ 907 w 2275"/>
                <a:gd name="T9" fmla="*/ 0 h 1061"/>
                <a:gd name="T10" fmla="*/ 1134 w 2275"/>
                <a:gd name="T11" fmla="*/ 0 h 1061"/>
                <a:gd name="T12" fmla="*/ 1360 w 2275"/>
                <a:gd name="T13" fmla="*/ 0 h 1061"/>
                <a:gd name="T14" fmla="*/ 1612 w 2275"/>
                <a:gd name="T15" fmla="*/ 0 h 1061"/>
                <a:gd name="T16" fmla="*/ 2025 w 2275"/>
                <a:gd name="T17" fmla="*/ 0 h 1061"/>
                <a:gd name="T18" fmla="*/ 2275 w 2275"/>
                <a:gd name="T19" fmla="*/ 0 h 106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75"/>
                <a:gd name="T31" fmla="*/ 0 h 1061"/>
                <a:gd name="T32" fmla="*/ 2275 w 2275"/>
                <a:gd name="T33" fmla="*/ 1061 h 106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75" h="1061">
                  <a:moveTo>
                    <a:pt x="0" y="534"/>
                  </a:moveTo>
                  <a:cubicBezTo>
                    <a:pt x="37" y="457"/>
                    <a:pt x="145" y="72"/>
                    <a:pt x="220" y="72"/>
                  </a:cubicBezTo>
                  <a:cubicBezTo>
                    <a:pt x="295" y="72"/>
                    <a:pt x="376" y="381"/>
                    <a:pt x="453" y="534"/>
                  </a:cubicBezTo>
                  <a:cubicBezTo>
                    <a:pt x="530" y="687"/>
                    <a:pt x="604" y="987"/>
                    <a:pt x="680" y="987"/>
                  </a:cubicBezTo>
                  <a:cubicBezTo>
                    <a:pt x="756" y="987"/>
                    <a:pt x="831" y="685"/>
                    <a:pt x="907" y="534"/>
                  </a:cubicBezTo>
                  <a:cubicBezTo>
                    <a:pt x="983" y="383"/>
                    <a:pt x="1059" y="80"/>
                    <a:pt x="1134" y="80"/>
                  </a:cubicBezTo>
                  <a:cubicBezTo>
                    <a:pt x="1209" y="80"/>
                    <a:pt x="1280" y="383"/>
                    <a:pt x="1360" y="534"/>
                  </a:cubicBezTo>
                  <a:cubicBezTo>
                    <a:pt x="1440" y="685"/>
                    <a:pt x="1501" y="1061"/>
                    <a:pt x="1612" y="984"/>
                  </a:cubicBezTo>
                  <a:cubicBezTo>
                    <a:pt x="1723" y="907"/>
                    <a:pt x="1914" y="144"/>
                    <a:pt x="2025" y="72"/>
                  </a:cubicBezTo>
                  <a:cubicBezTo>
                    <a:pt x="2136" y="0"/>
                    <a:pt x="2223" y="452"/>
                    <a:pt x="2275" y="552"/>
                  </a:cubicBez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2" name="Line 44"/>
            <p:cNvSpPr>
              <a:spLocks noChangeShapeType="1"/>
            </p:cNvSpPr>
            <p:nvPr/>
          </p:nvSpPr>
          <p:spPr bwMode="auto">
            <a:xfrm>
              <a:off x="158" y="3158"/>
              <a:ext cx="2268" cy="0"/>
            </a:xfrm>
            <a:prstGeom prst="line">
              <a:avLst/>
            </a:prstGeom>
            <a:noFill/>
            <a:ln w="19050">
              <a:solidFill>
                <a:srgbClr val="CC0066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3" name="Line 45"/>
            <p:cNvSpPr>
              <a:spLocks noChangeShapeType="1"/>
            </p:cNvSpPr>
            <p:nvPr/>
          </p:nvSpPr>
          <p:spPr bwMode="auto">
            <a:xfrm flipV="1">
              <a:off x="158" y="2478"/>
              <a:ext cx="0" cy="635"/>
            </a:xfrm>
            <a:prstGeom prst="line">
              <a:avLst/>
            </a:prstGeom>
            <a:noFill/>
            <a:ln w="19050">
              <a:solidFill>
                <a:srgbClr val="CC0066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4" name="Line 46"/>
            <p:cNvSpPr>
              <a:spLocks noChangeShapeType="1"/>
            </p:cNvSpPr>
            <p:nvPr/>
          </p:nvSpPr>
          <p:spPr bwMode="auto">
            <a:xfrm>
              <a:off x="158" y="2704"/>
              <a:ext cx="2223" cy="0"/>
            </a:xfrm>
            <a:prstGeom prst="line">
              <a:avLst/>
            </a:prstGeom>
            <a:noFill/>
            <a:ln w="12700">
              <a:solidFill>
                <a:srgbClr val="CC33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5" name="Text Box 47"/>
            <p:cNvSpPr txBox="1">
              <a:spLocks noChangeArrowheads="1"/>
            </p:cNvSpPr>
            <p:nvPr/>
          </p:nvSpPr>
          <p:spPr bwMode="auto">
            <a:xfrm flipH="1">
              <a:off x="658" y="2886"/>
              <a:ext cx="40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>
                  <a:solidFill>
                    <a:srgbClr val="009900"/>
                  </a:solidFill>
                </a:rPr>
                <a:t>U</a:t>
              </a:r>
              <a:r>
                <a:rPr lang="en-US" baseline="-25000">
                  <a:solidFill>
                    <a:srgbClr val="009900"/>
                  </a:solidFill>
                </a:rPr>
                <a:t>0</a:t>
              </a:r>
              <a:endParaRPr lang="ru-RU">
                <a:solidFill>
                  <a:srgbClr val="009900"/>
                </a:solidFill>
              </a:endParaRPr>
            </a:p>
          </p:txBody>
        </p:sp>
        <p:sp>
          <p:nvSpPr>
            <p:cNvPr id="3086" name="Line 48"/>
            <p:cNvSpPr>
              <a:spLocks noChangeShapeType="1"/>
            </p:cNvSpPr>
            <p:nvPr/>
          </p:nvSpPr>
          <p:spPr bwMode="auto">
            <a:xfrm>
              <a:off x="521" y="2704"/>
              <a:ext cx="0" cy="453"/>
            </a:xfrm>
            <a:prstGeom prst="line">
              <a:avLst/>
            </a:prstGeom>
            <a:noFill/>
            <a:ln w="9525">
              <a:solidFill>
                <a:srgbClr val="006600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0705" name="Text Box 49"/>
          <p:cNvSpPr txBox="1">
            <a:spLocks noChangeArrowheads="1"/>
          </p:cNvSpPr>
          <p:nvPr/>
        </p:nvSpPr>
        <p:spPr bwMode="auto">
          <a:xfrm>
            <a:off x="682625" y="1196975"/>
            <a:ext cx="8255000" cy="701675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i="1" dirty="0">
                <a:solidFill>
                  <a:srgbClr val="CC3300"/>
                </a:solidFill>
              </a:rPr>
              <a:t>Среднее значение</a:t>
            </a:r>
            <a:r>
              <a:rPr lang="ru-RU" dirty="0"/>
              <a:t> </a:t>
            </a:r>
            <a:r>
              <a:rPr lang="ru-RU" dirty="0">
                <a:solidFill>
                  <a:srgbClr val="0000FF"/>
                </a:solidFill>
              </a:rPr>
              <a:t>(постоянная составляющая) напряжения равно среднему арифметическому всех мгновенных значений за период:</a:t>
            </a:r>
            <a:endParaRPr lang="ru-RU" dirty="0"/>
          </a:p>
        </p:txBody>
      </p:sp>
      <p:graphicFrame>
        <p:nvGraphicFramePr>
          <p:cNvPr id="70706" name="Object 50"/>
          <p:cNvGraphicFramePr>
            <a:graphicFrameLocks noGrp="1" noChangeAspect="1"/>
          </p:cNvGraphicFramePr>
          <p:nvPr>
            <p:ph idx="1"/>
          </p:nvPr>
        </p:nvGraphicFramePr>
        <p:xfrm>
          <a:off x="395288" y="2586038"/>
          <a:ext cx="3744912" cy="842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2" name="Формула" r:id="rId3" imgW="1079032" imgH="482391" progId="Equation.3">
                  <p:embed/>
                </p:oleObj>
              </mc:Choice>
              <mc:Fallback>
                <p:oleObj name="Формула" r:id="rId3" imgW="1079032" imgH="482391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2586038"/>
                        <a:ext cx="3744912" cy="8429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3" name="Рисунок 5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43" y="1196975"/>
            <a:ext cx="557814" cy="674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451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0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70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404813"/>
          </a:xfrm>
        </p:spPr>
        <p:txBody>
          <a:bodyPr/>
          <a:lstStyle/>
          <a:p>
            <a:pPr eaLnBrk="1" hangingPunct="1"/>
            <a:r>
              <a:rPr lang="ru-RU" sz="2400" dirty="0">
                <a:solidFill>
                  <a:srgbClr val="CC0066"/>
                </a:solidFill>
              </a:rPr>
              <a:t>3</a:t>
            </a:r>
            <a:r>
              <a:rPr lang="ru-RU" sz="2000" dirty="0">
                <a:solidFill>
                  <a:srgbClr val="CC0066"/>
                </a:solidFill>
              </a:rPr>
              <a:t>.</a:t>
            </a:r>
            <a:r>
              <a:rPr lang="ru-RU" sz="2400" dirty="0">
                <a:solidFill>
                  <a:srgbClr val="CC0066"/>
                </a:solidFill>
              </a:rPr>
              <a:t> Приборы для измерения силы тока и напряжения.</a:t>
            </a:r>
          </a:p>
        </p:txBody>
      </p:sp>
      <p:sp>
        <p:nvSpPr>
          <p:cNvPr id="18438" name="Text Box 13"/>
          <p:cNvSpPr txBox="1">
            <a:spLocks noChangeArrowheads="1"/>
          </p:cNvSpPr>
          <p:nvPr/>
        </p:nvSpPr>
        <p:spPr bwMode="auto">
          <a:xfrm>
            <a:off x="323850" y="620713"/>
            <a:ext cx="25765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3.1 Требования к вольтметрам</a:t>
            </a: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060848"/>
            <a:ext cx="3106936" cy="4139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30786" y="583520"/>
            <a:ext cx="5536992" cy="1477328"/>
          </a:xfrm>
          <a:prstGeom prst="rect">
            <a:avLst/>
          </a:prstGeom>
          <a:noFill/>
          <a:ln>
            <a:solidFill>
              <a:srgbClr val="993300"/>
            </a:solidFill>
          </a:ln>
        </p:spPr>
        <p:txBody>
          <a:bodyPr wrap="square" rtlCol="0">
            <a:spAutoFit/>
          </a:bodyPr>
          <a:lstStyle/>
          <a:p>
            <a:pPr marL="0" lvl="1" indent="268288" eaLnBrk="1" hangingPunct="1"/>
            <a:r>
              <a:rPr lang="ru-RU" sz="1800" dirty="0">
                <a:solidFill>
                  <a:srgbClr val="FF9900"/>
                </a:solidFill>
              </a:rPr>
              <a:t>Включение прибора в измерительную цепь не должно вносить изменений в режим работы цепи</a:t>
            </a:r>
            <a:r>
              <a:rPr lang="ru-RU" sz="1800" dirty="0">
                <a:solidFill>
                  <a:srgbClr val="0000FF"/>
                </a:solidFill>
              </a:rPr>
              <a:t>. Для этого входное сопротивление вольтметра должно быть достаточно большим, а сопротивление амперметра малым.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1456" y="836712"/>
            <a:ext cx="557814" cy="67448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779912" y="2276872"/>
            <a:ext cx="50405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indent="173038" eaLnBrk="1" hangingPunct="1"/>
            <a:r>
              <a:rPr lang="ru-RU" sz="1800" dirty="0">
                <a:solidFill>
                  <a:srgbClr val="FF9900"/>
                </a:solidFill>
              </a:rPr>
              <a:t>Прибор должен обладать достаточной точностью</a:t>
            </a:r>
            <a:r>
              <a:rPr lang="ru-RU" sz="1800" dirty="0">
                <a:solidFill>
                  <a:srgbClr val="009900"/>
                </a:solidFill>
              </a:rPr>
              <a:t>. Точность прибора задаётся его классом точности, и выбор средства измерения определяется необходимой точностью измерений.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79912" y="3817885"/>
            <a:ext cx="518786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indent="361950" eaLnBrk="1" hangingPunct="1"/>
            <a:r>
              <a:rPr lang="ru-RU" sz="1800" dirty="0">
                <a:solidFill>
                  <a:srgbClr val="0000FF"/>
                </a:solidFill>
              </a:rPr>
              <a:t>Не маловажным фактором является </a:t>
            </a:r>
            <a:r>
              <a:rPr lang="ru-RU" sz="1800" dirty="0">
                <a:solidFill>
                  <a:srgbClr val="FF9900"/>
                </a:solidFill>
              </a:rPr>
              <a:t>чувствительность прибора</a:t>
            </a:r>
            <a:r>
              <a:rPr lang="ru-RU" sz="1800" dirty="0">
                <a:solidFill>
                  <a:srgbClr val="0000FF"/>
                </a:solidFill>
              </a:rPr>
              <a:t>, которая определяется отношением приращения показания прибора к приращению измеряемой величины.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79912" y="5445224"/>
            <a:ext cx="4824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indent="268288" eaLnBrk="1" hangingPunct="1"/>
            <a:r>
              <a:rPr lang="ru-RU" sz="1800" dirty="0">
                <a:solidFill>
                  <a:srgbClr val="009900"/>
                </a:solidFill>
              </a:rPr>
              <a:t>Прибор должен иметь достаточно </a:t>
            </a:r>
            <a:r>
              <a:rPr lang="ru-RU" sz="1800" dirty="0">
                <a:solidFill>
                  <a:srgbClr val="FF9900"/>
                </a:solidFill>
              </a:rPr>
              <a:t>широкий предел измерения и широкий диапазон частот</a:t>
            </a:r>
            <a:r>
              <a:rPr lang="ru-RU" sz="1800" dirty="0">
                <a:solidFill>
                  <a:srgbClr val="009900"/>
                </a:solidFill>
              </a:rPr>
              <a:t> при измерении переменного тока.</a:t>
            </a:r>
          </a:p>
        </p:txBody>
      </p:sp>
    </p:spTree>
    <p:extLst>
      <p:ext uri="{BB962C8B-B14F-4D97-AF65-F5344CB8AC3E}">
        <p14:creationId xmlns:p14="http://schemas.microsoft.com/office/powerpoint/2010/main" val="965298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620713"/>
          </a:xfrm>
        </p:spPr>
        <p:txBody>
          <a:bodyPr/>
          <a:lstStyle/>
          <a:p>
            <a:pPr eaLnBrk="1" hangingPunct="1"/>
            <a:r>
              <a:rPr lang="ru-RU" sz="2400" dirty="0">
                <a:solidFill>
                  <a:srgbClr val="FF0000"/>
                </a:solidFill>
              </a:rPr>
              <a:t>Классификация вольтметров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403" y="1634232"/>
            <a:ext cx="3442730" cy="1755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20" y="5030624"/>
            <a:ext cx="583264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eaLnBrk="1" hangingPunct="1">
              <a:buFont typeface="Wingdings" pitchFamily="2" charset="2"/>
              <a:buChar char="§"/>
            </a:pPr>
            <a:r>
              <a:rPr lang="ru-RU" i="1" dirty="0">
                <a:solidFill>
                  <a:srgbClr val="CC3300"/>
                </a:solidFill>
              </a:rPr>
              <a:t>По характеру измеряемого напряжения:</a:t>
            </a:r>
          </a:p>
          <a:p>
            <a:pPr marL="0" lvl="1" eaLnBrk="1" hangingPunct="1">
              <a:buFont typeface="Wingdings" pitchFamily="2" charset="2"/>
              <a:buChar char="ь"/>
            </a:pPr>
            <a:r>
              <a:rPr lang="ru-RU" sz="1800" dirty="0">
                <a:solidFill>
                  <a:srgbClr val="008000"/>
                </a:solidFill>
              </a:rPr>
              <a:t>Амплитудные вольтметры;</a:t>
            </a:r>
          </a:p>
          <a:p>
            <a:pPr marL="0" lvl="1" eaLnBrk="1" hangingPunct="1">
              <a:buFont typeface="Wingdings" pitchFamily="2" charset="2"/>
              <a:buChar char="ь"/>
            </a:pPr>
            <a:r>
              <a:rPr lang="ru-RU" sz="1800" dirty="0">
                <a:solidFill>
                  <a:srgbClr val="008000"/>
                </a:solidFill>
              </a:rPr>
              <a:t>Вольтметры среднего квадратического значения;</a:t>
            </a:r>
          </a:p>
          <a:p>
            <a:pPr marL="0" lvl="1" eaLnBrk="1" hangingPunct="1">
              <a:buFont typeface="Wingdings" pitchFamily="2" charset="2"/>
              <a:buChar char="ь"/>
            </a:pPr>
            <a:r>
              <a:rPr lang="ru-RU" sz="1800" dirty="0">
                <a:solidFill>
                  <a:srgbClr val="008000"/>
                </a:solidFill>
              </a:rPr>
              <a:t>Вольтметры средневыпрямленного значения.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1520" y="3841650"/>
            <a:ext cx="44644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eaLnBrk="1" hangingPunct="1">
              <a:buFont typeface="Wingdings" pitchFamily="2" charset="2"/>
              <a:buChar char="§"/>
            </a:pPr>
            <a:r>
              <a:rPr lang="ru-RU" i="1" dirty="0">
                <a:solidFill>
                  <a:srgbClr val="CC3300"/>
                </a:solidFill>
              </a:rPr>
              <a:t>По способу измерения:</a:t>
            </a:r>
          </a:p>
          <a:p>
            <a:pPr marL="0" lvl="1" eaLnBrk="1" hangingPunct="1">
              <a:buFont typeface="Wingdings" pitchFamily="2" charset="2"/>
              <a:buChar char="ь"/>
            </a:pPr>
            <a:r>
              <a:rPr lang="ru-RU" sz="1800" dirty="0">
                <a:solidFill>
                  <a:srgbClr val="008000"/>
                </a:solidFill>
              </a:rPr>
              <a:t>Приборы непосредственной оценки;</a:t>
            </a:r>
          </a:p>
          <a:p>
            <a:pPr marL="0" lvl="1" eaLnBrk="1" hangingPunct="1">
              <a:buFont typeface="Wingdings" pitchFamily="2" charset="2"/>
              <a:buChar char="ь"/>
            </a:pPr>
            <a:r>
              <a:rPr lang="ru-RU" sz="1800" dirty="0">
                <a:solidFill>
                  <a:srgbClr val="008000"/>
                </a:solidFill>
              </a:rPr>
              <a:t>Приборы сравнения.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87933" y="1411851"/>
            <a:ext cx="4276556" cy="16712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ru-RU" dirty="0">
                <a:solidFill>
                  <a:srgbClr val="CC3300"/>
                </a:solidFill>
              </a:rPr>
              <a:t>По назначению:</a:t>
            </a:r>
            <a:r>
              <a:rPr lang="ru-RU" sz="2400" dirty="0"/>
              <a:t> </a:t>
            </a:r>
          </a:p>
          <a:p>
            <a:pPr marL="0" lvl="1" eaLnBrk="1" hangingPunct="1">
              <a:lnSpc>
                <a:spcPct val="90000"/>
              </a:lnSpc>
              <a:buFont typeface="Wingdings" pitchFamily="2" charset="2"/>
              <a:buChar char="ь"/>
            </a:pPr>
            <a:r>
              <a:rPr lang="ru-RU" sz="1800" dirty="0">
                <a:solidFill>
                  <a:srgbClr val="008000"/>
                </a:solidFill>
              </a:rPr>
              <a:t>Вольтметры постоянного тока В2</a:t>
            </a:r>
          </a:p>
          <a:p>
            <a:pPr marL="0" lvl="1" eaLnBrk="1" hangingPunct="1">
              <a:lnSpc>
                <a:spcPct val="90000"/>
              </a:lnSpc>
              <a:buFont typeface="Wingdings" pitchFamily="2" charset="2"/>
              <a:buChar char="ь"/>
            </a:pPr>
            <a:r>
              <a:rPr lang="ru-RU" sz="1800" dirty="0">
                <a:solidFill>
                  <a:srgbClr val="008000"/>
                </a:solidFill>
              </a:rPr>
              <a:t>Вольтметры переменного тока В3</a:t>
            </a:r>
          </a:p>
          <a:p>
            <a:pPr marL="0" lvl="1" eaLnBrk="1" hangingPunct="1">
              <a:lnSpc>
                <a:spcPct val="90000"/>
              </a:lnSpc>
              <a:buFont typeface="Wingdings" pitchFamily="2" charset="2"/>
              <a:buChar char="ь"/>
            </a:pPr>
            <a:r>
              <a:rPr lang="ru-RU" sz="1800" dirty="0">
                <a:solidFill>
                  <a:srgbClr val="008000"/>
                </a:solidFill>
              </a:rPr>
              <a:t>Вольтметры импульсного тока В4</a:t>
            </a:r>
          </a:p>
          <a:p>
            <a:pPr marL="0" lvl="1" eaLnBrk="1" hangingPunct="1">
              <a:lnSpc>
                <a:spcPct val="90000"/>
              </a:lnSpc>
              <a:buFont typeface="Wingdings" pitchFamily="2" charset="2"/>
              <a:buChar char="ь"/>
            </a:pPr>
            <a:r>
              <a:rPr lang="ru-RU" sz="1800" dirty="0">
                <a:solidFill>
                  <a:srgbClr val="008000"/>
                </a:solidFill>
              </a:rPr>
              <a:t>Селективные вольтметры В6</a:t>
            </a:r>
          </a:p>
          <a:p>
            <a:pPr marL="0" lvl="1" eaLnBrk="1" hangingPunct="1">
              <a:lnSpc>
                <a:spcPct val="90000"/>
              </a:lnSpc>
              <a:buFont typeface="Wingdings" pitchFamily="2" charset="2"/>
              <a:buChar char="ь"/>
            </a:pPr>
            <a:r>
              <a:rPr lang="ru-RU" sz="1800" dirty="0">
                <a:solidFill>
                  <a:srgbClr val="008000"/>
                </a:solidFill>
              </a:rPr>
              <a:t>Универсальные вольтметры В7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68152" y="672312"/>
            <a:ext cx="8280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ru-RU" dirty="0">
                <a:solidFill>
                  <a:srgbClr val="0000FF"/>
                </a:solidFill>
              </a:rPr>
              <a:t>Электронные вольтметры можно разделить по ряду признаков:</a:t>
            </a:r>
          </a:p>
        </p:txBody>
      </p:sp>
      <p:pic>
        <p:nvPicPr>
          <p:cNvPr id="10" name="Рисунок 2" descr="IMG_0051.JPG"/>
          <p:cNvPicPr>
            <a:picLocks noChangeAspect="1"/>
          </p:cNvPicPr>
          <p:nvPr/>
        </p:nvPicPr>
        <p:blipFill>
          <a:blip r:embed="rId3"/>
          <a:srcRect l="2344" t="19531" r="3125" b="11328"/>
          <a:stretch>
            <a:fillRect/>
          </a:stretch>
        </p:blipFill>
        <p:spPr bwMode="auto">
          <a:xfrm>
            <a:off x="5210894" y="3097795"/>
            <a:ext cx="3638178" cy="177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68840156"/>
      </p:ext>
    </p:extLst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4419</TotalTime>
  <Words>2142</Words>
  <Application>Microsoft Office PowerPoint</Application>
  <PresentationFormat>Экран (4:3)</PresentationFormat>
  <Paragraphs>408</Paragraphs>
  <Slides>56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56</vt:i4>
      </vt:variant>
    </vt:vector>
  </HeadingPairs>
  <TitlesOfParts>
    <vt:vector size="62" baseType="lpstr">
      <vt:lpstr>Arial</vt:lpstr>
      <vt:lpstr>Times New Roman</vt:lpstr>
      <vt:lpstr>Wingdings</vt:lpstr>
      <vt:lpstr>Оформление по умолчанию</vt:lpstr>
      <vt:lpstr>Формула</vt:lpstr>
      <vt:lpstr>Уравнение</vt:lpstr>
      <vt:lpstr>ПРЕЗЕНТАЦИЯ преподавателя Варина А.Н.</vt:lpstr>
      <vt:lpstr>Измерение напряжения и силы тока</vt:lpstr>
      <vt:lpstr>1. Приборы для измерения тока и напряжения</vt:lpstr>
      <vt:lpstr>Включение амперметра и вольтметра  в электрическую цепь</vt:lpstr>
      <vt:lpstr>2. Параметры напряжения переменного тока </vt:lpstr>
      <vt:lpstr> Среднеквадратическое и средневыпрямленное  значение напряжения</vt:lpstr>
      <vt:lpstr>3.2 Постоянная составляющая переменного напряжения</vt:lpstr>
      <vt:lpstr>3. Приборы для измерения силы тока и напряжения.</vt:lpstr>
      <vt:lpstr>Классификация вольтметров</vt:lpstr>
      <vt:lpstr>Микровольтметры и милливольтметры</vt:lpstr>
      <vt:lpstr>5. Структурные схемы средств измерений</vt:lpstr>
      <vt:lpstr>Аналоговые электронные вольтметры</vt:lpstr>
      <vt:lpstr>5.2. Схемы вольтметров</vt:lpstr>
      <vt:lpstr>Структурная схема вольтметра переменного тока</vt:lpstr>
      <vt:lpstr>Структурная схема вольтметра переменного тока</vt:lpstr>
      <vt:lpstr>Входное устройство</vt:lpstr>
      <vt:lpstr>Делитель напряжения</vt:lpstr>
      <vt:lpstr>Схемы делителей напряжения</vt:lpstr>
      <vt:lpstr>Структурная схема вольтметра В3-38 </vt:lpstr>
      <vt:lpstr>Изменение пределов измерения</vt:lpstr>
      <vt:lpstr>Усилитель переменного тока</vt:lpstr>
      <vt:lpstr>Детектор</vt:lpstr>
      <vt:lpstr>Структурная схема вольтметра с условными обозначениями</vt:lpstr>
      <vt:lpstr>Измерительный механизм</vt:lpstr>
      <vt:lpstr>Условные обозначения на шкалах приборов</vt:lpstr>
      <vt:lpstr>Измерительные механизмы</vt:lpstr>
      <vt:lpstr>5.2. Измерительный механизм магнитоэлектрической системы</vt:lpstr>
      <vt:lpstr>Электромагнитная система</vt:lpstr>
      <vt:lpstr>Методическая погрешность</vt:lpstr>
      <vt:lpstr>Презентация PowerPoint</vt:lpstr>
      <vt:lpstr> 6.1  Детектор средневыпрямленных значений</vt:lpstr>
      <vt:lpstr>Вольтметр В3-38</vt:lpstr>
      <vt:lpstr> Детектор среднего квадратичного значения</vt:lpstr>
      <vt:lpstr>Детектор среднего квадратического значения</vt:lpstr>
      <vt:lpstr>Вольтметр В3-40</vt:lpstr>
      <vt:lpstr>Термопреобразователь</vt:lpstr>
      <vt:lpstr>3. Детектор амплитудных значений</vt:lpstr>
      <vt:lpstr>Детекторы амплитудных значений</vt:lpstr>
      <vt:lpstr>Амплитудный детектор с открытым входом</vt:lpstr>
      <vt:lpstr>Амплитудный детектор с закрытым входом</vt:lpstr>
      <vt:lpstr>Амплитудный детектор на операционном усилителе</vt:lpstr>
      <vt:lpstr>Презентация PowerPoint</vt:lpstr>
      <vt:lpstr>Презентация PowerPoint</vt:lpstr>
      <vt:lpstr>Электромагнитная система</vt:lpstr>
      <vt:lpstr>Вольтметр В3-38</vt:lpstr>
      <vt:lpstr>Градуировка вольтметров</vt:lpstr>
      <vt:lpstr>Показания вольтметров</vt:lpstr>
      <vt:lpstr>Презентация PowerPoint</vt:lpstr>
      <vt:lpstr>Зависимость показаний вольтметра от типа детектора</vt:lpstr>
      <vt:lpstr>Зависимость погрешности измерений от входного сопротивления вольтметра</vt:lpstr>
      <vt:lpstr>Презентация PowerPoint</vt:lpstr>
      <vt:lpstr>Презентация PowerPoint</vt:lpstr>
      <vt:lpstr>Погрешности при измерении не синусоидальных напряжений</vt:lpstr>
      <vt:lpstr>Милливольтметр импульсного тока</vt:lpstr>
      <vt:lpstr>Селективный вольтметр</vt:lpstr>
      <vt:lpstr>КОНЕЦ</vt:lpstr>
    </vt:vector>
  </TitlesOfParts>
  <Company>Дом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Измерение напряжения</dc:title>
  <dc:creator>Константин Иванович Джоган</dc:creator>
  <cp:lastModifiedBy>Evgeny Pavlenko</cp:lastModifiedBy>
  <cp:revision>196</cp:revision>
  <dcterms:created xsi:type="dcterms:W3CDTF">2007-02-03T04:37:41Z</dcterms:created>
  <dcterms:modified xsi:type="dcterms:W3CDTF">2022-12-30T09:29:25Z</dcterms:modified>
</cp:coreProperties>
</file>