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59" r:id="rId5"/>
    <p:sldId id="261" r:id="rId6"/>
    <p:sldId id="273" r:id="rId7"/>
    <p:sldId id="262" r:id="rId8"/>
    <p:sldId id="263" r:id="rId9"/>
    <p:sldId id="264" r:id="rId10"/>
    <p:sldId id="265" r:id="rId11"/>
    <p:sldId id="266" r:id="rId12"/>
    <p:sldId id="267" r:id="rId13"/>
    <p:sldId id="268" r:id="rId14"/>
    <p:sldId id="269" r:id="rId15"/>
    <p:sldId id="270" r:id="rId16"/>
    <p:sldId id="271" r:id="rId17"/>
    <p:sldId id="272" r:id="rId18"/>
    <p:sldId id="274" r:id="rId19"/>
    <p:sldId id="276" r:id="rId20"/>
    <p:sldId id="275" r:id="rId2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7" d="100"/>
          <a:sy n="87" d="100"/>
        </p:scale>
        <p:origin x="66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289EDF2A-BAC8-448C-8ACE-E9C572B2B292}" type="datetimeFigureOut">
              <a:rPr lang="ru-RU" smtClean="0"/>
              <a:t>25.11.2022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ACF462F-6946-479E-BC62-DD794AEC9BB5}" type="slidenum">
              <a:rPr lang="ru-RU" smtClean="0"/>
              <a:t>‹#›</a:t>
            </a:fld>
            <a:endParaRPr lang="ru-RU"/>
          </a:p>
        </p:txBody>
      </p:sp>
    </p:spTree>
    <p:extLst>
      <p:ext uri="{BB962C8B-B14F-4D97-AF65-F5344CB8AC3E}">
        <p14:creationId xmlns:p14="http://schemas.microsoft.com/office/powerpoint/2010/main" val="10361991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89EDF2A-BAC8-448C-8ACE-E9C572B2B292}" type="datetimeFigureOut">
              <a:rPr lang="ru-RU" smtClean="0"/>
              <a:t>25.11.2022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ACF462F-6946-479E-BC62-DD794AEC9BB5}" type="slidenum">
              <a:rPr lang="ru-RU" smtClean="0"/>
              <a:t>‹#›</a:t>
            </a:fld>
            <a:endParaRPr lang="ru-RU"/>
          </a:p>
        </p:txBody>
      </p:sp>
    </p:spTree>
    <p:extLst>
      <p:ext uri="{BB962C8B-B14F-4D97-AF65-F5344CB8AC3E}">
        <p14:creationId xmlns:p14="http://schemas.microsoft.com/office/powerpoint/2010/main" val="2600775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89EDF2A-BAC8-448C-8ACE-E9C572B2B292}" type="datetimeFigureOut">
              <a:rPr lang="ru-RU" smtClean="0"/>
              <a:t>25.11.2022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ACF462F-6946-479E-BC62-DD794AEC9BB5}"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8931144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89EDF2A-BAC8-448C-8ACE-E9C572B2B292}" type="datetimeFigureOut">
              <a:rPr lang="ru-RU" smtClean="0"/>
              <a:t>25.11.2022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ACF462F-6946-479E-BC62-DD794AEC9BB5}" type="slidenum">
              <a:rPr lang="ru-RU" smtClean="0"/>
              <a:t>‹#›</a:t>
            </a:fld>
            <a:endParaRPr lang="ru-RU"/>
          </a:p>
        </p:txBody>
      </p:sp>
    </p:spTree>
    <p:extLst>
      <p:ext uri="{BB962C8B-B14F-4D97-AF65-F5344CB8AC3E}">
        <p14:creationId xmlns:p14="http://schemas.microsoft.com/office/powerpoint/2010/main" val="12454886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89EDF2A-BAC8-448C-8ACE-E9C572B2B292}" type="datetimeFigureOut">
              <a:rPr lang="ru-RU" smtClean="0"/>
              <a:t>25.11.2022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ACF462F-6946-479E-BC62-DD794AEC9BB5}"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4609686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89EDF2A-BAC8-448C-8ACE-E9C572B2B292}" type="datetimeFigureOut">
              <a:rPr lang="ru-RU" smtClean="0"/>
              <a:t>25.11.2022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ACF462F-6946-479E-BC62-DD794AEC9BB5}" type="slidenum">
              <a:rPr lang="ru-RU" smtClean="0"/>
              <a:t>‹#›</a:t>
            </a:fld>
            <a:endParaRPr lang="ru-RU"/>
          </a:p>
        </p:txBody>
      </p:sp>
    </p:spTree>
    <p:extLst>
      <p:ext uri="{BB962C8B-B14F-4D97-AF65-F5344CB8AC3E}">
        <p14:creationId xmlns:p14="http://schemas.microsoft.com/office/powerpoint/2010/main" val="39606096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89EDF2A-BAC8-448C-8ACE-E9C572B2B292}" type="datetimeFigureOut">
              <a:rPr lang="ru-RU" smtClean="0"/>
              <a:t>25.11.2022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ACF462F-6946-479E-BC62-DD794AEC9BB5}" type="slidenum">
              <a:rPr lang="ru-RU" smtClean="0"/>
              <a:t>‹#›</a:t>
            </a:fld>
            <a:endParaRPr lang="ru-RU"/>
          </a:p>
        </p:txBody>
      </p:sp>
    </p:spTree>
    <p:extLst>
      <p:ext uri="{BB962C8B-B14F-4D97-AF65-F5344CB8AC3E}">
        <p14:creationId xmlns:p14="http://schemas.microsoft.com/office/powerpoint/2010/main" val="11560716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89EDF2A-BAC8-448C-8ACE-E9C572B2B292}" type="datetimeFigureOut">
              <a:rPr lang="ru-RU" smtClean="0"/>
              <a:t>25.11.2022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ACF462F-6946-479E-BC62-DD794AEC9BB5}" type="slidenum">
              <a:rPr lang="ru-RU" smtClean="0"/>
              <a:t>‹#›</a:t>
            </a:fld>
            <a:endParaRPr lang="ru-RU"/>
          </a:p>
        </p:txBody>
      </p:sp>
    </p:spTree>
    <p:extLst>
      <p:ext uri="{BB962C8B-B14F-4D97-AF65-F5344CB8AC3E}">
        <p14:creationId xmlns:p14="http://schemas.microsoft.com/office/powerpoint/2010/main" val="3864502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89EDF2A-BAC8-448C-8ACE-E9C572B2B292}" type="datetimeFigureOut">
              <a:rPr lang="ru-RU" smtClean="0"/>
              <a:t>25.11.2022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ACF462F-6946-479E-BC62-DD794AEC9BB5}" type="slidenum">
              <a:rPr lang="ru-RU" smtClean="0"/>
              <a:t>‹#›</a:t>
            </a:fld>
            <a:endParaRPr lang="ru-RU"/>
          </a:p>
        </p:txBody>
      </p:sp>
    </p:spTree>
    <p:extLst>
      <p:ext uri="{BB962C8B-B14F-4D97-AF65-F5344CB8AC3E}">
        <p14:creationId xmlns:p14="http://schemas.microsoft.com/office/powerpoint/2010/main" val="1729118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89EDF2A-BAC8-448C-8ACE-E9C572B2B292}" type="datetimeFigureOut">
              <a:rPr lang="ru-RU" smtClean="0"/>
              <a:t>25.11.2022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ACF462F-6946-479E-BC62-DD794AEC9BB5}" type="slidenum">
              <a:rPr lang="ru-RU" smtClean="0"/>
              <a:t>‹#›</a:t>
            </a:fld>
            <a:endParaRPr lang="ru-RU"/>
          </a:p>
        </p:txBody>
      </p:sp>
    </p:spTree>
    <p:extLst>
      <p:ext uri="{BB962C8B-B14F-4D97-AF65-F5344CB8AC3E}">
        <p14:creationId xmlns:p14="http://schemas.microsoft.com/office/powerpoint/2010/main" val="17818635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289EDF2A-BAC8-448C-8ACE-E9C572B2B292}" type="datetimeFigureOut">
              <a:rPr lang="ru-RU" smtClean="0"/>
              <a:t>25.11.2022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ACF462F-6946-479E-BC62-DD794AEC9BB5}" type="slidenum">
              <a:rPr lang="ru-RU" smtClean="0"/>
              <a:t>‹#›</a:t>
            </a:fld>
            <a:endParaRPr lang="ru-RU"/>
          </a:p>
        </p:txBody>
      </p:sp>
    </p:spTree>
    <p:extLst>
      <p:ext uri="{BB962C8B-B14F-4D97-AF65-F5344CB8AC3E}">
        <p14:creationId xmlns:p14="http://schemas.microsoft.com/office/powerpoint/2010/main" val="39622647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289EDF2A-BAC8-448C-8ACE-E9C572B2B292}" type="datetimeFigureOut">
              <a:rPr lang="ru-RU" smtClean="0"/>
              <a:t>25.11.2022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ACF462F-6946-479E-BC62-DD794AEC9BB5}" type="slidenum">
              <a:rPr lang="ru-RU" smtClean="0"/>
              <a:t>‹#›</a:t>
            </a:fld>
            <a:endParaRPr lang="ru-RU"/>
          </a:p>
        </p:txBody>
      </p:sp>
    </p:spTree>
    <p:extLst>
      <p:ext uri="{BB962C8B-B14F-4D97-AF65-F5344CB8AC3E}">
        <p14:creationId xmlns:p14="http://schemas.microsoft.com/office/powerpoint/2010/main" val="2747391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289EDF2A-BAC8-448C-8ACE-E9C572B2B292}" type="datetimeFigureOut">
              <a:rPr lang="ru-RU" smtClean="0"/>
              <a:t>25.11.2022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ACF462F-6946-479E-BC62-DD794AEC9BB5}" type="slidenum">
              <a:rPr lang="ru-RU" smtClean="0"/>
              <a:t>‹#›</a:t>
            </a:fld>
            <a:endParaRPr lang="ru-RU"/>
          </a:p>
        </p:txBody>
      </p:sp>
    </p:spTree>
    <p:extLst>
      <p:ext uri="{BB962C8B-B14F-4D97-AF65-F5344CB8AC3E}">
        <p14:creationId xmlns:p14="http://schemas.microsoft.com/office/powerpoint/2010/main" val="23748216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9EDF2A-BAC8-448C-8ACE-E9C572B2B292}" type="datetimeFigureOut">
              <a:rPr lang="ru-RU" smtClean="0"/>
              <a:t>25.11.2022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ACF462F-6946-479E-BC62-DD794AEC9BB5}" type="slidenum">
              <a:rPr lang="ru-RU" smtClean="0"/>
              <a:t>‹#›</a:t>
            </a:fld>
            <a:endParaRPr lang="ru-RU"/>
          </a:p>
        </p:txBody>
      </p:sp>
    </p:spTree>
    <p:extLst>
      <p:ext uri="{BB962C8B-B14F-4D97-AF65-F5344CB8AC3E}">
        <p14:creationId xmlns:p14="http://schemas.microsoft.com/office/powerpoint/2010/main" val="3123855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289EDF2A-BAC8-448C-8ACE-E9C572B2B292}" type="datetimeFigureOut">
              <a:rPr lang="ru-RU" smtClean="0"/>
              <a:t>25.11.2022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ACF462F-6946-479E-BC62-DD794AEC9BB5}" type="slidenum">
              <a:rPr lang="ru-RU" smtClean="0"/>
              <a:t>‹#›</a:t>
            </a:fld>
            <a:endParaRPr lang="ru-RU"/>
          </a:p>
        </p:txBody>
      </p:sp>
    </p:spTree>
    <p:extLst>
      <p:ext uri="{BB962C8B-B14F-4D97-AF65-F5344CB8AC3E}">
        <p14:creationId xmlns:p14="http://schemas.microsoft.com/office/powerpoint/2010/main" val="3140837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289EDF2A-BAC8-448C-8ACE-E9C572B2B292}" type="datetimeFigureOut">
              <a:rPr lang="ru-RU" smtClean="0"/>
              <a:t>25.11.2022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ACF462F-6946-479E-BC62-DD794AEC9BB5}" type="slidenum">
              <a:rPr lang="ru-RU" smtClean="0"/>
              <a:t>‹#›</a:t>
            </a:fld>
            <a:endParaRPr lang="ru-RU"/>
          </a:p>
        </p:txBody>
      </p:sp>
    </p:spTree>
    <p:extLst>
      <p:ext uri="{BB962C8B-B14F-4D97-AF65-F5344CB8AC3E}">
        <p14:creationId xmlns:p14="http://schemas.microsoft.com/office/powerpoint/2010/main" val="3926869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89EDF2A-BAC8-448C-8ACE-E9C572B2B292}" type="datetimeFigureOut">
              <a:rPr lang="ru-RU" smtClean="0"/>
              <a:t>25.11.2022</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ACF462F-6946-479E-BC62-DD794AEC9BB5}" type="slidenum">
              <a:rPr lang="ru-RU" smtClean="0"/>
              <a:t>‹#›</a:t>
            </a:fld>
            <a:endParaRPr lang="ru-RU"/>
          </a:p>
        </p:txBody>
      </p:sp>
    </p:spTree>
    <p:extLst>
      <p:ext uri="{BB962C8B-B14F-4D97-AF65-F5344CB8AC3E}">
        <p14:creationId xmlns:p14="http://schemas.microsoft.com/office/powerpoint/2010/main" val="2436038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rus-oge.sdamgia.ru/problem?id=12981"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263047"/>
            <a:ext cx="9496540" cy="937791"/>
          </a:xfrm>
        </p:spPr>
        <p:txBody>
          <a:bodyPr>
            <a:normAutofit fontScale="90000"/>
          </a:bodyPr>
          <a:lstStyle/>
          <a:p>
            <a:r>
              <a:rPr lang="ru-RU" sz="4000" dirty="0" smtClean="0">
                <a:solidFill>
                  <a:schemeClr val="accent1">
                    <a:lumMod val="75000"/>
                  </a:schemeClr>
                </a:solidFill>
                <a:latin typeface="Times New Roman" panose="02020603050405020304" pitchFamily="18" charset="0"/>
                <a:cs typeface="Times New Roman" panose="02020603050405020304" pitchFamily="18" charset="0"/>
              </a:rPr>
              <a:t>Подумайте, что изображено на фотографии?</a:t>
            </a:r>
            <a:endParaRPr lang="ru-RU" sz="4000" dirty="0">
              <a:solidFill>
                <a:schemeClr val="accent1">
                  <a:lumMod val="75000"/>
                </a:schemeClr>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a:stretch>
            <a:fillRect/>
          </a:stretch>
        </p:blipFill>
        <p:spPr>
          <a:xfrm>
            <a:off x="1885208" y="1545774"/>
            <a:ext cx="5836291" cy="4810958"/>
          </a:xfrm>
          <a:prstGeom prst="rect">
            <a:avLst/>
          </a:prstGeom>
        </p:spPr>
      </p:pic>
    </p:spTree>
    <p:extLst>
      <p:ext uri="{BB962C8B-B14F-4D97-AF65-F5344CB8AC3E}">
        <p14:creationId xmlns:p14="http://schemas.microsoft.com/office/powerpoint/2010/main" val="2513124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308472"/>
            <a:ext cx="10515600" cy="5868491"/>
          </a:xfrm>
        </p:spPr>
        <p:txBody>
          <a:bodyPr>
            <a:normAutofit fontScale="77500" lnSpcReduction="20000"/>
          </a:bodyPr>
          <a:lstStyle/>
          <a:p>
            <a:pPr marL="0" indent="0">
              <a:buNone/>
            </a:pPr>
            <a:r>
              <a:rPr lang="ru-RU" sz="3800" b="1" dirty="0" smtClean="0">
                <a:solidFill>
                  <a:schemeClr val="accent1">
                    <a:lumMod val="75000"/>
                  </a:schemeClr>
                </a:solidFill>
              </a:rPr>
              <a:t>Задание №5. Орфографический анализ.</a:t>
            </a:r>
          </a:p>
          <a:p>
            <a:pPr marL="0" indent="0">
              <a:buNone/>
            </a:pPr>
            <a:r>
              <a:rPr lang="ru-RU" sz="3800" b="1" dirty="0" smtClean="0">
                <a:solidFill>
                  <a:schemeClr val="accent1">
                    <a:lumMod val="75000"/>
                  </a:schemeClr>
                </a:solidFill>
              </a:rPr>
              <a:t>Укажите варианты ответов, в которых дано верное объяснение написания выделенного слова.</a:t>
            </a:r>
          </a:p>
          <a:p>
            <a:endParaRPr lang="ru-RU" dirty="0" smtClean="0"/>
          </a:p>
          <a:p>
            <a:pPr marL="0" indent="0">
              <a:buNone/>
            </a:pPr>
            <a:r>
              <a:rPr lang="ru-RU" sz="2400" dirty="0" smtClean="0"/>
              <a:t>1) КОЖАНАЯ (куртка) — в суффиксе имени прилагательного, образованного от имени существительного с помощью суффикса -АН-, пишется Н.</a:t>
            </a:r>
          </a:p>
          <a:p>
            <a:endParaRPr lang="ru-RU" sz="2400" dirty="0" smtClean="0"/>
          </a:p>
          <a:p>
            <a:pPr marL="0" indent="0">
              <a:buNone/>
            </a:pPr>
            <a:r>
              <a:rPr lang="ru-RU" sz="2400" dirty="0" smtClean="0"/>
              <a:t>2) ЛИМОННЫЙ (торт) — в суффиксе полного страдательного причастия прошедшего времени пишется НН.</a:t>
            </a:r>
          </a:p>
          <a:p>
            <a:endParaRPr lang="ru-RU" sz="2400" dirty="0" smtClean="0"/>
          </a:p>
          <a:p>
            <a:pPr marL="0" indent="0">
              <a:buNone/>
            </a:pPr>
            <a:r>
              <a:rPr lang="ru-RU" sz="2400" dirty="0" smtClean="0"/>
              <a:t>3) ЧЕЛОВЕЧЕК — в форме родительного падежа гласный в суффиксе выпадает («человечка»), поэтому следует писать суффикс -ЕК.</a:t>
            </a:r>
          </a:p>
          <a:p>
            <a:endParaRPr lang="ru-RU" sz="2400" dirty="0" smtClean="0"/>
          </a:p>
          <a:p>
            <a:pPr marL="0" indent="0">
              <a:buNone/>
            </a:pPr>
            <a:r>
              <a:rPr lang="ru-RU" sz="2400" dirty="0" smtClean="0"/>
              <a:t>4) ПРЕСТУПИТЬ (закон) — правописание приставки определяется её значением – очень.</a:t>
            </a:r>
          </a:p>
          <a:p>
            <a:endParaRPr lang="ru-RU" sz="2400" dirty="0" smtClean="0"/>
          </a:p>
          <a:p>
            <a:pPr marL="0" indent="0">
              <a:buNone/>
            </a:pPr>
            <a:r>
              <a:rPr lang="ru-RU" sz="2400" dirty="0" smtClean="0"/>
              <a:t>5) ОБГОРЕТЬ (под солнцем) — написание чередующейся гласной О в корне обусловлено тем, что гласный звук здесь является безударным (не находится под ударением).</a:t>
            </a:r>
            <a:endParaRPr lang="ru-RU" sz="2400" dirty="0"/>
          </a:p>
        </p:txBody>
      </p:sp>
    </p:spTree>
    <p:extLst>
      <p:ext uri="{BB962C8B-B14F-4D97-AF65-F5344CB8AC3E}">
        <p14:creationId xmlns:p14="http://schemas.microsoft.com/office/powerpoint/2010/main" val="13961452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3895" y="365125"/>
            <a:ext cx="10769905" cy="824697"/>
          </a:xfrm>
        </p:spPr>
        <p:txBody>
          <a:bodyPr>
            <a:normAutofit/>
          </a:bodyPr>
          <a:lstStyle/>
          <a:p>
            <a:r>
              <a:rPr lang="ru-RU" sz="3200" dirty="0" smtClean="0">
                <a:solidFill>
                  <a:schemeClr val="accent1">
                    <a:lumMod val="75000"/>
                  </a:schemeClr>
                </a:solidFill>
              </a:rPr>
              <a:t>Для выбора задания 6 перейдите по ссылке:</a:t>
            </a:r>
            <a:endParaRPr lang="ru-RU" sz="3200" dirty="0">
              <a:solidFill>
                <a:schemeClr val="accent1">
                  <a:lumMod val="75000"/>
                </a:schemeClr>
              </a:solidFill>
            </a:endParaRPr>
          </a:p>
        </p:txBody>
      </p:sp>
      <p:sp>
        <p:nvSpPr>
          <p:cNvPr id="3" name="Объект 2"/>
          <p:cNvSpPr>
            <a:spLocks noGrp="1"/>
          </p:cNvSpPr>
          <p:nvPr>
            <p:ph idx="1"/>
          </p:nvPr>
        </p:nvSpPr>
        <p:spPr>
          <a:xfrm>
            <a:off x="583895" y="1189822"/>
            <a:ext cx="10515600" cy="752322"/>
          </a:xfrm>
        </p:spPr>
        <p:txBody>
          <a:bodyPr/>
          <a:lstStyle/>
          <a:p>
            <a:pPr marL="0" indent="0">
              <a:buNone/>
            </a:pPr>
            <a:r>
              <a:rPr lang="en-US" dirty="0" smtClean="0">
                <a:hlinkClick r:id="rId2"/>
              </a:rPr>
              <a:t>https://rus-oge.sdamgia.ru/problem?id=12981</a:t>
            </a:r>
            <a:endParaRPr lang="ru-RU" dirty="0" smtClean="0"/>
          </a:p>
          <a:p>
            <a:pPr marL="0" indent="0">
              <a:buNone/>
            </a:pPr>
            <a:endParaRPr lang="ru-RU" dirty="0"/>
          </a:p>
          <a:p>
            <a:pPr marL="0" indent="0">
              <a:buNone/>
            </a:pPr>
            <a:endParaRPr lang="ru-RU" dirty="0"/>
          </a:p>
        </p:txBody>
      </p:sp>
      <p:sp>
        <p:nvSpPr>
          <p:cNvPr id="4" name="TextBox 3"/>
          <p:cNvSpPr txBox="1"/>
          <p:nvPr/>
        </p:nvSpPr>
        <p:spPr>
          <a:xfrm>
            <a:off x="329590" y="1828801"/>
            <a:ext cx="10047383" cy="3970318"/>
          </a:xfrm>
          <a:prstGeom prst="rect">
            <a:avLst/>
          </a:prstGeom>
          <a:noFill/>
        </p:spPr>
        <p:txBody>
          <a:bodyPr wrap="square" rtlCol="0">
            <a:spAutoFit/>
          </a:bodyPr>
          <a:lstStyle/>
          <a:p>
            <a:r>
              <a:rPr lang="ru-RU" b="1" dirty="0" smtClean="0">
                <a:solidFill>
                  <a:schemeClr val="accent1">
                    <a:lumMod val="75000"/>
                  </a:schemeClr>
                </a:solidFill>
              </a:rPr>
              <a:t>Задание 6. Анализ содержания текста.</a:t>
            </a:r>
          </a:p>
          <a:p>
            <a:r>
              <a:rPr lang="ru-RU" b="1" dirty="0" smtClean="0">
                <a:solidFill>
                  <a:schemeClr val="accent1">
                    <a:lumMod val="75000"/>
                  </a:schemeClr>
                </a:solidFill>
              </a:rPr>
              <a:t>Какие из высказываний соответствуют содержанию текста? Укажите номера ответов.</a:t>
            </a:r>
          </a:p>
          <a:p>
            <a:endParaRPr lang="ru-RU" dirty="0" smtClean="0"/>
          </a:p>
          <a:p>
            <a:r>
              <a:rPr lang="ru-RU" dirty="0" smtClean="0"/>
              <a:t>1) Ребятня искренне интересуется рассказами </a:t>
            </a:r>
            <a:r>
              <a:rPr lang="ru-RU" dirty="0" err="1" smtClean="0"/>
              <a:t>Пешеходова</a:t>
            </a:r>
            <a:r>
              <a:rPr lang="ru-RU" dirty="0" smtClean="0"/>
              <a:t>, верит в них, задаёт много вопросов.</a:t>
            </a:r>
          </a:p>
          <a:p>
            <a:endParaRPr lang="ru-RU" dirty="0" smtClean="0"/>
          </a:p>
          <a:p>
            <a:r>
              <a:rPr lang="ru-RU" dirty="0" smtClean="0"/>
              <a:t>2) Сыновья </a:t>
            </a:r>
            <a:r>
              <a:rPr lang="ru-RU" dirty="0" err="1" smtClean="0"/>
              <a:t>Пешеходова</a:t>
            </a:r>
            <a:r>
              <a:rPr lang="ru-RU" dirty="0" smtClean="0"/>
              <a:t> — давние друзья мальчишек.</a:t>
            </a:r>
          </a:p>
          <a:p>
            <a:endParaRPr lang="ru-RU" dirty="0" smtClean="0"/>
          </a:p>
          <a:p>
            <a:r>
              <a:rPr lang="ru-RU" dirty="0" smtClean="0"/>
              <a:t>3) Дети охотно помогают старику </a:t>
            </a:r>
            <a:r>
              <a:rPr lang="ru-RU" dirty="0" err="1" smtClean="0"/>
              <a:t>Пешеходову</a:t>
            </a:r>
            <a:r>
              <a:rPr lang="ru-RU" dirty="0" smtClean="0"/>
              <a:t> по хозяйству.</a:t>
            </a:r>
          </a:p>
          <a:p>
            <a:endParaRPr lang="ru-RU" dirty="0" smtClean="0"/>
          </a:p>
          <a:p>
            <a:r>
              <a:rPr lang="ru-RU" dirty="0" smtClean="0"/>
              <a:t>4) Старик Пешеходов появляется в людных местах Белозерска в воскресные дни.</a:t>
            </a:r>
          </a:p>
          <a:p>
            <a:endParaRPr lang="ru-RU" dirty="0" smtClean="0"/>
          </a:p>
          <a:p>
            <a:r>
              <a:rPr lang="ru-RU" dirty="0" smtClean="0"/>
              <a:t>5) В школьных сочинениях о войне в Белозерской школе ребята часто пишут о сыновьях старого солдата </a:t>
            </a:r>
            <a:r>
              <a:rPr lang="ru-RU" dirty="0" err="1" smtClean="0"/>
              <a:t>Пешеходова</a:t>
            </a:r>
            <a:r>
              <a:rPr lang="ru-RU" dirty="0" smtClean="0"/>
              <a:t>.</a:t>
            </a:r>
            <a:endParaRPr lang="ru-RU" dirty="0"/>
          </a:p>
        </p:txBody>
      </p:sp>
    </p:spTree>
    <p:extLst>
      <p:ext uri="{BB962C8B-B14F-4D97-AF65-F5344CB8AC3E}">
        <p14:creationId xmlns:p14="http://schemas.microsoft.com/office/powerpoint/2010/main" val="31072930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330506"/>
            <a:ext cx="10515600" cy="5846457"/>
          </a:xfrm>
        </p:spPr>
        <p:txBody>
          <a:bodyPr>
            <a:noAutofit/>
          </a:bodyPr>
          <a:lstStyle/>
          <a:p>
            <a:pPr marL="0" indent="0">
              <a:buNone/>
            </a:pPr>
            <a:r>
              <a:rPr lang="ru-RU" sz="2400" b="1" dirty="0" smtClean="0">
                <a:solidFill>
                  <a:schemeClr val="accent1">
                    <a:lumMod val="75000"/>
                  </a:schemeClr>
                </a:solidFill>
              </a:rPr>
              <a:t>Задание 7. Анализ средств выразительности.</a:t>
            </a:r>
          </a:p>
          <a:p>
            <a:pPr marL="0" indent="0">
              <a:buNone/>
            </a:pPr>
            <a:r>
              <a:rPr lang="ru-RU" sz="2400" b="1" dirty="0" smtClean="0">
                <a:solidFill>
                  <a:schemeClr val="accent1">
                    <a:lumMod val="75000"/>
                  </a:schemeClr>
                </a:solidFill>
              </a:rPr>
              <a:t>Укажите варианты ответов, в которых средством выразительности речи является фразеологизм.</a:t>
            </a:r>
          </a:p>
          <a:p>
            <a:pPr marL="0" indent="0">
              <a:buNone/>
            </a:pPr>
            <a:r>
              <a:rPr lang="ru-RU" sz="2400" dirty="0" smtClean="0"/>
              <a:t>1) Приходят новички и те, кто уже много раз слушал дедушку </a:t>
            </a:r>
            <a:r>
              <a:rPr lang="ru-RU" sz="2400" dirty="0" err="1" smtClean="0"/>
              <a:t>Пешеходова</a:t>
            </a:r>
            <a:r>
              <a:rPr lang="ru-RU" sz="2400" dirty="0" smtClean="0"/>
              <a:t>.</a:t>
            </a:r>
          </a:p>
          <a:p>
            <a:pPr marL="0" indent="0">
              <a:buNone/>
            </a:pPr>
            <a:r>
              <a:rPr lang="ru-RU" sz="2400" dirty="0" smtClean="0"/>
              <a:t>2) Эти засыпают вопросами, на которые он отвечает с великой охотой.</a:t>
            </a:r>
          </a:p>
          <a:p>
            <a:pPr marL="0" indent="0">
              <a:buNone/>
            </a:pPr>
            <a:r>
              <a:rPr lang="ru-RU" sz="2400" dirty="0" smtClean="0"/>
              <a:t>3) И оттого, что сыновья дедушки </a:t>
            </a:r>
            <a:r>
              <a:rPr lang="ru-RU" sz="2400" dirty="0" err="1" smtClean="0"/>
              <a:t>Пешеходова</a:t>
            </a:r>
            <a:r>
              <a:rPr lang="ru-RU" sz="2400" dirty="0" smtClean="0"/>
              <a:t> спят во всех братских могилах, детские горячие умы снова превращают их в былинных героев, готовых проснуться, когда пробьёт час!</a:t>
            </a:r>
          </a:p>
          <a:p>
            <a:pPr marL="0" indent="0">
              <a:buNone/>
            </a:pPr>
            <a:r>
              <a:rPr lang="ru-RU" sz="2400" dirty="0" smtClean="0"/>
              <a:t>4) Старик распрямляется, и вечный дым, стоящий в его глазах, развеивается.</a:t>
            </a:r>
          </a:p>
          <a:p>
            <a:pPr marL="0" indent="0">
              <a:buNone/>
            </a:pPr>
            <a:r>
              <a:rPr lang="ru-RU" sz="2400" dirty="0" smtClean="0"/>
              <a:t>5) А к тому времени уже готовы новые вопросы, и старик отвечает на них сдержанно и достойно.</a:t>
            </a:r>
            <a:endParaRPr lang="ru-RU" sz="2400" dirty="0"/>
          </a:p>
        </p:txBody>
      </p:sp>
    </p:spTree>
    <p:extLst>
      <p:ext uri="{BB962C8B-B14F-4D97-AF65-F5344CB8AC3E}">
        <p14:creationId xmlns:p14="http://schemas.microsoft.com/office/powerpoint/2010/main" val="7950403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53457" y="870333"/>
            <a:ext cx="10515600" cy="3018622"/>
          </a:xfrm>
        </p:spPr>
        <p:txBody>
          <a:bodyPr>
            <a:normAutofit/>
          </a:bodyPr>
          <a:lstStyle/>
          <a:p>
            <a:pPr marL="0" indent="0">
              <a:buNone/>
            </a:pPr>
            <a:r>
              <a:rPr lang="ru-RU" sz="4400" b="1" dirty="0" smtClean="0">
                <a:solidFill>
                  <a:schemeClr val="accent1">
                    <a:lumMod val="75000"/>
                  </a:schemeClr>
                </a:solidFill>
              </a:rPr>
              <a:t>Задание 8. Лексический анализ.</a:t>
            </a:r>
          </a:p>
          <a:p>
            <a:pPr marL="0" indent="0">
              <a:buNone/>
            </a:pPr>
            <a:r>
              <a:rPr lang="ru-RU" sz="4400" dirty="0" smtClean="0"/>
              <a:t>Найдите в тексте синоним к слову ДЕДУШКА (предложение 33). Напишите этот синоним.</a:t>
            </a:r>
            <a:endParaRPr lang="ru-RU" sz="4400" dirty="0"/>
          </a:p>
        </p:txBody>
      </p:sp>
    </p:spTree>
    <p:extLst>
      <p:ext uri="{BB962C8B-B14F-4D97-AF65-F5344CB8AC3E}">
        <p14:creationId xmlns:p14="http://schemas.microsoft.com/office/powerpoint/2010/main" val="33525808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75491" y="1120545"/>
            <a:ext cx="10515600" cy="3154000"/>
          </a:xfrm>
        </p:spPr>
        <p:txBody>
          <a:bodyPr>
            <a:normAutofit/>
          </a:bodyPr>
          <a:lstStyle/>
          <a:p>
            <a:pPr marL="0" indent="0" algn="ctr">
              <a:buNone/>
            </a:pPr>
            <a:r>
              <a:rPr lang="ru-RU" sz="4000" b="1" dirty="0" smtClean="0">
                <a:solidFill>
                  <a:schemeClr val="accent1">
                    <a:lumMod val="75000"/>
                  </a:schemeClr>
                </a:solidFill>
              </a:rPr>
              <a:t>Задание 9. </a:t>
            </a:r>
          </a:p>
          <a:p>
            <a:pPr marL="0" indent="0" algn="ctr">
              <a:buNone/>
            </a:pPr>
            <a:r>
              <a:rPr lang="ru-RU" sz="4000" dirty="0" smtClean="0"/>
              <a:t>Написание сочинения-рассуждения по выбору учащегося (9.1, 9.2, 9.3).</a:t>
            </a:r>
          </a:p>
          <a:p>
            <a:pPr marL="0" indent="0" algn="ctr">
              <a:buNone/>
            </a:pPr>
            <a:r>
              <a:rPr lang="ru-RU" sz="4000" dirty="0" smtClean="0"/>
              <a:t>Объем - не менее 70 слов.</a:t>
            </a:r>
          </a:p>
        </p:txBody>
      </p:sp>
    </p:spTree>
    <p:extLst>
      <p:ext uri="{BB962C8B-B14F-4D97-AF65-F5344CB8AC3E}">
        <p14:creationId xmlns:p14="http://schemas.microsoft.com/office/powerpoint/2010/main" val="15051410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accent1">
                    <a:lumMod val="75000"/>
                  </a:schemeClr>
                </a:solidFill>
              </a:rPr>
              <a:t>Сочинение-рассуждение на лингвистическую тему</a:t>
            </a:r>
            <a:endParaRPr lang="ru-RU" dirty="0">
              <a:solidFill>
                <a:schemeClr val="accent1">
                  <a:lumMod val="75000"/>
                </a:schemeClr>
              </a:solidFill>
            </a:endParaRPr>
          </a:p>
        </p:txBody>
      </p:sp>
      <p:sp>
        <p:nvSpPr>
          <p:cNvPr id="3" name="Объект 2"/>
          <p:cNvSpPr>
            <a:spLocks noGrp="1"/>
          </p:cNvSpPr>
          <p:nvPr>
            <p:ph idx="1"/>
          </p:nvPr>
        </p:nvSpPr>
        <p:spPr/>
        <p:txBody>
          <a:bodyPr>
            <a:normAutofit fontScale="92500" lnSpcReduction="20000"/>
          </a:bodyPr>
          <a:lstStyle/>
          <a:p>
            <a:r>
              <a:rPr lang="ru-RU" sz="2400" dirty="0">
                <a:solidFill>
                  <a:prstClr val="black"/>
                </a:solidFill>
                <a:latin typeface="Times New Roman" panose="02020603050405020304" pitchFamily="18" charset="0"/>
                <a:cs typeface="Times New Roman" panose="02020603050405020304" pitchFamily="18" charset="0"/>
              </a:rPr>
              <a:t>9. 1. Напишите сочинение-рассуждение, раскрывая смысл высказывания известного лингвиста А. А. Реформатского: «Что же в языке позволяет выполнять его главную функцию – функцию общения? Это синтаксис» Аргументируя свой ответ, приведите 2 (два) примера из прочитанного текста. Приводя примеры, указывайте номера нужных предложений или применяйте цитирование. Вы можете писать работу в научном или публицистическом стиле, раскрывая тему на лингвистическом материале. Начать сочинение Вы можете словами А. А. Реформатского. Объём сочинения должен составлять не менее 70 слов. Работа, написанная без опоры на прочитанный текст (не по данному тексту), не оценивается. Если сочинение представляет собой пересказанный или полностью переписанный исходный текст без каких бы то ни было комментариев</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399482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2708" y="2160589"/>
            <a:ext cx="8811294" cy="3880773"/>
          </a:xfrm>
        </p:spPr>
        <p:txBody>
          <a:bodyPr>
            <a:normAutofit fontScale="92500" lnSpcReduction="20000"/>
          </a:bodyPr>
          <a:lstStyle/>
          <a:p>
            <a:pPr marL="0" lvl="0" indent="0">
              <a:buNone/>
            </a:pPr>
            <a:r>
              <a:rPr lang="ru-RU" sz="2400" dirty="0">
                <a:solidFill>
                  <a:prstClr val="black"/>
                </a:solidFill>
              </a:rPr>
              <a:t>9. 2. Напишите сочинение-рассуждение. Объясните, как Вы понимаете смысл фрагмента текста: «И оттого, что сыновья дедушки </a:t>
            </a:r>
            <a:r>
              <a:rPr lang="ru-RU" sz="2400" dirty="0" err="1">
                <a:solidFill>
                  <a:prstClr val="black"/>
                </a:solidFill>
              </a:rPr>
              <a:t>Пешеходова</a:t>
            </a:r>
            <a:r>
              <a:rPr lang="ru-RU" sz="2400" dirty="0">
                <a:solidFill>
                  <a:prstClr val="black"/>
                </a:solidFill>
              </a:rPr>
              <a:t> спят во всех братских могилах, детские горячие умы снова превращают их в былинных героев, готовых проснуться, когда пробьёт </a:t>
            </a:r>
            <a:r>
              <a:rPr lang="ru-RU" sz="2400" dirty="0" err="1">
                <a:solidFill>
                  <a:prstClr val="black"/>
                </a:solidFill>
              </a:rPr>
              <a:t>час!»Приведите</a:t>
            </a:r>
            <a:r>
              <a:rPr lang="ru-RU" sz="2400" dirty="0">
                <a:solidFill>
                  <a:prstClr val="black"/>
                </a:solidFill>
              </a:rPr>
              <a:t> в сочинении 2 (два) аргумента из прочитанного текста, подтверждающих Ваши рассуждения. Приводя примеры, указывайте номера нужных предложений или применяйте цитирование. Объём сочинения должен составлять не менее 70 слов. Если сочинение представляет собой пересказанный или полностью переписанный исходный текст без каких бы то ни было комментариев, то такая работа оценивается нулём баллов. Сочинение пишите аккуратно, разборчивым почерком.</a:t>
            </a:r>
          </a:p>
          <a:p>
            <a:endParaRPr lang="ru-RU" dirty="0"/>
          </a:p>
        </p:txBody>
      </p:sp>
      <p:sp>
        <p:nvSpPr>
          <p:cNvPr id="6" name="TextBox 5"/>
          <p:cNvSpPr txBox="1"/>
          <p:nvPr/>
        </p:nvSpPr>
        <p:spPr>
          <a:xfrm>
            <a:off x="-25990" y="528810"/>
            <a:ext cx="10003315" cy="1200329"/>
          </a:xfrm>
          <a:prstGeom prst="rect">
            <a:avLst/>
          </a:prstGeom>
          <a:noFill/>
        </p:spPr>
        <p:txBody>
          <a:bodyPr wrap="square" rtlCol="0">
            <a:spAutoFit/>
          </a:bodyPr>
          <a:lstStyle/>
          <a:p>
            <a:pPr algn="ctr"/>
            <a:r>
              <a:rPr lang="ru-RU" sz="3600" dirty="0" smtClean="0">
                <a:solidFill>
                  <a:schemeClr val="accent1">
                    <a:lumMod val="75000"/>
                  </a:schemeClr>
                </a:solidFill>
              </a:rPr>
              <a:t>Сочинение-рассуждение на основе ключевого фрагмента предложенного текста</a:t>
            </a:r>
            <a:endParaRPr lang="ru-RU" sz="3600" dirty="0">
              <a:solidFill>
                <a:schemeClr val="accent1">
                  <a:lumMod val="75000"/>
                </a:schemeClr>
              </a:solidFill>
            </a:endParaRPr>
          </a:p>
        </p:txBody>
      </p:sp>
    </p:spTree>
    <p:extLst>
      <p:ext uri="{BB962C8B-B14F-4D97-AF65-F5344CB8AC3E}">
        <p14:creationId xmlns:p14="http://schemas.microsoft.com/office/powerpoint/2010/main" val="21874508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accent1">
                    <a:lumMod val="75000"/>
                  </a:schemeClr>
                </a:solidFill>
              </a:rPr>
              <a:t>Сочинение-рассуждение на основе ключевого понятия.</a:t>
            </a:r>
            <a:endParaRPr lang="ru-RU" dirty="0">
              <a:solidFill>
                <a:schemeClr val="accent1">
                  <a:lumMod val="75000"/>
                </a:schemeClr>
              </a:solidFill>
            </a:endParaRPr>
          </a:p>
        </p:txBody>
      </p:sp>
      <p:sp>
        <p:nvSpPr>
          <p:cNvPr id="3" name="Объект 2"/>
          <p:cNvSpPr>
            <a:spLocks noGrp="1"/>
          </p:cNvSpPr>
          <p:nvPr>
            <p:ph idx="1"/>
          </p:nvPr>
        </p:nvSpPr>
        <p:spPr>
          <a:xfrm>
            <a:off x="677333" y="1930401"/>
            <a:ext cx="9039543" cy="4470400"/>
          </a:xfrm>
        </p:spPr>
        <p:txBody>
          <a:bodyPr>
            <a:normAutofit/>
          </a:bodyPr>
          <a:lstStyle/>
          <a:p>
            <a:pPr marL="0" lvl="0" indent="0">
              <a:buNone/>
            </a:pPr>
            <a:r>
              <a:rPr lang="ru-RU" sz="2000" dirty="0">
                <a:solidFill>
                  <a:prstClr val="black"/>
                </a:solidFill>
              </a:rPr>
              <a:t>9. 3. Как Вы понимаете значение словосочетания СИЛА ДУХА? Сформулируйте и прокомментируйте данное Вами определение. Напишите сочинение-рассуждение на тему «Что такое сила духа», взяв в качестве тезиса данное Вами определение. Аргументируя свой тезис, приведите 2 (два) примера-аргумента, подтверждающих Ваши рассуждения: один пример-аргумент приведите из прочитанного текста, а второй — из Вашего жизненного опыта. Объём сочинения должен составлять не менее 70 слов. Если сочинение представляет собой пересказанный или полностью переписанный исходный текст без каких бы то ни было комментариев, то такая работа оценивается нулём баллов. Сочинение пишите аккуратно, разборчивым почерком.</a:t>
            </a:r>
          </a:p>
          <a:p>
            <a:endParaRPr lang="ru-RU" dirty="0"/>
          </a:p>
        </p:txBody>
      </p:sp>
    </p:spTree>
    <p:extLst>
      <p:ext uri="{BB962C8B-B14F-4D97-AF65-F5344CB8AC3E}">
        <p14:creationId xmlns:p14="http://schemas.microsoft.com/office/powerpoint/2010/main" val="7913287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9728" y="1740665"/>
            <a:ext cx="10515600" cy="2853369"/>
          </a:xfrm>
        </p:spPr>
        <p:txBody>
          <a:bodyPr>
            <a:normAutofit/>
          </a:bodyPr>
          <a:lstStyle/>
          <a:p>
            <a:pPr marL="0" indent="0" algn="ctr">
              <a:buNone/>
            </a:pPr>
            <a:r>
              <a:rPr lang="ru-RU" sz="3200" dirty="0" smtClean="0"/>
              <a:t>Длительность ответа на устном собеседовании по русскому языку не более 15 минут.</a:t>
            </a:r>
          </a:p>
          <a:p>
            <a:pPr marL="0" indent="0" algn="ctr">
              <a:buNone/>
            </a:pPr>
            <a:r>
              <a:rPr lang="ru-RU" sz="3200" dirty="0" smtClean="0"/>
              <a:t>Длительность основного государственного экзамена по русскому языку – 3 часа 55 минут</a:t>
            </a:r>
            <a:r>
              <a:rPr lang="ru-RU" dirty="0" smtClean="0"/>
              <a:t>.</a:t>
            </a:r>
            <a:endParaRPr lang="ru-RU" dirty="0"/>
          </a:p>
        </p:txBody>
      </p:sp>
    </p:spTree>
    <p:extLst>
      <p:ext uri="{BB962C8B-B14F-4D97-AF65-F5344CB8AC3E}">
        <p14:creationId xmlns:p14="http://schemas.microsoft.com/office/powerpoint/2010/main" val="37641893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1">
                    <a:lumMod val="75000"/>
                  </a:schemeClr>
                </a:solidFill>
              </a:rPr>
              <a:t>Подумайте…</a:t>
            </a:r>
            <a:endParaRPr lang="ru-RU" dirty="0">
              <a:solidFill>
                <a:schemeClr val="accent1">
                  <a:lumMod val="75000"/>
                </a:schemeClr>
              </a:solidFill>
            </a:endParaRPr>
          </a:p>
        </p:txBody>
      </p:sp>
      <p:sp>
        <p:nvSpPr>
          <p:cNvPr id="3" name="Объект 2"/>
          <p:cNvSpPr>
            <a:spLocks noGrp="1"/>
          </p:cNvSpPr>
          <p:nvPr>
            <p:ph idx="1"/>
          </p:nvPr>
        </p:nvSpPr>
        <p:spPr/>
        <p:txBody>
          <a:bodyPr>
            <a:normAutofit/>
          </a:bodyPr>
          <a:lstStyle/>
          <a:p>
            <a:r>
              <a:rPr lang="ru-RU" sz="3200" dirty="0" smtClean="0"/>
              <a:t>Какое задание показалось для вас наиболее легким?</a:t>
            </a:r>
          </a:p>
          <a:p>
            <a:r>
              <a:rPr lang="ru-RU" sz="3200" dirty="0" smtClean="0"/>
              <a:t>Наиболее сложным?</a:t>
            </a:r>
          </a:p>
          <a:p>
            <a:r>
              <a:rPr lang="ru-RU" sz="3200" dirty="0" smtClean="0"/>
              <a:t>Над чем предстоит еще много работать?</a:t>
            </a:r>
            <a:endParaRPr lang="ru-RU" sz="3200" dirty="0"/>
          </a:p>
        </p:txBody>
      </p:sp>
    </p:spTree>
    <p:extLst>
      <p:ext uri="{BB962C8B-B14F-4D97-AF65-F5344CB8AC3E}">
        <p14:creationId xmlns:p14="http://schemas.microsoft.com/office/powerpoint/2010/main" val="41407924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66317" y="290111"/>
            <a:ext cx="8596668" cy="1320800"/>
          </a:xfrm>
        </p:spPr>
        <p:txBody>
          <a:bodyPr/>
          <a:lstStyle/>
          <a:p>
            <a:pPr algn="ctr"/>
            <a:r>
              <a:rPr lang="ru-RU" dirty="0" smtClean="0">
                <a:solidFill>
                  <a:schemeClr val="accent1">
                    <a:lumMod val="75000"/>
                  </a:schemeClr>
                </a:solidFill>
                <a:latin typeface="Times New Roman" panose="02020603050405020304" pitchFamily="18" charset="0"/>
                <a:cs typeface="Times New Roman" panose="02020603050405020304" pitchFamily="18" charset="0"/>
              </a:rPr>
              <a:t>Определите тему урока, основываясь на впечатлениях о фотографии </a:t>
            </a:r>
            <a:endParaRPr lang="ru-RU" dirty="0">
              <a:solidFill>
                <a:schemeClr val="accent1">
                  <a:lumMod val="75000"/>
                </a:schemeClr>
              </a:solidFill>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idx="1"/>
          </p:nvPr>
        </p:nvPicPr>
        <p:blipFill>
          <a:blip r:embed="rId2"/>
          <a:stretch>
            <a:fillRect/>
          </a:stretch>
        </p:blipFill>
        <p:spPr>
          <a:xfrm>
            <a:off x="1784732" y="1693422"/>
            <a:ext cx="5782409" cy="4767316"/>
          </a:xfrm>
          <a:prstGeom prst="rect">
            <a:avLst/>
          </a:prstGeom>
        </p:spPr>
      </p:pic>
    </p:spTree>
    <p:extLst>
      <p:ext uri="{BB962C8B-B14F-4D97-AF65-F5344CB8AC3E}">
        <p14:creationId xmlns:p14="http://schemas.microsoft.com/office/powerpoint/2010/main" val="11965220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06846" y="162078"/>
            <a:ext cx="9021896" cy="1104862"/>
          </a:xfrm>
        </p:spPr>
        <p:txBody>
          <a:bodyPr>
            <a:noAutofit/>
          </a:bodyPr>
          <a:lstStyle/>
          <a:p>
            <a:pPr marL="0" indent="0">
              <a:buNone/>
            </a:pPr>
            <a:r>
              <a:rPr lang="ru-RU" sz="3200" dirty="0" smtClean="0">
                <a:solidFill>
                  <a:schemeClr val="tx1">
                    <a:lumMod val="95000"/>
                    <a:lumOff val="5000"/>
                  </a:schemeClr>
                </a:solidFill>
              </a:rPr>
              <a:t>Желаем успехов при подготовке к аттестации! У вас всё получится!</a:t>
            </a:r>
            <a:endParaRPr lang="ru-RU" sz="3200" dirty="0">
              <a:solidFill>
                <a:schemeClr val="tx1">
                  <a:lumMod val="95000"/>
                  <a:lumOff val="5000"/>
                </a:schemeClr>
              </a:solidFill>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8299" y="1432193"/>
            <a:ext cx="7623672" cy="4990641"/>
          </a:xfrm>
          <a:prstGeom prst="rect">
            <a:avLst/>
          </a:prstGeom>
        </p:spPr>
      </p:pic>
    </p:spTree>
    <p:extLst>
      <p:ext uri="{BB962C8B-B14F-4D97-AF65-F5344CB8AC3E}">
        <p14:creationId xmlns:p14="http://schemas.microsoft.com/office/powerpoint/2010/main" val="23665765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1">
                    <a:lumMod val="75000"/>
                  </a:schemeClr>
                </a:solidFill>
                <a:latin typeface="Times New Roman" panose="02020603050405020304" pitchFamily="18" charset="0"/>
                <a:cs typeface="Times New Roman" panose="02020603050405020304" pitchFamily="18" charset="0"/>
              </a:rPr>
              <a:t>Из чего состоит устное собеседование? 🗣</a:t>
            </a:r>
            <a:r>
              <a:rPr lang="ru-RU" dirty="0" smtClean="0"/>
              <a:t/>
            </a:r>
            <a:br>
              <a:rPr lang="ru-RU" dirty="0" smtClean="0"/>
            </a:br>
            <a:endParaRPr lang="ru-RU" dirty="0"/>
          </a:p>
        </p:txBody>
      </p:sp>
      <p:sp>
        <p:nvSpPr>
          <p:cNvPr id="3" name="Объект 2"/>
          <p:cNvSpPr>
            <a:spLocks noGrp="1"/>
          </p:cNvSpPr>
          <p:nvPr>
            <p:ph idx="1"/>
          </p:nvPr>
        </p:nvSpPr>
        <p:spPr>
          <a:xfrm>
            <a:off x="705080" y="1145755"/>
            <a:ext cx="10648719" cy="5001658"/>
          </a:xfrm>
        </p:spPr>
        <p:txBody>
          <a:bodyPr>
            <a:normAutofit lnSpcReduction="10000"/>
          </a:bodyPr>
          <a:lstStyle/>
          <a:p>
            <a:pPr marL="0" indent="0">
              <a:buNone/>
            </a:pPr>
            <a:r>
              <a:rPr lang="ru-RU" dirty="0" smtClean="0">
                <a:solidFill>
                  <a:schemeClr val="accent1">
                    <a:lumMod val="75000"/>
                  </a:schemeClr>
                </a:solidFill>
              </a:rPr>
              <a:t>…</a:t>
            </a:r>
            <a:r>
              <a:rPr lang="ru-RU" sz="4400" dirty="0" smtClean="0">
                <a:solidFill>
                  <a:schemeClr val="accent1">
                    <a:lumMod val="75000"/>
                  </a:schemeClr>
                </a:solidFill>
                <a:latin typeface="Times New Roman" panose="02020603050405020304" pitchFamily="18" charset="0"/>
                <a:cs typeface="Times New Roman" panose="02020603050405020304" pitchFamily="18" charset="0"/>
              </a:rPr>
              <a:t> из четырёх блоков:</a:t>
            </a:r>
          </a:p>
          <a:p>
            <a:endParaRPr lang="ru-RU" dirty="0" smtClean="0"/>
          </a:p>
          <a:p>
            <a:pPr marL="0" indent="0">
              <a:buNone/>
            </a:pPr>
            <a:r>
              <a:rPr lang="ru-RU" b="1" dirty="0" smtClean="0">
                <a:latin typeface="Times New Roman" panose="02020603050405020304" pitchFamily="18" charset="0"/>
                <a:cs typeface="Times New Roman" panose="02020603050405020304" pitchFamily="18" charset="0"/>
              </a:rPr>
              <a:t>  ⃣       Чтение текста.</a:t>
            </a:r>
          </a:p>
          <a:p>
            <a:r>
              <a:rPr lang="ru-RU" dirty="0" smtClean="0"/>
              <a:t>Нужно выразительно прочитать текст объёмом не более 200 слов, На подготовку даётся 2 минуты, так что у тебя будет время пробежать глазами и выделить основные моменты.</a:t>
            </a:r>
          </a:p>
          <a:p>
            <a:pPr marL="0" indent="0">
              <a:buNone/>
            </a:pPr>
            <a:r>
              <a:rPr lang="ru-RU" dirty="0" smtClean="0"/>
              <a:t>  ⃣     </a:t>
            </a:r>
            <a:r>
              <a:rPr lang="ru-RU" b="1" dirty="0" smtClean="0">
                <a:latin typeface="Times New Roman" panose="02020603050405020304" pitchFamily="18" charset="0"/>
                <a:cs typeface="Times New Roman" panose="02020603050405020304" pitchFamily="18" charset="0"/>
              </a:rPr>
              <a:t>Пересказ текста</a:t>
            </a:r>
          </a:p>
          <a:p>
            <a:r>
              <a:rPr lang="ru-RU" dirty="0" smtClean="0"/>
              <a:t>После прочтения экзаменатор попросит пересказать своими словами прочитанное. На подготовку к этому этапу даётся ещё одна минута.</a:t>
            </a:r>
          </a:p>
          <a:p>
            <a:pPr marL="0" indent="0">
              <a:buNone/>
            </a:pPr>
            <a:r>
              <a:rPr lang="ru-RU" b="1" dirty="0" smtClean="0">
                <a:latin typeface="Times New Roman" panose="02020603050405020304" pitchFamily="18" charset="0"/>
                <a:cs typeface="Times New Roman" panose="02020603050405020304" pitchFamily="18" charset="0"/>
              </a:rPr>
              <a:t>  ⃣     Монолог</a:t>
            </a:r>
          </a:p>
          <a:p>
            <a:r>
              <a:rPr lang="ru-RU" dirty="0" smtClean="0"/>
              <a:t>Нужно раскрыть одну из трёх тем, которая тебе попадётся. Время для подготовки — 1 минута.</a:t>
            </a:r>
          </a:p>
          <a:p>
            <a:pPr marL="0" indent="0">
              <a:buNone/>
            </a:pPr>
            <a:r>
              <a:rPr lang="ru-RU" dirty="0" smtClean="0"/>
              <a:t>  ⃣      </a:t>
            </a:r>
            <a:r>
              <a:rPr lang="ru-RU" b="1" dirty="0" smtClean="0">
                <a:latin typeface="Times New Roman" panose="02020603050405020304" pitchFamily="18" charset="0"/>
                <a:cs typeface="Times New Roman" panose="02020603050405020304" pitchFamily="18" charset="0"/>
              </a:rPr>
              <a:t>Диалог</a:t>
            </a:r>
          </a:p>
          <a:p>
            <a:r>
              <a:rPr lang="ru-RU" dirty="0" smtClean="0"/>
              <a:t>На последнем этапе нужно будет поговорить с принимающим экзамен на любую тему, в которую он вовлечет сам.</a:t>
            </a:r>
            <a:endParaRPr lang="ru-RU" dirty="0"/>
          </a:p>
        </p:txBody>
      </p:sp>
    </p:spTree>
    <p:extLst>
      <p:ext uri="{BB962C8B-B14F-4D97-AF65-F5344CB8AC3E}">
        <p14:creationId xmlns:p14="http://schemas.microsoft.com/office/powerpoint/2010/main" val="33469184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stretch>
            <a:fillRect/>
          </a:stretch>
        </p:blipFill>
        <p:spPr>
          <a:xfrm>
            <a:off x="1266940" y="448515"/>
            <a:ext cx="9805012" cy="6316172"/>
          </a:xfrm>
          <a:prstGeom prst="rect">
            <a:avLst/>
          </a:prstGeom>
        </p:spPr>
      </p:pic>
    </p:spTree>
    <p:extLst>
      <p:ext uri="{BB962C8B-B14F-4D97-AF65-F5344CB8AC3E}">
        <p14:creationId xmlns:p14="http://schemas.microsoft.com/office/powerpoint/2010/main" val="7087516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253388"/>
            <a:ext cx="8283766" cy="1602553"/>
          </a:xfrm>
        </p:spPr>
        <p:txBody>
          <a:bodyPr>
            <a:normAutofit fontScale="90000"/>
          </a:bodyPr>
          <a:lstStyle/>
          <a:p>
            <a:pPr algn="ctr"/>
            <a:r>
              <a:rPr lang="ru-RU" dirty="0" smtClean="0">
                <a:solidFill>
                  <a:schemeClr val="accent1">
                    <a:lumMod val="75000"/>
                  </a:schemeClr>
                </a:solidFill>
              </a:rPr>
              <a:t>Задания ОГЭ </a:t>
            </a:r>
            <a:br>
              <a:rPr lang="ru-RU" dirty="0" smtClean="0">
                <a:solidFill>
                  <a:schemeClr val="accent1">
                    <a:lumMod val="75000"/>
                  </a:schemeClr>
                </a:solidFill>
              </a:rPr>
            </a:br>
            <a:r>
              <a:rPr lang="ru-RU" dirty="0" smtClean="0">
                <a:solidFill>
                  <a:schemeClr val="accent1">
                    <a:lumMod val="75000"/>
                  </a:schemeClr>
                </a:solidFill>
              </a:rPr>
              <a:t>(основного государственного экзамена) по русскому языку</a:t>
            </a:r>
            <a:endParaRPr lang="ru-RU" dirty="0">
              <a:solidFill>
                <a:schemeClr val="accent1">
                  <a:lumMod val="75000"/>
                </a:schemeClr>
              </a:solidFill>
            </a:endParaRPr>
          </a:p>
        </p:txBody>
      </p:sp>
      <p:sp>
        <p:nvSpPr>
          <p:cNvPr id="4" name="Rectangle 1"/>
          <p:cNvSpPr>
            <a:spLocks noGrp="1" noChangeArrowheads="1"/>
          </p:cNvSpPr>
          <p:nvPr>
            <p:ph idx="1"/>
          </p:nvPr>
        </p:nvSpPr>
        <p:spPr bwMode="auto">
          <a:xfrm>
            <a:off x="838200" y="1800691"/>
            <a:ext cx="9341386" cy="440120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rtl="0" eaLnBrk="0" fontAlgn="base" latinLnBrk="0" hangingPunct="0">
              <a:lnSpc>
                <a:spcPct val="100000"/>
              </a:lnSpc>
              <a:spcBef>
                <a:spcPct val="0"/>
              </a:spcBef>
              <a:spcAft>
                <a:spcPct val="0"/>
              </a:spcAft>
              <a:buClrTx/>
              <a:buSzTx/>
              <a:buFontTx/>
              <a:buNone/>
              <a:tabLst/>
            </a:pPr>
            <a:r>
              <a:rPr kumimoji="0" lang="ru-RU" altLang="ru-RU" sz="2800" b="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1.</a:t>
            </a:r>
            <a:r>
              <a:rPr kumimoji="0" lang="ru-RU" altLang="ru-RU" sz="2800" b="1" u="none" strike="noStrike" cap="none" normalizeH="0" dirty="0" smtClean="0">
                <a:ln>
                  <a:noFill/>
                </a:ln>
                <a:solidFill>
                  <a:srgbClr val="000000"/>
                </a:solidFill>
                <a:effectLst/>
                <a:latin typeface="Times New Roman" panose="02020603050405020304" pitchFamily="18" charset="0"/>
                <a:cs typeface="Times New Roman" panose="02020603050405020304" pitchFamily="18" charset="0"/>
              </a:rPr>
              <a:t> </a:t>
            </a:r>
            <a:r>
              <a:rPr kumimoji="0" lang="ru-RU" altLang="ru-RU" sz="2800" b="1"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Изложение</a:t>
            </a:r>
            <a:endParaRPr kumimoji="0" lang="ru-RU" altLang="ru-RU" sz="2800" b="1"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altLang="ru-RU" sz="2800" b="0" i="1" u="none" strike="noStrike" cap="none" normalizeH="0" baseline="0" dirty="0" smtClean="0">
                <a:ln>
                  <a:noFill/>
                </a:ln>
                <a:solidFill>
                  <a:srgbClr val="000066"/>
                </a:solidFill>
                <a:effectLst/>
                <a:latin typeface="Times New Roman" panose="02020603050405020304" pitchFamily="18" charset="0"/>
                <a:cs typeface="Times New Roman" panose="02020603050405020304" pitchFamily="18" charset="0"/>
              </a:rPr>
              <a:t>Тестовая часть</a:t>
            </a:r>
            <a:endParaRPr kumimoji="0" lang="ru-RU" altLang="ru-RU" sz="28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altLang="ru-RU" sz="28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2. Син­так­си­че­ский ана­лиз  </a:t>
            </a:r>
            <a:endParaRPr kumimoji="0" lang="ru-RU" altLang="ru-RU" sz="28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altLang="ru-RU" sz="28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3.</a:t>
            </a:r>
            <a:r>
              <a:rPr kumimoji="0" lang="ru-RU" altLang="ru-RU" sz="2800" b="0" i="0" u="none" strike="noStrike" cap="none" normalizeH="0" dirty="0" smtClean="0">
                <a:ln>
                  <a:noFill/>
                </a:ln>
                <a:solidFill>
                  <a:srgbClr val="000000"/>
                </a:solidFill>
                <a:effectLst/>
                <a:latin typeface="Times New Roman" panose="02020603050405020304" pitchFamily="18" charset="0"/>
                <a:cs typeface="Times New Roman" panose="02020603050405020304" pitchFamily="18" charset="0"/>
              </a:rPr>
              <a:t> </a:t>
            </a:r>
            <a:r>
              <a:rPr kumimoji="0" lang="ru-RU" altLang="ru-RU" sz="28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Пунктуационный анализ </a:t>
            </a:r>
            <a:endParaRPr kumimoji="0" lang="ru-RU" altLang="ru-RU" sz="28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altLang="ru-RU" sz="28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4.</a:t>
            </a:r>
            <a:r>
              <a:rPr kumimoji="0" lang="ru-RU" altLang="ru-RU" sz="2800" b="0" i="0" u="none" strike="noStrike" cap="none" normalizeH="0" dirty="0" smtClean="0">
                <a:ln>
                  <a:noFill/>
                </a:ln>
                <a:solidFill>
                  <a:srgbClr val="000000"/>
                </a:solidFill>
                <a:effectLst/>
                <a:latin typeface="Times New Roman" panose="02020603050405020304" pitchFamily="18" charset="0"/>
                <a:cs typeface="Times New Roman" panose="02020603050405020304" pitchFamily="18" charset="0"/>
              </a:rPr>
              <a:t> </a:t>
            </a:r>
            <a:r>
              <a:rPr kumimoji="0" lang="ru-RU" altLang="ru-RU" sz="28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Син­так­си­че­ский ана­лиз </a:t>
            </a:r>
          </a:p>
          <a:p>
            <a:pPr marL="0" marR="0" lvl="0" indent="0" defTabSz="914400" rtl="0" eaLnBrk="0" fontAlgn="base" latinLnBrk="0" hangingPunct="0">
              <a:lnSpc>
                <a:spcPct val="100000"/>
              </a:lnSpc>
              <a:spcBef>
                <a:spcPct val="0"/>
              </a:spcBef>
              <a:spcAft>
                <a:spcPct val="0"/>
              </a:spcAft>
              <a:buClrTx/>
              <a:buSzTx/>
              <a:buFontTx/>
              <a:buNone/>
              <a:tabLst/>
            </a:pPr>
            <a:r>
              <a:rPr kumimoji="0" lang="ru-RU" altLang="ru-RU" sz="28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5.</a:t>
            </a:r>
            <a:r>
              <a:rPr kumimoji="0" lang="ru-RU" altLang="ru-RU" sz="2800" b="0" i="0" u="none" strike="noStrike" cap="none" normalizeH="0" dirty="0" smtClean="0">
                <a:ln>
                  <a:noFill/>
                </a:ln>
                <a:solidFill>
                  <a:srgbClr val="000000"/>
                </a:solidFill>
                <a:effectLst/>
                <a:latin typeface="Times New Roman" panose="02020603050405020304" pitchFamily="18" charset="0"/>
                <a:cs typeface="Times New Roman" panose="02020603050405020304" pitchFamily="18" charset="0"/>
              </a:rPr>
              <a:t> </a:t>
            </a:r>
            <a:r>
              <a:rPr kumimoji="0" lang="ru-RU" altLang="ru-RU" sz="28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Орфографический анализ </a:t>
            </a:r>
          </a:p>
          <a:p>
            <a:pPr marL="0" marR="0" lvl="0" indent="0" defTabSz="914400" rtl="0" eaLnBrk="0" fontAlgn="base" latinLnBrk="0" hangingPunct="0">
              <a:lnSpc>
                <a:spcPct val="100000"/>
              </a:lnSpc>
              <a:spcBef>
                <a:spcPct val="0"/>
              </a:spcBef>
              <a:spcAft>
                <a:spcPct val="0"/>
              </a:spcAft>
              <a:buClrTx/>
              <a:buSzTx/>
              <a:buFontTx/>
              <a:buNone/>
              <a:tabLst/>
            </a:pPr>
            <a:r>
              <a:rPr kumimoji="0" lang="ru-RU" altLang="ru-RU" sz="28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6.</a:t>
            </a:r>
            <a:r>
              <a:rPr kumimoji="0" lang="ru-RU" altLang="ru-RU" sz="2800" b="0" i="0" u="none" strike="noStrike" cap="none" normalizeH="0" dirty="0" smtClean="0">
                <a:ln>
                  <a:noFill/>
                </a:ln>
                <a:solidFill>
                  <a:srgbClr val="000000"/>
                </a:solidFill>
                <a:effectLst/>
                <a:latin typeface="Times New Roman" panose="02020603050405020304" pitchFamily="18" charset="0"/>
                <a:cs typeface="Times New Roman" panose="02020603050405020304" pitchFamily="18" charset="0"/>
              </a:rPr>
              <a:t> </a:t>
            </a:r>
            <a:r>
              <a:rPr kumimoji="0" lang="ru-RU" altLang="ru-RU" sz="28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Анализ содержания текста </a:t>
            </a:r>
            <a:endParaRPr kumimoji="0" lang="ru-RU" altLang="ru-RU" sz="28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altLang="ru-RU" sz="28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7.</a:t>
            </a:r>
            <a:r>
              <a:rPr kumimoji="0" lang="ru-RU" altLang="ru-RU" sz="2800" b="0" i="0" u="none" strike="noStrike" cap="none" normalizeH="0" dirty="0" smtClean="0">
                <a:ln>
                  <a:noFill/>
                </a:ln>
                <a:solidFill>
                  <a:srgbClr val="000000"/>
                </a:solidFill>
                <a:effectLst/>
                <a:latin typeface="Times New Roman" panose="02020603050405020304" pitchFamily="18" charset="0"/>
                <a:cs typeface="Times New Roman" panose="02020603050405020304" pitchFamily="18" charset="0"/>
              </a:rPr>
              <a:t> </a:t>
            </a:r>
            <a:r>
              <a:rPr kumimoji="0" lang="ru-RU" altLang="ru-RU" sz="28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Анализ средств выразительности</a:t>
            </a:r>
            <a:endParaRPr kumimoji="0" lang="ru-RU" altLang="ru-RU" sz="28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altLang="ru-RU" sz="28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8.</a:t>
            </a:r>
            <a:r>
              <a:rPr kumimoji="0" lang="ru-RU" altLang="ru-RU" sz="2800" b="0" i="0" u="none" strike="noStrike" cap="none" normalizeH="0" dirty="0" smtClean="0">
                <a:ln>
                  <a:noFill/>
                </a:ln>
                <a:solidFill>
                  <a:srgbClr val="000000"/>
                </a:solidFill>
                <a:effectLst/>
                <a:latin typeface="Times New Roman" panose="02020603050405020304" pitchFamily="18" charset="0"/>
                <a:cs typeface="Times New Roman" panose="02020603050405020304" pitchFamily="18" charset="0"/>
              </a:rPr>
              <a:t> </a:t>
            </a:r>
            <a:r>
              <a:rPr kumimoji="0" lang="ru-RU" altLang="ru-RU" sz="28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Лексический анализ </a:t>
            </a:r>
            <a:endParaRPr kumimoji="0" lang="ru-RU" altLang="ru-RU" sz="28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9.</a:t>
            </a:r>
            <a:r>
              <a:rPr kumimoji="0" lang="ru-RU" altLang="ru-RU" sz="2800" b="1" i="0" u="none" strike="noStrike" cap="none" normalizeH="0" dirty="0" smtClean="0">
                <a:ln>
                  <a:noFill/>
                </a:ln>
                <a:solidFill>
                  <a:srgbClr val="000000"/>
                </a:solidFill>
                <a:effectLst/>
                <a:latin typeface="Times New Roman" panose="02020603050405020304" pitchFamily="18" charset="0"/>
                <a:cs typeface="Times New Roman" panose="02020603050405020304" pitchFamily="18" charset="0"/>
              </a:rPr>
              <a:t> </a:t>
            </a:r>
            <a:r>
              <a:rPr kumimoji="0" lang="ru-RU" altLang="ru-RU" sz="2800" b="1"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Сочинение </a:t>
            </a:r>
            <a:endParaRPr kumimoji="0" lang="ru-RU" altLang="ru-RU" sz="28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201841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1">
                    <a:lumMod val="75000"/>
                  </a:schemeClr>
                </a:solidFill>
              </a:rPr>
              <a:t>Задание № 1. Сжатое изложение. </a:t>
            </a:r>
            <a:endParaRPr lang="ru-RU" dirty="0">
              <a:solidFill>
                <a:schemeClr val="accent1">
                  <a:lumMod val="75000"/>
                </a:schemeClr>
              </a:solidFill>
            </a:endParaRPr>
          </a:p>
        </p:txBody>
      </p:sp>
      <p:sp>
        <p:nvSpPr>
          <p:cNvPr id="3" name="Объект 2"/>
          <p:cNvSpPr>
            <a:spLocks noGrp="1"/>
          </p:cNvSpPr>
          <p:nvPr>
            <p:ph idx="1"/>
          </p:nvPr>
        </p:nvSpPr>
        <p:spPr>
          <a:xfrm>
            <a:off x="677334" y="1762699"/>
            <a:ext cx="8596668" cy="4278663"/>
          </a:xfrm>
        </p:spPr>
        <p:txBody>
          <a:bodyPr>
            <a:normAutofit/>
          </a:bodyPr>
          <a:lstStyle/>
          <a:p>
            <a:pPr marL="0" indent="0">
              <a:buNone/>
            </a:pPr>
            <a:r>
              <a:rPr lang="ru-RU" sz="2400" dirty="0" smtClean="0"/>
              <a:t>Прослушайте текст и напишите сжатое изложение. Исходный текст для сжатого изложения прослушивается 2 раза.</a:t>
            </a:r>
          </a:p>
          <a:p>
            <a:pPr marL="0" indent="0">
              <a:buNone/>
            </a:pPr>
            <a:r>
              <a:rPr lang="ru-RU" sz="2400" dirty="0" smtClean="0"/>
              <a:t>Учтите, что Вы должны передать главное содержание как </a:t>
            </a:r>
            <a:r>
              <a:rPr lang="ru-RU" sz="2400" dirty="0" err="1" smtClean="0"/>
              <a:t>микротемы</a:t>
            </a:r>
            <a:r>
              <a:rPr lang="ru-RU" sz="2400" dirty="0" smtClean="0"/>
              <a:t>, так и всего текста в целом.</a:t>
            </a:r>
          </a:p>
          <a:p>
            <a:pPr marL="0" indent="0">
              <a:buNone/>
            </a:pPr>
            <a:r>
              <a:rPr lang="ru-RU" sz="2400" dirty="0" smtClean="0"/>
              <a:t>Объём изложения — не менее 70 слов.</a:t>
            </a:r>
          </a:p>
          <a:p>
            <a:pPr marL="0" indent="0">
              <a:buNone/>
            </a:pPr>
            <a:r>
              <a:rPr lang="ru-RU" sz="2400" dirty="0" smtClean="0"/>
              <a:t>Пишите изложение аккуратно, разборчивым почерком.</a:t>
            </a:r>
            <a:endParaRPr lang="ru-RU" sz="2400" dirty="0"/>
          </a:p>
        </p:txBody>
      </p:sp>
    </p:spTree>
    <p:extLst>
      <p:ext uri="{BB962C8B-B14F-4D97-AF65-F5344CB8AC3E}">
        <p14:creationId xmlns:p14="http://schemas.microsoft.com/office/powerpoint/2010/main" val="22336060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319489"/>
            <a:ext cx="10515600" cy="5857474"/>
          </a:xfrm>
        </p:spPr>
        <p:txBody>
          <a:bodyPr>
            <a:normAutofit/>
          </a:bodyPr>
          <a:lstStyle/>
          <a:p>
            <a:r>
              <a:rPr lang="ru-RU" sz="2000" b="1" dirty="0" smtClean="0">
                <a:solidFill>
                  <a:schemeClr val="accent1">
                    <a:lumMod val="75000"/>
                  </a:schemeClr>
                </a:solidFill>
              </a:rPr>
              <a:t>Задание №2. Синтаксический анализ.</a:t>
            </a:r>
          </a:p>
          <a:p>
            <a:pPr marL="0" indent="0">
              <a:buNone/>
            </a:pPr>
            <a:r>
              <a:rPr lang="ru-RU" sz="2000" b="1" i="1" dirty="0" smtClean="0"/>
              <a:t>Прочитайте текст.</a:t>
            </a:r>
          </a:p>
          <a:p>
            <a:pPr marL="0" indent="0">
              <a:buNone/>
            </a:pPr>
            <a:r>
              <a:rPr lang="ru-RU" sz="2000" dirty="0" smtClean="0"/>
              <a:t>(1)Закат тяжело пылает на кронах деревьев, золотит их старинной позолотой. (2)Последний луч солнца ещё касается их верхушек, а у подножия сосен уже темно и глухо. (3)Бесшумно летают и словно заглядывают в лицо летучие мыши. (4)На западе ещё тлеет зорька, в зарослях волчьих ягод кричит выпь. (5)Вот и озеро.</a:t>
            </a:r>
          </a:p>
          <a:p>
            <a:pPr marL="0" indent="0">
              <a:buNone/>
            </a:pPr>
            <a:r>
              <a:rPr lang="ru-RU" sz="2000" b="1" i="1" dirty="0" smtClean="0"/>
              <a:t>Укажите варианты ответов, в которых верно выделена грамматическая основа в одном из предложений или в одной из частей сложного предложения текста. Запишите номера ответов.</a:t>
            </a:r>
          </a:p>
          <a:p>
            <a:pPr marL="0" indent="0">
              <a:buNone/>
            </a:pPr>
            <a:r>
              <a:rPr lang="ru-RU" sz="2000" dirty="0" smtClean="0"/>
              <a:t>1) Закат пылает, золотит (предложение 1)</a:t>
            </a:r>
          </a:p>
          <a:p>
            <a:pPr marL="0" indent="0">
              <a:buNone/>
            </a:pPr>
            <a:r>
              <a:rPr lang="ru-RU" sz="2000" dirty="0" smtClean="0"/>
              <a:t>2) Луч солнца касается (предложение 2)</a:t>
            </a:r>
          </a:p>
          <a:p>
            <a:pPr marL="0" indent="0">
              <a:buNone/>
            </a:pPr>
            <a:r>
              <a:rPr lang="ru-RU" sz="2000" dirty="0" smtClean="0"/>
              <a:t>3) Мыши заглядывают (предложение 3)</a:t>
            </a:r>
          </a:p>
          <a:p>
            <a:pPr marL="0" indent="0">
              <a:buNone/>
            </a:pPr>
            <a:r>
              <a:rPr lang="ru-RU" sz="2000" dirty="0" smtClean="0"/>
              <a:t>4) Тлеет, кричит (предложение 4)</a:t>
            </a:r>
          </a:p>
          <a:p>
            <a:pPr marL="0" indent="0">
              <a:buNone/>
            </a:pPr>
            <a:r>
              <a:rPr lang="ru-RU" sz="2000" dirty="0" smtClean="0"/>
              <a:t>5) Озеро (предложение 5)</a:t>
            </a:r>
            <a:endParaRPr lang="ru-RU" sz="2000" dirty="0"/>
          </a:p>
        </p:txBody>
      </p:sp>
    </p:spTree>
    <p:extLst>
      <p:ext uri="{BB962C8B-B14F-4D97-AF65-F5344CB8AC3E}">
        <p14:creationId xmlns:p14="http://schemas.microsoft.com/office/powerpoint/2010/main" val="32365248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32272" y="727113"/>
            <a:ext cx="10515600" cy="5780356"/>
          </a:xfrm>
        </p:spPr>
        <p:txBody>
          <a:bodyPr>
            <a:normAutofit/>
          </a:bodyPr>
          <a:lstStyle/>
          <a:p>
            <a:pPr marL="0" indent="0">
              <a:buNone/>
            </a:pPr>
            <a:r>
              <a:rPr lang="ru-RU" sz="2800" b="1" dirty="0" smtClean="0">
                <a:solidFill>
                  <a:schemeClr val="accent1">
                    <a:lumMod val="75000"/>
                  </a:schemeClr>
                </a:solidFill>
              </a:rPr>
              <a:t>Задание №3. Пунктуационный анализ.</a:t>
            </a:r>
          </a:p>
          <a:p>
            <a:pPr marL="0" indent="0">
              <a:buNone/>
            </a:pPr>
            <a:r>
              <a:rPr lang="ru-RU" sz="2800" b="1" dirty="0" smtClean="0"/>
              <a:t>Расставьте знаки препинания. Укажите цифры, на месте которых должны стоять запятые.</a:t>
            </a:r>
          </a:p>
          <a:p>
            <a:pPr marL="0" indent="0">
              <a:buNone/>
            </a:pPr>
            <a:r>
              <a:rPr lang="ru-RU" sz="2800" dirty="0" smtClean="0"/>
              <a:t>      И если тебе(1) мой читатель(2) посчастливится побывать когда-нибудь в Кавказском заповеднике(3) и пройти по тропе(4) у которой(5) стоит такой обелиск(6) низко поклонись памяти защитников нашей Родины (7) отдавших свои жизни за то (8) чтобы сегодня мы жили в мире.</a:t>
            </a:r>
            <a:endParaRPr lang="ru-RU" sz="2800" dirty="0"/>
          </a:p>
        </p:txBody>
      </p:sp>
    </p:spTree>
    <p:extLst>
      <p:ext uri="{BB962C8B-B14F-4D97-AF65-F5344CB8AC3E}">
        <p14:creationId xmlns:p14="http://schemas.microsoft.com/office/powerpoint/2010/main" val="36912309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473725"/>
            <a:ext cx="10515600" cy="5703238"/>
          </a:xfrm>
        </p:spPr>
        <p:txBody>
          <a:bodyPr>
            <a:normAutofit/>
          </a:bodyPr>
          <a:lstStyle/>
          <a:p>
            <a:pPr marL="0" indent="0">
              <a:buNone/>
            </a:pPr>
            <a:r>
              <a:rPr lang="ru-RU" sz="2800" b="1" dirty="0" smtClean="0">
                <a:solidFill>
                  <a:schemeClr val="accent1">
                    <a:lumMod val="75000"/>
                  </a:schemeClr>
                </a:solidFill>
              </a:rPr>
              <a:t>Задание № 4.</a:t>
            </a:r>
            <a:r>
              <a:rPr lang="ru-RU" sz="2800" b="1" dirty="0">
                <a:solidFill>
                  <a:schemeClr val="accent1">
                    <a:lumMod val="75000"/>
                  </a:schemeClr>
                </a:solidFill>
              </a:rPr>
              <a:t> </a:t>
            </a:r>
            <a:r>
              <a:rPr lang="ru-RU" sz="2800" b="1" dirty="0" smtClean="0">
                <a:solidFill>
                  <a:schemeClr val="accent1">
                    <a:lumMod val="75000"/>
                  </a:schemeClr>
                </a:solidFill>
              </a:rPr>
              <a:t>Синтаксический анализ.</a:t>
            </a:r>
          </a:p>
          <a:p>
            <a:pPr marL="0" indent="0">
              <a:buNone/>
            </a:pPr>
            <a:r>
              <a:rPr lang="ru-RU" sz="2800" dirty="0" smtClean="0"/>
              <a:t>Замените словосочетание </a:t>
            </a:r>
            <a:r>
              <a:rPr lang="ru-RU" sz="2800" i="1" dirty="0" smtClean="0">
                <a:solidFill>
                  <a:schemeClr val="accent1">
                    <a:lumMod val="75000"/>
                  </a:schemeClr>
                </a:solidFill>
              </a:rPr>
              <a:t>«скала в море», </a:t>
            </a:r>
            <a:r>
              <a:rPr lang="ru-RU" sz="2800" dirty="0" smtClean="0"/>
              <a:t>построенное на основе управления, синонимичным словосочетанием со связью </a:t>
            </a:r>
            <a:r>
              <a:rPr lang="ru-RU" sz="2800" dirty="0" smtClean="0">
                <a:solidFill>
                  <a:schemeClr val="accent1">
                    <a:lumMod val="75000"/>
                  </a:schemeClr>
                </a:solidFill>
              </a:rPr>
              <a:t>согласование</a:t>
            </a:r>
            <a:r>
              <a:rPr lang="ru-RU" sz="2800" dirty="0" smtClean="0"/>
              <a:t>.</a:t>
            </a:r>
            <a:r>
              <a:rPr lang="ru-RU" sz="2800" dirty="0"/>
              <a:t> </a:t>
            </a:r>
            <a:r>
              <a:rPr lang="ru-RU" sz="2800" dirty="0" smtClean="0"/>
              <a:t>Напишите получившееся словосочетание.</a:t>
            </a:r>
          </a:p>
          <a:p>
            <a:pPr marL="0" indent="0">
              <a:buNone/>
            </a:pPr>
            <a:endParaRPr lang="ru-RU" sz="2800" dirty="0" smtClean="0"/>
          </a:p>
          <a:p>
            <a:pPr marL="0" indent="0">
              <a:buNone/>
            </a:pPr>
            <a:r>
              <a:rPr lang="ru-RU" sz="2800" b="1" dirty="0" smtClean="0">
                <a:solidFill>
                  <a:schemeClr val="accent1">
                    <a:lumMod val="75000"/>
                  </a:schemeClr>
                </a:solidFill>
              </a:rPr>
              <a:t>Задание № 4. Синтаксический анализ.</a:t>
            </a:r>
          </a:p>
          <a:p>
            <a:pPr marL="0" indent="0">
              <a:buNone/>
            </a:pPr>
            <a:r>
              <a:rPr lang="ru-RU" sz="2800" dirty="0" smtClean="0"/>
              <a:t>Замените словосочетание </a:t>
            </a:r>
            <a:r>
              <a:rPr lang="ru-RU" sz="2800" i="1" dirty="0" smtClean="0">
                <a:solidFill>
                  <a:schemeClr val="accent1">
                    <a:lumMod val="75000"/>
                  </a:schemeClr>
                </a:solidFill>
              </a:rPr>
              <a:t>«деревянные сиденья», </a:t>
            </a:r>
            <a:r>
              <a:rPr lang="ru-RU" sz="2800" dirty="0" smtClean="0"/>
              <a:t>построенное на основе согласования, синонимичным словосочетанием со связью управление. Напишите получившееся словосочетание.</a:t>
            </a:r>
            <a:endParaRPr lang="ru-RU" sz="2800" dirty="0"/>
          </a:p>
        </p:txBody>
      </p:sp>
    </p:spTree>
    <p:extLst>
      <p:ext uri="{BB962C8B-B14F-4D97-AF65-F5344CB8AC3E}">
        <p14:creationId xmlns:p14="http://schemas.microsoft.com/office/powerpoint/2010/main" val="1190808433"/>
      </p:ext>
    </p:extLst>
  </p:cSld>
  <p:clrMapOvr>
    <a:masterClrMapping/>
  </p:clrMapOvr>
  <p:timing>
    <p:tnLst>
      <p:par>
        <p:cTn id="1" dur="indefinite" restart="never" nodeType="tmRoot"/>
      </p:par>
    </p:tnLst>
  </p:timing>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75</TotalTime>
  <Words>619</Words>
  <Application>Microsoft Office PowerPoint</Application>
  <PresentationFormat>Широкоэкранный</PresentationFormat>
  <Paragraphs>97</Paragraphs>
  <Slides>20</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20</vt:i4>
      </vt:variant>
    </vt:vector>
  </HeadingPairs>
  <TitlesOfParts>
    <vt:vector size="25" baseType="lpstr">
      <vt:lpstr>Arial</vt:lpstr>
      <vt:lpstr>Times New Roman</vt:lpstr>
      <vt:lpstr>Trebuchet MS</vt:lpstr>
      <vt:lpstr>Wingdings 3</vt:lpstr>
      <vt:lpstr>Грань</vt:lpstr>
      <vt:lpstr>Подумайте, что изображено на фотографии?</vt:lpstr>
      <vt:lpstr>Определите тему урока, основываясь на впечатлениях о фотографии </vt:lpstr>
      <vt:lpstr>Из чего состоит устное собеседование? 🗣 </vt:lpstr>
      <vt:lpstr>Презентация PowerPoint</vt:lpstr>
      <vt:lpstr>Задания ОГЭ  (основного государственного экзамена) по русскому языку</vt:lpstr>
      <vt:lpstr>Задание № 1. Сжатое изложение. </vt:lpstr>
      <vt:lpstr>Презентация PowerPoint</vt:lpstr>
      <vt:lpstr>Презентация PowerPoint</vt:lpstr>
      <vt:lpstr>Презентация PowerPoint</vt:lpstr>
      <vt:lpstr>Презентация PowerPoint</vt:lpstr>
      <vt:lpstr>Для выбора задания 6 перейдите по ссылке:</vt:lpstr>
      <vt:lpstr>Презентация PowerPoint</vt:lpstr>
      <vt:lpstr>Презентация PowerPoint</vt:lpstr>
      <vt:lpstr>Презентация PowerPoint</vt:lpstr>
      <vt:lpstr>Сочинение-рассуждение на лингвистическую тему</vt:lpstr>
      <vt:lpstr>Презентация PowerPoint</vt:lpstr>
      <vt:lpstr>Сочинение-рассуждение на основе ключевого понятия.</vt:lpstr>
      <vt:lpstr>Презентация PowerPoint</vt:lpstr>
      <vt:lpstr>Подумайте…</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Подумайте, что изображено на фотографии?</dc:title>
  <dc:creator>Учетная запись Майкрософт</dc:creator>
  <cp:lastModifiedBy>Учетная запись Майкрософт</cp:lastModifiedBy>
  <cp:revision>9</cp:revision>
  <dcterms:created xsi:type="dcterms:W3CDTF">2022-11-23T18:38:00Z</dcterms:created>
  <dcterms:modified xsi:type="dcterms:W3CDTF">2022-11-25T17:27:13Z</dcterms:modified>
</cp:coreProperties>
</file>