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0" r:id="rId2"/>
    <p:sldId id="261" r:id="rId3"/>
    <p:sldId id="273" r:id="rId4"/>
    <p:sldId id="257" r:id="rId5"/>
    <p:sldId id="278" r:id="rId6"/>
    <p:sldId id="317" r:id="rId7"/>
    <p:sldId id="318" r:id="rId8"/>
    <p:sldId id="280" r:id="rId9"/>
    <p:sldId id="281" r:id="rId10"/>
    <p:sldId id="282" r:id="rId11"/>
    <p:sldId id="283" r:id="rId12"/>
    <p:sldId id="284" r:id="rId13"/>
    <p:sldId id="277" r:id="rId14"/>
    <p:sldId id="319" r:id="rId15"/>
    <p:sldId id="320" r:id="rId16"/>
    <p:sldId id="321" r:id="rId17"/>
    <p:sldId id="322" r:id="rId18"/>
    <p:sldId id="323" r:id="rId19"/>
    <p:sldId id="324" r:id="rId20"/>
    <p:sldId id="325" r:id="rId21"/>
    <p:sldId id="326" r:id="rId22"/>
    <p:sldId id="327" r:id="rId23"/>
    <p:sldId id="25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1476"/>
    <a:srgbClr val="FFFFCC"/>
    <a:srgbClr val="FDBBF8"/>
    <a:srgbClr val="FA4CEE"/>
    <a:srgbClr val="00FFFF"/>
    <a:srgbClr val="FEE2FC"/>
    <a:srgbClr val="CCFFCC"/>
    <a:srgbClr val="F6F686"/>
    <a:srgbClr val="CCFF33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30" autoAdjust="0"/>
    <p:restoredTop sz="88037" autoAdjust="0"/>
  </p:normalViewPr>
  <p:slideViewPr>
    <p:cSldViewPr>
      <p:cViewPr varScale="1">
        <p:scale>
          <a:sx n="101" d="100"/>
          <a:sy n="101" d="100"/>
        </p:scale>
        <p:origin x="184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9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46819-B2B6-4240-8136-CD30732D16D2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5C98FF-26E8-4588-B270-6A7F1E5CF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C98FF-26E8-4588-B270-6A7F1E5CFB0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C98FF-26E8-4588-B270-6A7F1E5CFB04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2153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C98FF-26E8-4588-B270-6A7F1E5CFB04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828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C98FF-26E8-4588-B270-6A7F1E5CFB04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539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C98FF-26E8-4588-B270-6A7F1E5CFB04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351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C98FF-26E8-4588-B270-6A7F1E5CFB04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511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C98FF-26E8-4588-B270-6A7F1E5CFB04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009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C98FF-26E8-4588-B270-6A7F1E5CFB04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6675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C98FF-26E8-4588-B270-6A7F1E5CFB04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2281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C98FF-26E8-4588-B270-6A7F1E5CFB04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9869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C98FF-26E8-4588-B270-6A7F1E5CFB04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840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5FFDB-7F32-4D63-8730-562CB911FDB2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CA1FE-9A45-46DD-B413-E230AE919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31C15-8980-432A-AD1B-919C1E72A207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9BCF2-D4D9-443B-9B10-78F64B9A4F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FB08-475C-44AA-B261-153D61A28E5D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F9597-3B94-4D45-AB72-8464490DE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F6378-04E6-484D-94CA-EF7B605D226C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C3FA6-7B9F-42F6-8573-4E48A06633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AB830-D260-4881-8D1D-273496D7DE30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34891-B767-408F-A193-27FD2BFAA0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B2946-CE54-46FB-835A-27087D03F98A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16C1A-6651-4F24-9F21-A7EF960FC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47DBD-0A29-4AC5-80BB-0127E05C6704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65521-311F-42A8-B4F2-3AD3FCD2BD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32D06-4A79-4D57-9DD9-10FD79818976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6C187-0A06-4ACF-9DC2-E6AB1E17CD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E659B-9A52-457C-A60A-3051FB1FD357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BFBA9-CA44-470D-A7C3-5FE504CAE3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B3F1F-0A51-4F05-AEE2-E1A55CC804F6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DE6F5-2B70-448A-9D0A-895EBB2EE4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A7CF5-DBA2-44CD-95FC-5EAF2A1FD573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2C450-5AAD-4CCD-B0D6-4B0606EF02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документ 8"/>
          <p:cNvSpPr/>
          <p:nvPr/>
        </p:nvSpPr>
        <p:spPr>
          <a:xfrm rot="10800000" flipH="1">
            <a:off x="0" y="0"/>
            <a:ext cx="9144000" cy="6858000"/>
          </a:xfrm>
          <a:prstGeom prst="flowChartDocumen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B34B08-E1D3-49B5-A037-DA33997BE6CC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0BC0A1-692E-4A30-828E-686F380A7F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3" name="Рисунок 7" descr="2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3068638"/>
            <a:ext cx="9144000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3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linda6035.ucoz.ru/" TargetMode="External"/><Relationship Id="rId2" Type="http://schemas.openxmlformats.org/officeDocument/2006/relationships/hyperlink" Target="http://antalpiti.ru/files/99604/romashki_9.3.pn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http://www.yarfoto.ru/klipart_v/116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568655" y="2276872"/>
            <a:ext cx="2575345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 rot="-332656">
            <a:off x="210508" y="1315591"/>
            <a:ext cx="8620125" cy="867011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4139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Путешествие в биологию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5257800"/>
            <a:ext cx="2555776" cy="1600200"/>
          </a:xfrm>
          <a:prstGeom prst="horizontalScroll">
            <a:avLst>
              <a:gd name="adj" fmla="val 25000"/>
            </a:avLst>
          </a:prstGeom>
          <a:blipFill>
            <a:blip r:embed="rId3" cstate="print"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7030A0"/>
                </a:solidFill>
                <a:latin typeface="+mn-lt"/>
                <a:cs typeface="+mn-cs"/>
              </a:rPr>
              <a:t>5 класс</a:t>
            </a:r>
            <a:endParaRPr lang="ru-RU" sz="2400" b="1" i="1" dirty="0">
              <a:solidFill>
                <a:srgbClr val="7030A0"/>
              </a:solidFill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88640"/>
            <a:ext cx="4824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ГБОУ гимназия №159 «</a:t>
            </a:r>
            <a:r>
              <a:rPr lang="ru-RU" b="1" i="1" dirty="0" err="1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Бестужевская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» </a:t>
            </a:r>
            <a:endParaRPr lang="ru-RU" b="1" i="1" dirty="0" smtClean="0">
              <a:solidFill>
                <a:schemeClr val="bg2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Калининского 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района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Санкт-Петербурга</a:t>
            </a:r>
            <a:endParaRPr lang="ru-RU" b="1" i="1" dirty="0">
              <a:solidFill>
                <a:schemeClr val="bg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10015" y="5844988"/>
            <a:ext cx="44112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 smtClean="0">
              <a:solidFill>
                <a:srgbClr val="AC1476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AC1476"/>
                </a:solidFill>
                <a:latin typeface="+mn-lt"/>
                <a:cs typeface="+mn-cs"/>
              </a:rPr>
              <a:t>Андреева Зинаида Ильинична,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AC1476"/>
                </a:solidFill>
                <a:latin typeface="+mn-lt"/>
                <a:cs typeface="+mn-cs"/>
              </a:rPr>
              <a:t>у</a:t>
            </a:r>
            <a:r>
              <a:rPr lang="ru-RU" b="1" i="1" dirty="0" smtClean="0">
                <a:solidFill>
                  <a:srgbClr val="AC1476"/>
                </a:solidFill>
                <a:latin typeface="+mn-lt"/>
                <a:cs typeface="+mn-cs"/>
              </a:rPr>
              <a:t>читель биологии</a:t>
            </a:r>
            <a:endParaRPr lang="ru-RU" b="1" i="1" dirty="0">
              <a:solidFill>
                <a:srgbClr val="AC1476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6"/>
          <p:cNvSpPr>
            <a:spLocks noChangeArrowheads="1" noChangeShapeType="1" noTextEdit="1"/>
          </p:cNvSpPr>
          <p:nvPr/>
        </p:nvSpPr>
        <p:spPr bwMode="auto">
          <a:xfrm rot="21376866">
            <a:off x="304703" y="380719"/>
            <a:ext cx="8025924" cy="74572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8745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4098" name="Picture 2" descr="https://lh6.googleusercontent.com/E-DoW0BnxGQbYQmbj_6lEWXN2kGhpbnUUw0ovKrgVC1Nghu7G-Ssk6tF7Q0JYA_Ya3EOPlvTySL-HcD2cdKtdmHNYihCxL1jlz2BK2PjrzaKA9t2E0RdrN5cXlctMKOa8Vpz8IyYRg4SZab0YJX9LJPe1dnt6ISp5w3PmGqDyBTTWs-nQKMRKN7qwOUWAaB-V0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44" y="548680"/>
            <a:ext cx="3614622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Горизонтальный свиток 1"/>
          <p:cNvSpPr/>
          <p:nvPr/>
        </p:nvSpPr>
        <p:spPr>
          <a:xfrm>
            <a:off x="4520414" y="1916832"/>
            <a:ext cx="3816424" cy="1944216"/>
          </a:xfrm>
          <a:prstGeom prst="horizontalScroll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«Наука начинается тогда, когда начинают измерять»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18810" y="5551403"/>
            <a:ext cx="31410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+mn-lt"/>
              </a:rPr>
              <a:t>Д. И Менделеев</a:t>
            </a:r>
          </a:p>
          <a:p>
            <a:pPr algn="ctr"/>
            <a:r>
              <a:rPr lang="ru-RU" sz="2800" dirty="0" smtClean="0">
                <a:latin typeface="+mn-lt"/>
              </a:rPr>
              <a:t>(1834-1907)</a:t>
            </a:r>
            <a:endParaRPr lang="ru-RU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6"/>
          <p:cNvSpPr>
            <a:spLocks noChangeArrowheads="1" noChangeShapeType="1" noTextEdit="1"/>
          </p:cNvSpPr>
          <p:nvPr/>
        </p:nvSpPr>
        <p:spPr bwMode="auto">
          <a:xfrm rot="21376866">
            <a:off x="304703" y="380719"/>
            <a:ext cx="8025924" cy="74572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8745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1196752"/>
            <a:ext cx="65344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6000" dirty="0" smtClean="0">
                <a:solidFill>
                  <a:srgbClr val="7030A0"/>
                </a:solidFill>
                <a:latin typeface="Calibri"/>
              </a:rPr>
              <a:t>Метод измерения</a:t>
            </a:r>
            <a:endParaRPr lang="ru-RU" sz="6000" dirty="0">
              <a:solidFill>
                <a:srgbClr val="7030A0"/>
              </a:solidFill>
              <a:latin typeface="Calibri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98" y="2564904"/>
            <a:ext cx="2924944" cy="29249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861048"/>
            <a:ext cx="3422115" cy="265547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851" y="3395464"/>
            <a:ext cx="3087520" cy="308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6"/>
          <p:cNvSpPr>
            <a:spLocks noChangeArrowheads="1" noChangeShapeType="1" noTextEdit="1"/>
          </p:cNvSpPr>
          <p:nvPr/>
        </p:nvSpPr>
        <p:spPr bwMode="auto">
          <a:xfrm rot="21376866">
            <a:off x="304703" y="380719"/>
            <a:ext cx="8025924" cy="74572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8745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Задача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2" name="Горизонтальный свиток 1"/>
          <p:cNvSpPr/>
          <p:nvPr/>
        </p:nvSpPr>
        <p:spPr>
          <a:xfrm>
            <a:off x="611560" y="1385949"/>
            <a:ext cx="7992888" cy="5211403"/>
          </a:xfrm>
          <a:prstGeom prst="horizontalScroll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Известно, что 1 м²</a:t>
            </a:r>
            <a:r>
              <a:rPr lang="ru-RU" sz="2800" b="1" dirty="0" smtClean="0">
                <a:solidFill>
                  <a:srgbClr val="7030A0"/>
                </a:solidFill>
                <a:latin typeface="Arial" panose="020B0604020202020204" pitchFamily="34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листьев выделяет за световой день 100 л кислорода, и половину из них тратит на собственное дыхание. Человек расходует за сутки около 500 л кислорода. Сколько человек может обеспечить кислородом одна липа, если на ней 125000 листьев?</a:t>
            </a:r>
            <a:endParaRPr lang="ru-RU" sz="2800" b="1" dirty="0">
              <a:solidFill>
                <a:srgbClr val="7030A0"/>
              </a:solidFill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6"/>
          <p:cNvSpPr>
            <a:spLocks noChangeArrowheads="1" noChangeShapeType="1" noTextEdit="1"/>
          </p:cNvSpPr>
          <p:nvPr/>
        </p:nvSpPr>
        <p:spPr bwMode="auto">
          <a:xfrm rot="21376866">
            <a:off x="428357" y="441636"/>
            <a:ext cx="8346249" cy="93338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8745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Практическое </a:t>
            </a:r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задание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«Измерение площади листовой пластинки»</a:t>
            </a:r>
            <a:endParaRPr lang="ru-RU" sz="3600" kern="10" dirty="0" smtClean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166174"/>
            <a:ext cx="820891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 smtClean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1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. Взвесьте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</a:rPr>
              <a:t>квадратный лист плотной бумаги, предварительно сложив его в 4 раза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.</a:t>
            </a:r>
          </a:p>
          <a:p>
            <a:pPr algn="just">
              <a:spcBef>
                <a:spcPts val="0"/>
              </a:spcBef>
              <a:spcAft>
                <a:spcPts val="800"/>
              </a:spcAft>
            </a:pP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Запишите полученное</a:t>
            </a:r>
            <a:r>
              <a:rPr lang="ru-RU" sz="2800" dirty="0" smtClean="0">
                <a:solidFill>
                  <a:srgbClr val="38761D"/>
                </a:solidFill>
                <a:latin typeface="Times New Roman" panose="02020603050405020304" pitchFamily="18" charset="0"/>
              </a:rPr>
              <a:t> значение </a:t>
            </a:r>
            <a:r>
              <a:rPr lang="ru-RU" sz="2800" dirty="0">
                <a:solidFill>
                  <a:srgbClr val="38761D"/>
                </a:solidFill>
                <a:latin typeface="Times New Roman" panose="02020603050405020304" pitchFamily="18" charset="0"/>
              </a:rPr>
              <a:t>в мг: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______</a:t>
            </a:r>
          </a:p>
          <a:p>
            <a:pPr algn="just">
              <a:spcBef>
                <a:spcPts val="0"/>
              </a:spcBef>
              <a:spcAft>
                <a:spcPts val="800"/>
              </a:spcAft>
            </a:pP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800"/>
              </a:spcAft>
            </a:pP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2.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</a:rPr>
              <a:t>Рассчитайте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площадь листа бумаги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в мм²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: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_____</a:t>
            </a:r>
            <a:endParaRPr lang="ru-RU" sz="2800" dirty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1259632" y="3986505"/>
            <a:ext cx="3744416" cy="1757814"/>
          </a:xfrm>
          <a:prstGeom prst="wedgeEllipseCallou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AC1476"/>
                </a:solidFill>
                <a:latin typeface="Times New Roman" panose="02020603050405020304" pitchFamily="18" charset="0"/>
              </a:rPr>
              <a:t>1 см² = 100 </a:t>
            </a:r>
            <a:r>
              <a:rPr lang="ru-RU" sz="2800" dirty="0" smtClean="0">
                <a:solidFill>
                  <a:srgbClr val="AC1476"/>
                </a:solidFill>
                <a:latin typeface="Times New Roman" panose="02020603050405020304" pitchFamily="18" charset="0"/>
              </a:rPr>
              <a:t>мм²</a:t>
            </a:r>
          </a:p>
          <a:p>
            <a:pPr algn="ctr"/>
            <a:endParaRPr lang="ru-RU" sz="2800" dirty="0" smtClean="0">
              <a:solidFill>
                <a:srgbClr val="AC1476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rgbClr val="AC1476"/>
                </a:solidFill>
                <a:latin typeface="Times New Roman" panose="02020603050405020304" pitchFamily="18" charset="0"/>
              </a:rPr>
              <a:t>1 г = 1000 мг</a:t>
            </a:r>
            <a:endParaRPr lang="ru-RU" sz="2800" dirty="0">
              <a:solidFill>
                <a:srgbClr val="AC1476"/>
              </a:solidFill>
            </a:endParaRPr>
          </a:p>
        </p:txBody>
      </p:sp>
      <p:pic>
        <p:nvPicPr>
          <p:cNvPr id="14" name="Picture 4" descr="http://www.yarfoto.ru/klipart_v/1160.gif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4581128"/>
            <a:ext cx="1691680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072" y="4632837"/>
            <a:ext cx="2876400" cy="19128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6"/>
          <p:cNvSpPr>
            <a:spLocks noChangeArrowheads="1" noChangeShapeType="1" noTextEdit="1"/>
          </p:cNvSpPr>
          <p:nvPr/>
        </p:nvSpPr>
        <p:spPr bwMode="auto">
          <a:xfrm rot="21376866">
            <a:off x="314797" y="371516"/>
            <a:ext cx="8299338" cy="106584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8745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Практическое задание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«Измерение площади листовой пластинки»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583110"/>
            <a:ext cx="8208912" cy="5365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 smtClean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3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</a:rPr>
              <a:t>. Приложите к плотной бумаге лист липы, обведите его по контуру, 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вырежьте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.</a:t>
            </a:r>
          </a:p>
          <a:p>
            <a:pPr algn="just"/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800"/>
              </a:spcAft>
            </a:pP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</a:rPr>
              <a:t>4. Взвесьте вырезанный трафарет листа липы, запишите </a:t>
            </a:r>
            <a: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значение в мг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: ____________</a:t>
            </a:r>
            <a:endParaRPr lang="ru-RU" sz="2800" dirty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1511660" y="4536157"/>
            <a:ext cx="3744416" cy="1224136"/>
          </a:xfrm>
          <a:prstGeom prst="wedgeEllipseCallou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AC1476"/>
                </a:solidFill>
                <a:latin typeface="Times New Roman" panose="02020603050405020304" pitchFamily="18" charset="0"/>
              </a:rPr>
              <a:t>1 </a:t>
            </a:r>
            <a:r>
              <a:rPr lang="ru-RU" sz="2800" dirty="0" smtClean="0">
                <a:solidFill>
                  <a:srgbClr val="AC1476"/>
                </a:solidFill>
                <a:latin typeface="Times New Roman" panose="02020603050405020304" pitchFamily="18" charset="0"/>
              </a:rPr>
              <a:t>г = 1000 мг</a:t>
            </a:r>
            <a:endParaRPr lang="ru-RU" sz="2800" dirty="0">
              <a:solidFill>
                <a:srgbClr val="AC1476"/>
              </a:solidFill>
            </a:endParaRPr>
          </a:p>
        </p:txBody>
      </p:sp>
      <p:pic>
        <p:nvPicPr>
          <p:cNvPr id="14" name="Picture 4" descr="http://www.yarfoto.ru/klipart_v/1160.gif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4581128"/>
            <a:ext cx="1691680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072" y="4632837"/>
            <a:ext cx="2876400" cy="1912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87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6"/>
          <p:cNvSpPr>
            <a:spLocks noChangeArrowheads="1" noChangeShapeType="1" noTextEdit="1"/>
          </p:cNvSpPr>
          <p:nvPr/>
        </p:nvSpPr>
        <p:spPr bwMode="auto">
          <a:xfrm rot="21376866">
            <a:off x="304768" y="368750"/>
            <a:ext cx="8394547" cy="75974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8745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Практическое </a:t>
            </a:r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задание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«Измерение площади листовой пластинки»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583110"/>
            <a:ext cx="8208912" cy="5899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800"/>
              </a:spcAft>
            </a:pP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5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</a:rPr>
              <a:t>. Рассчитайте с помощью калькулятора площадь  листа липы в  мм², подставив результаты измерений в следующее выражение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</a:p>
          <a:p>
            <a:pPr algn="just">
              <a:spcBef>
                <a:spcPts val="0"/>
              </a:spcBef>
              <a:spcAft>
                <a:spcPts val="800"/>
              </a:spcAft>
            </a:pPr>
            <a:endParaRPr lang="ru-RU" sz="2800" dirty="0"/>
          </a:p>
          <a:p>
            <a:endParaRPr lang="ru-RU" sz="2800" b="1" i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sz="2800" b="1" i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655392"/>
            <a:ext cx="2768117" cy="184079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1333689" y="3163201"/>
                <a:ext cx="6336704" cy="13090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endParaRPr lang="ru-RU" sz="2800" dirty="0" smtClean="0"/>
              </a:p>
              <a:p>
                <a:r>
                  <a:rPr lang="en-US" sz="2800" dirty="0" smtClean="0"/>
                  <a:t>S </a:t>
                </a:r>
                <a:r>
                  <a:rPr lang="ru-RU" sz="2800" dirty="0" smtClean="0"/>
                  <a:t>листа 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  <m:r>
                          <a:rPr lang="en-US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лист</m:t>
                        </m:r>
                        <m:r>
                          <a:rPr lang="ru-RU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а бумаги</m:t>
                        </m:r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3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en-US" sz="3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траф</m:t>
                        </m:r>
                        <m:r>
                          <a:rPr lang="ru-RU" sz="3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арета</m:t>
                        </m:r>
                      </m:num>
                      <m:den>
                        <m:r>
                          <a:rPr lang="en-US" sz="3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ru-RU" sz="3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листа бумаги</m:t>
                        </m:r>
                      </m:den>
                    </m:f>
                  </m:oMath>
                </a14:m>
                <a:endParaRPr lang="ru-RU" sz="3600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689" y="3163201"/>
                <a:ext cx="6336704" cy="1309013"/>
              </a:xfrm>
              <a:prstGeom prst="rect">
                <a:avLst/>
              </a:prstGeom>
              <a:blipFill>
                <a:blip r:embed="rId4"/>
                <a:stretch>
                  <a:fillRect l="-34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325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6"/>
          <p:cNvSpPr>
            <a:spLocks noChangeArrowheads="1" noChangeShapeType="1" noTextEdit="1"/>
          </p:cNvSpPr>
          <p:nvPr/>
        </p:nvSpPr>
        <p:spPr bwMode="auto">
          <a:xfrm rot="21376866">
            <a:off x="311854" y="371459"/>
            <a:ext cx="8304009" cy="975309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8745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Практическое </a:t>
            </a:r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задание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«Измерение площади листовой пластинки»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583110"/>
            <a:ext cx="820891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 smtClean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just"/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6.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</a:rPr>
              <a:t>П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ереведите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</a:rPr>
              <a:t>полученное значение в 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см²</a:t>
            </a:r>
            <a:endParaRPr lang="ru-RU" sz="2800" dirty="0" smtClean="0">
              <a:solidFill>
                <a:srgbClr val="7030A0"/>
              </a:solidFill>
            </a:endParaRPr>
          </a:p>
          <a:p>
            <a:endParaRPr lang="ru-RU" sz="2800" dirty="0" smtClean="0">
              <a:latin typeface="+mj-lt"/>
            </a:endParaRPr>
          </a:p>
          <a:p>
            <a:endParaRPr lang="ru-RU" sz="2800" b="1" i="1" dirty="0" smtClean="0">
              <a:solidFill>
                <a:srgbClr val="AC1476"/>
              </a:solidFill>
              <a:latin typeface="+mj-lt"/>
            </a:endParaRP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  </a:t>
            </a:r>
            <a:endParaRPr lang="ru-RU" sz="2800" dirty="0" smtClean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1511660" y="4365104"/>
            <a:ext cx="3744416" cy="1224136"/>
          </a:xfrm>
          <a:prstGeom prst="wedgeEllipseCallou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800" dirty="0" smtClean="0">
              <a:solidFill>
                <a:srgbClr val="AC1476"/>
              </a:solidFill>
              <a:latin typeface="Times New Roman" panose="02020603050405020304" pitchFamily="18" charset="0"/>
            </a:endParaRPr>
          </a:p>
          <a:p>
            <a:pPr lvl="0" algn="ctr"/>
            <a:r>
              <a:rPr lang="ru-RU" sz="2800" dirty="0" smtClean="0">
                <a:solidFill>
                  <a:srgbClr val="AC1476"/>
                </a:solidFill>
                <a:latin typeface="Times New Roman" panose="02020603050405020304" pitchFamily="18" charset="0"/>
              </a:rPr>
              <a:t>1 </a:t>
            </a:r>
            <a:r>
              <a:rPr lang="ru-RU" sz="2800" dirty="0">
                <a:solidFill>
                  <a:srgbClr val="AC1476"/>
                </a:solidFill>
                <a:latin typeface="Times New Roman" panose="02020603050405020304" pitchFamily="18" charset="0"/>
              </a:rPr>
              <a:t>см² = 100 мм²</a:t>
            </a:r>
          </a:p>
          <a:p>
            <a:pPr algn="ctr"/>
            <a:endParaRPr lang="ru-RU" sz="2800" dirty="0">
              <a:solidFill>
                <a:srgbClr val="AC1476"/>
              </a:solidFill>
            </a:endParaRPr>
          </a:p>
        </p:txBody>
      </p:sp>
      <p:pic>
        <p:nvPicPr>
          <p:cNvPr id="14" name="Picture 4" descr="http://www.yarfoto.ru/klipart_v/1160.gif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4581128"/>
            <a:ext cx="1691680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072" y="4632837"/>
            <a:ext cx="2876400" cy="1912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5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6"/>
          <p:cNvSpPr>
            <a:spLocks noChangeArrowheads="1" noChangeShapeType="1" noTextEdit="1"/>
          </p:cNvSpPr>
          <p:nvPr/>
        </p:nvSpPr>
        <p:spPr bwMode="auto">
          <a:xfrm rot="21376866">
            <a:off x="311854" y="371459"/>
            <a:ext cx="8304009" cy="975309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8745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Физкультминутка</a:t>
            </a:r>
            <a:endParaRPr lang="ru-RU" sz="3600" kern="10" dirty="0" smtClean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583110"/>
            <a:ext cx="820891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 smtClean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just"/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just"/>
            <a:endParaRPr lang="ru-RU" sz="2800" dirty="0" smtClean="0">
              <a:solidFill>
                <a:srgbClr val="7030A0"/>
              </a:solidFill>
            </a:endParaRPr>
          </a:p>
          <a:p>
            <a:endParaRPr lang="ru-RU" sz="2800" dirty="0" smtClean="0">
              <a:latin typeface="+mj-lt"/>
            </a:endParaRPr>
          </a:p>
          <a:p>
            <a:endParaRPr lang="ru-RU" sz="2800" b="1" i="1" dirty="0" smtClean="0">
              <a:solidFill>
                <a:srgbClr val="AC1476"/>
              </a:solidFill>
              <a:latin typeface="+mj-lt"/>
            </a:endParaRP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  </a:t>
            </a:r>
            <a:endParaRPr lang="ru-RU" sz="2800" dirty="0" smtClean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615047"/>
            <a:ext cx="4754649" cy="475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66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6"/>
          <p:cNvSpPr>
            <a:spLocks noChangeArrowheads="1" noChangeShapeType="1" noTextEdit="1"/>
          </p:cNvSpPr>
          <p:nvPr/>
        </p:nvSpPr>
        <p:spPr bwMode="auto">
          <a:xfrm rot="21376866">
            <a:off x="311854" y="371459"/>
            <a:ext cx="8304009" cy="975309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8745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Решение задачи</a:t>
            </a:r>
            <a:endParaRPr lang="ru-RU" sz="3600" kern="10" dirty="0" smtClean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583110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just"/>
            <a:endParaRPr lang="ru-RU" sz="2800" dirty="0" smtClean="0">
              <a:solidFill>
                <a:srgbClr val="7030A0"/>
              </a:solidFill>
            </a:endParaRPr>
          </a:p>
          <a:p>
            <a:endParaRPr lang="ru-RU" sz="2800" dirty="0" smtClean="0">
              <a:latin typeface="+mj-lt"/>
            </a:endParaRPr>
          </a:p>
          <a:p>
            <a:endParaRPr lang="ru-RU" sz="2800" b="1" i="1" dirty="0" smtClean="0">
              <a:solidFill>
                <a:srgbClr val="AC1476"/>
              </a:solidFill>
              <a:latin typeface="+mj-lt"/>
            </a:endParaRP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  </a:t>
            </a:r>
            <a:endParaRPr lang="ru-RU" sz="2800" dirty="0" smtClean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072" y="4632837"/>
            <a:ext cx="2876400" cy="191280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99592" y="1831072"/>
            <a:ext cx="79208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 Рассчитаем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</a:rPr>
              <a:t>средний размер листа липы. Для этого сложим площади всех измеренных листьев и разделим на их количество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</a:rPr>
              <a:t>.</a:t>
            </a:r>
            <a:endParaRPr lang="ru-RU" sz="1800" b="0" i="0" u="none" strike="noStrike" dirty="0">
              <a:solidFill>
                <a:srgbClr val="7030A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" name="Прямоугольник с одним скругленным углом 2"/>
          <p:cNvSpPr/>
          <p:nvPr/>
        </p:nvSpPr>
        <p:spPr>
          <a:xfrm>
            <a:off x="899592" y="4695997"/>
            <a:ext cx="4392488" cy="1519611"/>
          </a:xfrm>
          <a:prstGeom prst="round1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AC1476"/>
                </a:solidFill>
              </a:rPr>
              <a:t>Ответ:</a:t>
            </a:r>
          </a:p>
          <a:p>
            <a:r>
              <a:rPr lang="ru-RU" sz="2800" dirty="0" smtClean="0">
                <a:solidFill>
                  <a:srgbClr val="AC1476"/>
                </a:solidFill>
              </a:rPr>
              <a:t>Средняя площадь листа – 50 </a:t>
            </a:r>
            <a:r>
              <a:rPr lang="ru-RU" sz="2800" dirty="0" smtClean="0">
                <a:solidFill>
                  <a:srgbClr val="AC1476"/>
                </a:solidFill>
                <a:latin typeface="Times New Roman" panose="02020603050405020304" pitchFamily="18" charset="0"/>
              </a:rPr>
              <a:t>см²</a:t>
            </a:r>
            <a:endParaRPr lang="ru-RU" sz="2800" dirty="0">
              <a:solidFill>
                <a:srgbClr val="AC1476"/>
              </a:solidFill>
            </a:endParaRPr>
          </a:p>
          <a:p>
            <a:pPr algn="ctr"/>
            <a:endParaRPr lang="ru-RU" dirty="0">
              <a:solidFill>
                <a:srgbClr val="AC14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987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6"/>
          <p:cNvSpPr>
            <a:spLocks noChangeArrowheads="1" noChangeShapeType="1" noTextEdit="1"/>
          </p:cNvSpPr>
          <p:nvPr/>
        </p:nvSpPr>
        <p:spPr bwMode="auto">
          <a:xfrm rot="21376866">
            <a:off x="311854" y="371459"/>
            <a:ext cx="8304009" cy="975309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8745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Решение задачи</a:t>
            </a:r>
            <a:endParaRPr lang="ru-RU" sz="3600" kern="10" dirty="0" smtClean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583110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just"/>
            <a:endParaRPr lang="ru-RU" sz="2800" dirty="0" smtClean="0">
              <a:solidFill>
                <a:srgbClr val="7030A0"/>
              </a:solidFill>
            </a:endParaRPr>
          </a:p>
          <a:p>
            <a:endParaRPr lang="ru-RU" sz="2800" dirty="0" smtClean="0">
              <a:latin typeface="+mj-lt"/>
            </a:endParaRPr>
          </a:p>
          <a:p>
            <a:endParaRPr lang="ru-RU" sz="2800" b="1" i="1" dirty="0" smtClean="0">
              <a:solidFill>
                <a:srgbClr val="AC1476"/>
              </a:solidFill>
              <a:latin typeface="+mj-lt"/>
            </a:endParaRP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  </a:t>
            </a:r>
            <a:endParaRPr lang="ru-RU" sz="2800" dirty="0" smtClean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072" y="4632837"/>
            <a:ext cx="2876400" cy="191280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55576" y="1163920"/>
            <a:ext cx="7920880" cy="2728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800"/>
              </a:spcAft>
            </a:pPr>
            <a:endParaRPr lang="ru-RU" sz="2800" dirty="0" smtClean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800"/>
              </a:spcAft>
            </a:pP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2. Рассчитаем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</a:rPr>
              <a:t>общую площадь всех листьев. Для этого среднюю площадь листа липы (см. пункт 1) умножим на количество листьев на дереве. Переведём полученную величину в м².</a:t>
            </a:r>
          </a:p>
          <a:p>
            <a:pPr algn="just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endParaRPr lang="ru-RU" sz="1800" b="0" i="0" u="none" strike="noStrike" dirty="0">
              <a:solidFill>
                <a:srgbClr val="7030A0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8" name="Picture 4" descr="http://www.yarfoto.ru/klipart_v/1160.gif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79512" y="4336023"/>
            <a:ext cx="1691680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ьная выноска 5"/>
          <p:cNvSpPr/>
          <p:nvPr/>
        </p:nvSpPr>
        <p:spPr>
          <a:xfrm>
            <a:off x="1115616" y="3713191"/>
            <a:ext cx="3960440" cy="919646"/>
          </a:xfrm>
          <a:prstGeom prst="wedgeEllipseCallout">
            <a:avLst>
              <a:gd name="adj1" fmla="val -34517"/>
              <a:gd name="adj2" fmla="val 98259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AC1476"/>
                </a:solidFill>
              </a:rPr>
              <a:t>1 </a:t>
            </a:r>
            <a:r>
              <a:rPr lang="ru-RU" sz="2800" dirty="0" smtClean="0">
                <a:solidFill>
                  <a:srgbClr val="AC1476"/>
                </a:solidFill>
                <a:latin typeface="Times New Roman" panose="02020603050405020304" pitchFamily="18" charset="0"/>
              </a:rPr>
              <a:t>м² = 10 000 </a:t>
            </a:r>
            <a:r>
              <a:rPr lang="ru-RU" sz="2800" dirty="0">
                <a:solidFill>
                  <a:srgbClr val="AC1476"/>
                </a:solidFill>
                <a:latin typeface="Times New Roman" panose="02020603050405020304" pitchFamily="18" charset="0"/>
              </a:rPr>
              <a:t>см²</a:t>
            </a:r>
            <a:endParaRPr lang="ru-RU" sz="2800" dirty="0">
              <a:solidFill>
                <a:srgbClr val="AC1476"/>
              </a:solidFill>
            </a:endParaRPr>
          </a:p>
          <a:p>
            <a:pPr algn="ctr"/>
            <a:endParaRPr lang="ru-RU" dirty="0">
              <a:solidFill>
                <a:srgbClr val="AC1476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835696" y="3713191"/>
            <a:ext cx="7200800" cy="244827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AC1476"/>
                </a:solidFill>
              </a:rPr>
              <a:t>Решение:</a:t>
            </a:r>
          </a:p>
          <a:p>
            <a:pPr algn="ctr"/>
            <a:endParaRPr lang="ru-RU" sz="2800" dirty="0" smtClean="0">
              <a:solidFill>
                <a:srgbClr val="AC1476"/>
              </a:solidFill>
            </a:endParaRPr>
          </a:p>
          <a:p>
            <a:r>
              <a:rPr lang="ru-RU" sz="2800" dirty="0" smtClean="0">
                <a:solidFill>
                  <a:srgbClr val="AC1476"/>
                </a:solidFill>
              </a:rPr>
              <a:t>50*125 000=6 250 000 см²</a:t>
            </a:r>
          </a:p>
          <a:p>
            <a:r>
              <a:rPr lang="ru-RU" sz="2800" dirty="0" smtClean="0">
                <a:solidFill>
                  <a:srgbClr val="AC1476"/>
                </a:solidFill>
              </a:rPr>
              <a:t>6 250 000:10 000 = 625 м² - общая площадь всех листьев</a:t>
            </a:r>
            <a:endParaRPr lang="ru-RU" sz="2800" dirty="0">
              <a:solidFill>
                <a:srgbClr val="AC1476"/>
              </a:solidFill>
            </a:endParaRPr>
          </a:p>
          <a:p>
            <a:pPr algn="ctr"/>
            <a:r>
              <a:rPr lang="ru-RU" dirty="0" smtClean="0">
                <a:solidFill>
                  <a:srgbClr val="AC1476"/>
                </a:solidFill>
              </a:rPr>
              <a:t>   </a:t>
            </a:r>
            <a:endParaRPr lang="ru-RU" dirty="0">
              <a:solidFill>
                <a:srgbClr val="AC14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98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Box 4"/>
          <p:cNvSpPr txBox="1">
            <a:spLocks noChangeArrowheads="1"/>
          </p:cNvSpPr>
          <p:nvPr/>
        </p:nvSpPr>
        <p:spPr bwMode="auto">
          <a:xfrm rot="2683718" flipH="1">
            <a:off x="-4763" y="5664200"/>
            <a:ext cx="112236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solidFill>
                <a:srgbClr val="FFFF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6"/>
          <p:cNvSpPr>
            <a:spLocks noChangeArrowheads="1" noChangeShapeType="1" noTextEdit="1"/>
          </p:cNvSpPr>
          <p:nvPr/>
        </p:nvSpPr>
        <p:spPr bwMode="auto">
          <a:xfrm rot="21376866">
            <a:off x="311854" y="371459"/>
            <a:ext cx="8304009" cy="975309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8745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Решение задачи</a:t>
            </a:r>
            <a:endParaRPr lang="ru-RU" sz="3600" kern="10" dirty="0" smtClean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583110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just"/>
            <a:endParaRPr lang="ru-RU" sz="2800" dirty="0" smtClean="0">
              <a:solidFill>
                <a:srgbClr val="7030A0"/>
              </a:solidFill>
            </a:endParaRPr>
          </a:p>
          <a:p>
            <a:endParaRPr lang="ru-RU" sz="2800" dirty="0" smtClean="0">
              <a:latin typeface="+mj-lt"/>
            </a:endParaRPr>
          </a:p>
          <a:p>
            <a:endParaRPr lang="ru-RU" sz="2800" b="1" i="1" dirty="0" smtClean="0">
              <a:solidFill>
                <a:srgbClr val="AC1476"/>
              </a:solidFill>
              <a:latin typeface="+mj-lt"/>
            </a:endParaRP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  </a:t>
            </a:r>
            <a:endParaRPr lang="ru-RU" sz="2800" dirty="0" smtClean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072" y="4632837"/>
            <a:ext cx="2876400" cy="191280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55576" y="1163920"/>
            <a:ext cx="792088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800"/>
              </a:spcAft>
            </a:pPr>
            <a:endParaRPr lang="ru-RU" sz="2800" dirty="0" smtClean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800"/>
              </a:spcAft>
            </a:pP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3. Рассчитаем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</a:rPr>
              <a:t>объём кислорода, выделяемый деревом за 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световой день, учитывая траты липы на дыхание.</a:t>
            </a:r>
          </a:p>
          <a:p>
            <a:pPr algn="just">
              <a:spcBef>
                <a:spcPts val="0"/>
              </a:spcBef>
              <a:spcAft>
                <a:spcPts val="800"/>
              </a:spcAft>
            </a:pP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endParaRPr lang="ru-RU" sz="1800" b="0" i="0" u="none" strike="noStrike" dirty="0">
              <a:solidFill>
                <a:srgbClr val="7030A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7544" y="3649500"/>
            <a:ext cx="5832648" cy="196667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AC1476"/>
                </a:solidFill>
              </a:rPr>
              <a:t>Решение:</a:t>
            </a:r>
          </a:p>
          <a:p>
            <a:pPr algn="ctr"/>
            <a:r>
              <a:rPr lang="ru-RU" sz="2800" dirty="0" smtClean="0">
                <a:solidFill>
                  <a:srgbClr val="AC1476"/>
                </a:solidFill>
              </a:rPr>
              <a:t>625*50= 31 250 л – кислорода выделяет одна липа за световой день (с учётом трат на дыхание) </a:t>
            </a:r>
            <a:endParaRPr lang="ru-RU" sz="2800" dirty="0">
              <a:solidFill>
                <a:srgbClr val="AC14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258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6"/>
          <p:cNvSpPr>
            <a:spLocks noChangeArrowheads="1" noChangeShapeType="1" noTextEdit="1"/>
          </p:cNvSpPr>
          <p:nvPr/>
        </p:nvSpPr>
        <p:spPr bwMode="auto">
          <a:xfrm rot="21376866">
            <a:off x="311854" y="371459"/>
            <a:ext cx="8304009" cy="975309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8745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Решение задачи</a:t>
            </a:r>
            <a:endParaRPr lang="ru-RU" sz="3600" kern="10" dirty="0" smtClean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583110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just"/>
            <a:endParaRPr lang="ru-RU" sz="2800" dirty="0" smtClean="0">
              <a:solidFill>
                <a:srgbClr val="7030A0"/>
              </a:solidFill>
            </a:endParaRPr>
          </a:p>
          <a:p>
            <a:endParaRPr lang="ru-RU" sz="2800" dirty="0" smtClean="0">
              <a:latin typeface="+mj-lt"/>
            </a:endParaRPr>
          </a:p>
          <a:p>
            <a:endParaRPr lang="ru-RU" sz="2800" b="1" i="1" dirty="0" smtClean="0">
              <a:solidFill>
                <a:srgbClr val="AC1476"/>
              </a:solidFill>
              <a:latin typeface="+mj-lt"/>
            </a:endParaRP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  </a:t>
            </a:r>
            <a:endParaRPr lang="ru-RU" sz="2800" dirty="0" smtClean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072" y="4632837"/>
            <a:ext cx="2876400" cy="191280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55576" y="1163920"/>
            <a:ext cx="7920880" cy="2934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800"/>
              </a:spcAft>
            </a:pPr>
            <a:endParaRPr lang="ru-RU" sz="2800" dirty="0" smtClean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800"/>
              </a:spcAft>
            </a:pP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4. Сколько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</a:rPr>
              <a:t>человек может обеспечить деревом одна липа?</a:t>
            </a:r>
          </a:p>
          <a:p>
            <a:pPr algn="just">
              <a:spcBef>
                <a:spcPts val="0"/>
              </a:spcBef>
              <a:spcAft>
                <a:spcPts val="800"/>
              </a:spcAft>
            </a:pPr>
            <a:endParaRPr lang="ru-RU" sz="2800" dirty="0" smtClean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800"/>
              </a:spcAft>
            </a:pP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endParaRPr lang="ru-RU" sz="1800" b="0" i="0" u="none" strike="noStrike" dirty="0">
              <a:solidFill>
                <a:srgbClr val="7030A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7544" y="3649500"/>
            <a:ext cx="5832648" cy="196667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AC1476"/>
                </a:solidFill>
              </a:rPr>
              <a:t>Ответ: приблизительно 62 человека </a:t>
            </a:r>
            <a:endParaRPr lang="ru-RU" sz="2800" dirty="0">
              <a:solidFill>
                <a:srgbClr val="AC14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13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6"/>
          <p:cNvSpPr>
            <a:spLocks noChangeArrowheads="1" noChangeShapeType="1" noTextEdit="1"/>
          </p:cNvSpPr>
          <p:nvPr/>
        </p:nvSpPr>
        <p:spPr bwMode="auto">
          <a:xfrm rot="21376866">
            <a:off x="311854" y="371459"/>
            <a:ext cx="8304009" cy="975309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8745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Обсуждение результатов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583110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just"/>
            <a:endParaRPr lang="ru-RU" sz="2800" dirty="0" smtClean="0">
              <a:solidFill>
                <a:srgbClr val="7030A0"/>
              </a:solidFill>
            </a:endParaRPr>
          </a:p>
          <a:p>
            <a:endParaRPr lang="ru-RU" sz="2800" dirty="0" smtClean="0">
              <a:latin typeface="+mj-lt"/>
            </a:endParaRPr>
          </a:p>
          <a:p>
            <a:endParaRPr lang="ru-RU" sz="2800" b="1" i="1" dirty="0" smtClean="0">
              <a:solidFill>
                <a:srgbClr val="AC1476"/>
              </a:solidFill>
              <a:latin typeface="+mj-lt"/>
            </a:endParaRP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  </a:t>
            </a:r>
            <a:endParaRPr lang="ru-RU" sz="2800" dirty="0" smtClean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163920"/>
            <a:ext cx="7920880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800"/>
              </a:spcAft>
            </a:pP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800"/>
              </a:spcAft>
            </a:pPr>
            <a:endParaRPr lang="ru-RU" sz="2800" dirty="0" smtClean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800"/>
              </a:spcAft>
            </a:pP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endParaRPr lang="ru-RU" sz="1800" b="0" i="0" u="none" strike="noStrike" dirty="0">
              <a:solidFill>
                <a:srgbClr val="7030A0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13" y="2204864"/>
            <a:ext cx="3888432" cy="31237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225" y="2780928"/>
            <a:ext cx="4718263" cy="303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279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7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Фон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http://antalpiti.ru/files/99604/romashki_9.3.png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692696"/>
            <a:ext cx="38164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Интернет-ресурсы: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539750" y="2060848"/>
            <a:ext cx="7993063" cy="4435841"/>
            <a:chOff x="539750" y="1556793"/>
            <a:chExt cx="7993063" cy="4943796"/>
          </a:xfrm>
        </p:grpSpPr>
        <p:grpSp>
          <p:nvGrpSpPr>
            <p:cNvPr id="6" name="Группа 1"/>
            <p:cNvGrpSpPr>
              <a:grpSpLocks/>
            </p:cNvGrpSpPr>
            <p:nvPr/>
          </p:nvGrpSpPr>
          <p:grpSpPr bwMode="auto">
            <a:xfrm>
              <a:off x="539750" y="1556793"/>
              <a:ext cx="7993063" cy="4378361"/>
              <a:chOff x="539552" y="-549476"/>
              <a:chExt cx="7992888" cy="5473183"/>
            </a:xfrm>
          </p:grpSpPr>
          <p:sp>
            <p:nvSpPr>
              <p:cNvPr id="8" name="Прямоугольник 7"/>
              <p:cNvSpPr/>
              <p:nvPr/>
            </p:nvSpPr>
            <p:spPr>
              <a:xfrm>
                <a:off x="539552" y="-549476"/>
                <a:ext cx="7992888" cy="35589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dirty="0" smtClean="0">
                    <a:latin typeface="Monotype Corsiva" pitchFamily="66" charset="0"/>
                  </a:rPr>
                  <a:t>в   </a:t>
                </a:r>
                <a:r>
                  <a:rPr lang="ru-RU" sz="2000" dirty="0">
                    <a:latin typeface="Monotype Corsiva" pitchFamily="66" charset="0"/>
                  </a:rPr>
                  <a:t>презентации </a:t>
                </a:r>
                <a:r>
                  <a:rPr lang="ru-RU" sz="2000" dirty="0" smtClean="0">
                    <a:latin typeface="Monotype Corsiva" pitchFamily="66" charset="0"/>
                  </a:rPr>
                  <a:t>использован шаблон; </a:t>
                </a:r>
                <a:endParaRPr lang="ru-RU" sz="2000" dirty="0">
                  <a:latin typeface="Monotype Corsiva" pitchFamily="66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dirty="0">
                    <a:latin typeface="Monotype Corsiva" pitchFamily="66" charset="0"/>
                  </a:rPr>
                  <a:t>источник шаблона: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000" dirty="0">
                  <a:latin typeface="Monotype Corsiva" pitchFamily="66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Фокина Лидия Петровна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учитель начальных классов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МКОУ «СОШ ст. Евсино»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 dirty="0" err="1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Искитимского</a:t>
                </a:r>
                <a:r>
                  <a:rPr lang="ru-RU" sz="2000" b="1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 района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Новосибирской области</a:t>
                </a:r>
                <a:endParaRPr lang="ru-RU" sz="20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9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792" y="4366274"/>
                <a:ext cx="3628503" cy="5574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b="1" dirty="0">
                    <a:latin typeface="Monotype Corsiva" pitchFamily="66" charset="0"/>
                  </a:rPr>
                  <a:t>Сайт </a:t>
                </a:r>
                <a:r>
                  <a:rPr lang="en-US" sz="2000" b="1" dirty="0">
                    <a:latin typeface="Monotype Corsiva" pitchFamily="66" charset="0"/>
                    <a:hlinkClick r:id="rId3"/>
                  </a:rPr>
                  <a:t>http://linda6035.ucoz.ru/</a:t>
                </a:r>
                <a:r>
                  <a:rPr lang="ru-RU" sz="2000" b="1" dirty="0">
                    <a:latin typeface="Monotype Corsiva" pitchFamily="66" charset="0"/>
                  </a:rPr>
                  <a:t>    </a:t>
                </a:r>
                <a:r>
                  <a:rPr lang="ru-RU" sz="2000" b="1" i="1" dirty="0">
                    <a:latin typeface="Monotype Corsiva" pitchFamily="66" charset="0"/>
                  </a:rPr>
                  <a:t>  </a:t>
                </a:r>
                <a:endParaRPr lang="ru-RU" sz="2000" b="1" dirty="0">
                  <a:latin typeface="Monotype Corsiva" pitchFamily="66" charset="0"/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483768" y="6131257"/>
              <a:ext cx="5057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/>
                <a:t>СПАСИБО АВТОРАМ ФОНОВ И КАРТИНОК</a:t>
              </a:r>
              <a:endParaRPr lang="ru-RU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836712"/>
            <a:ext cx="6912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7030A0"/>
                </a:solidFill>
                <a:latin typeface="+mn-lt"/>
              </a:rPr>
              <a:t>Биология – это…</a:t>
            </a:r>
            <a:endParaRPr lang="ru-RU" sz="6000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77804"/>
            <a:ext cx="4283968" cy="32107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877804"/>
            <a:ext cx="3980020" cy="32107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284984"/>
            <a:ext cx="4967495" cy="33056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6"/>
          <p:cNvSpPr>
            <a:spLocks noChangeArrowheads="1" noChangeShapeType="1" noTextEdit="1"/>
          </p:cNvSpPr>
          <p:nvPr/>
        </p:nvSpPr>
        <p:spPr bwMode="auto">
          <a:xfrm rot="-332656">
            <a:off x="421804" y="1102743"/>
            <a:ext cx="8514338" cy="53826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462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i="1" kern="10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Impact"/>
              <a:cs typeface="+mn-cs"/>
            </a:endParaRPr>
          </a:p>
        </p:txBody>
      </p:sp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 rot="21376866">
            <a:off x="302373" y="380795"/>
            <a:ext cx="8025924" cy="673871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8745"/>
              </a:avLst>
            </a:prstTxWarp>
          </a:bodyPr>
          <a:lstStyle/>
          <a:p>
            <a:pPr algn="ctr"/>
            <a:endParaRPr lang="ru-RU" sz="3600" kern="10" dirty="0" smtClean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024054"/>
              </p:ext>
            </p:extLst>
          </p:nvPr>
        </p:nvGraphicFramePr>
        <p:xfrm>
          <a:off x="1115616" y="684318"/>
          <a:ext cx="7039340" cy="5832650"/>
        </p:xfrm>
        <a:graphic>
          <a:graphicData uri="http://schemas.openxmlformats.org/drawingml/2006/table">
            <a:tbl>
              <a:tblPr/>
              <a:tblGrid>
                <a:gridCol w="502810">
                  <a:extLst>
                    <a:ext uri="{9D8B030D-6E8A-4147-A177-3AD203B41FA5}">
                      <a16:colId xmlns:a16="http://schemas.microsoft.com/office/drawing/2014/main" val="763915742"/>
                    </a:ext>
                  </a:extLst>
                </a:gridCol>
                <a:gridCol w="502810">
                  <a:extLst>
                    <a:ext uri="{9D8B030D-6E8A-4147-A177-3AD203B41FA5}">
                      <a16:colId xmlns:a16="http://schemas.microsoft.com/office/drawing/2014/main" val="804673891"/>
                    </a:ext>
                  </a:extLst>
                </a:gridCol>
                <a:gridCol w="502810">
                  <a:extLst>
                    <a:ext uri="{9D8B030D-6E8A-4147-A177-3AD203B41FA5}">
                      <a16:colId xmlns:a16="http://schemas.microsoft.com/office/drawing/2014/main" val="784147635"/>
                    </a:ext>
                  </a:extLst>
                </a:gridCol>
                <a:gridCol w="502810">
                  <a:extLst>
                    <a:ext uri="{9D8B030D-6E8A-4147-A177-3AD203B41FA5}">
                      <a16:colId xmlns:a16="http://schemas.microsoft.com/office/drawing/2014/main" val="1163190654"/>
                    </a:ext>
                  </a:extLst>
                </a:gridCol>
                <a:gridCol w="502810">
                  <a:extLst>
                    <a:ext uri="{9D8B030D-6E8A-4147-A177-3AD203B41FA5}">
                      <a16:colId xmlns:a16="http://schemas.microsoft.com/office/drawing/2014/main" val="626530210"/>
                    </a:ext>
                  </a:extLst>
                </a:gridCol>
                <a:gridCol w="502810">
                  <a:extLst>
                    <a:ext uri="{9D8B030D-6E8A-4147-A177-3AD203B41FA5}">
                      <a16:colId xmlns:a16="http://schemas.microsoft.com/office/drawing/2014/main" val="3317651931"/>
                    </a:ext>
                  </a:extLst>
                </a:gridCol>
                <a:gridCol w="502810">
                  <a:extLst>
                    <a:ext uri="{9D8B030D-6E8A-4147-A177-3AD203B41FA5}">
                      <a16:colId xmlns:a16="http://schemas.microsoft.com/office/drawing/2014/main" val="1905874790"/>
                    </a:ext>
                  </a:extLst>
                </a:gridCol>
                <a:gridCol w="502810">
                  <a:extLst>
                    <a:ext uri="{9D8B030D-6E8A-4147-A177-3AD203B41FA5}">
                      <a16:colId xmlns:a16="http://schemas.microsoft.com/office/drawing/2014/main" val="4236154303"/>
                    </a:ext>
                  </a:extLst>
                </a:gridCol>
                <a:gridCol w="502810">
                  <a:extLst>
                    <a:ext uri="{9D8B030D-6E8A-4147-A177-3AD203B41FA5}">
                      <a16:colId xmlns:a16="http://schemas.microsoft.com/office/drawing/2014/main" val="3239639776"/>
                    </a:ext>
                  </a:extLst>
                </a:gridCol>
                <a:gridCol w="502810">
                  <a:extLst>
                    <a:ext uri="{9D8B030D-6E8A-4147-A177-3AD203B41FA5}">
                      <a16:colId xmlns:a16="http://schemas.microsoft.com/office/drawing/2014/main" val="2565125086"/>
                    </a:ext>
                  </a:extLst>
                </a:gridCol>
                <a:gridCol w="502810">
                  <a:extLst>
                    <a:ext uri="{9D8B030D-6E8A-4147-A177-3AD203B41FA5}">
                      <a16:colId xmlns:a16="http://schemas.microsoft.com/office/drawing/2014/main" val="4003486846"/>
                    </a:ext>
                  </a:extLst>
                </a:gridCol>
                <a:gridCol w="502810">
                  <a:extLst>
                    <a:ext uri="{9D8B030D-6E8A-4147-A177-3AD203B41FA5}">
                      <a16:colId xmlns:a16="http://schemas.microsoft.com/office/drawing/2014/main" val="1284277996"/>
                    </a:ext>
                  </a:extLst>
                </a:gridCol>
                <a:gridCol w="502810">
                  <a:extLst>
                    <a:ext uri="{9D8B030D-6E8A-4147-A177-3AD203B41FA5}">
                      <a16:colId xmlns:a16="http://schemas.microsoft.com/office/drawing/2014/main" val="1491937189"/>
                    </a:ext>
                  </a:extLst>
                </a:gridCol>
                <a:gridCol w="502810">
                  <a:extLst>
                    <a:ext uri="{9D8B030D-6E8A-4147-A177-3AD203B41FA5}">
                      <a16:colId xmlns:a16="http://schemas.microsoft.com/office/drawing/2014/main" val="1896142558"/>
                    </a:ext>
                  </a:extLst>
                </a:gridCol>
              </a:tblGrid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5212682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2631626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4039933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6204430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0643417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00332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1053754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6412594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3346445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1967190"/>
                  </a:ext>
                </a:extLst>
              </a:tr>
            </a:tbl>
          </a:graphicData>
        </a:graphic>
      </p:graphicFrame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82820" y="1091027"/>
            <a:ext cx="12065680" cy="5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6"/>
          <p:cNvSpPr>
            <a:spLocks noChangeArrowheads="1" noChangeShapeType="1" noTextEdit="1"/>
          </p:cNvSpPr>
          <p:nvPr/>
        </p:nvSpPr>
        <p:spPr bwMode="auto">
          <a:xfrm rot="-332656">
            <a:off x="421804" y="1102743"/>
            <a:ext cx="8514338" cy="53826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462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i="1" kern="10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Impact"/>
              <a:cs typeface="+mn-cs"/>
            </a:endParaRPr>
          </a:p>
        </p:txBody>
      </p:sp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 rot="21376866">
            <a:off x="302373" y="380795"/>
            <a:ext cx="8025924" cy="673871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8745"/>
              </a:avLst>
            </a:prstTxWarp>
          </a:bodyPr>
          <a:lstStyle/>
          <a:p>
            <a:pPr algn="ctr"/>
            <a:endParaRPr lang="ru-RU" sz="3600" kern="10" dirty="0" smtClean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454390"/>
              </p:ext>
            </p:extLst>
          </p:nvPr>
        </p:nvGraphicFramePr>
        <p:xfrm>
          <a:off x="611559" y="548677"/>
          <a:ext cx="7920882" cy="5832650"/>
        </p:xfrm>
        <a:graphic>
          <a:graphicData uri="http://schemas.openxmlformats.org/drawingml/2006/table">
            <a:tbl>
              <a:tblPr/>
              <a:tblGrid>
                <a:gridCol w="565030">
                  <a:extLst>
                    <a:ext uri="{9D8B030D-6E8A-4147-A177-3AD203B41FA5}">
                      <a16:colId xmlns:a16="http://schemas.microsoft.com/office/drawing/2014/main" val="316239265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000129370"/>
                    </a:ext>
                  </a:extLst>
                </a:gridCol>
                <a:gridCol w="512712">
                  <a:extLst>
                    <a:ext uri="{9D8B030D-6E8A-4147-A177-3AD203B41FA5}">
                      <a16:colId xmlns:a16="http://schemas.microsoft.com/office/drawing/2014/main" val="1026469610"/>
                    </a:ext>
                  </a:extLst>
                </a:gridCol>
                <a:gridCol w="627810">
                  <a:extLst>
                    <a:ext uri="{9D8B030D-6E8A-4147-A177-3AD203B41FA5}">
                      <a16:colId xmlns:a16="http://schemas.microsoft.com/office/drawing/2014/main" val="703439541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595839934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411891803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829624757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1240455213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3492035538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461139325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3280175871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659723040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3702916396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1858544683"/>
                    </a:ext>
                  </a:extLst>
                </a:gridCol>
              </a:tblGrid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585163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155760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769334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1600343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9663329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568822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7208522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9708577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5703989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905578"/>
                  </a:ext>
                </a:extLst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-427719" y="1493978"/>
            <a:ext cx="13952323" cy="589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6"/>
          <p:cNvSpPr>
            <a:spLocks noChangeArrowheads="1" noChangeShapeType="1" noTextEdit="1"/>
          </p:cNvSpPr>
          <p:nvPr/>
        </p:nvSpPr>
        <p:spPr bwMode="auto">
          <a:xfrm rot="-332656">
            <a:off x="421804" y="1102743"/>
            <a:ext cx="8514338" cy="53826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462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i="1" kern="10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Impact"/>
              <a:cs typeface="+mn-cs"/>
            </a:endParaRPr>
          </a:p>
        </p:txBody>
      </p:sp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 rot="21376866">
            <a:off x="302373" y="380795"/>
            <a:ext cx="8025924" cy="673871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8745"/>
              </a:avLst>
            </a:prstTxWarp>
          </a:bodyPr>
          <a:lstStyle/>
          <a:p>
            <a:pPr algn="ctr"/>
            <a:endParaRPr lang="ru-RU" sz="3600" kern="10" dirty="0" smtClean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657037"/>
              </p:ext>
            </p:extLst>
          </p:nvPr>
        </p:nvGraphicFramePr>
        <p:xfrm>
          <a:off x="611559" y="548677"/>
          <a:ext cx="7920882" cy="5832650"/>
        </p:xfrm>
        <a:graphic>
          <a:graphicData uri="http://schemas.openxmlformats.org/drawingml/2006/table">
            <a:tbl>
              <a:tblPr/>
              <a:tblGrid>
                <a:gridCol w="565030">
                  <a:extLst>
                    <a:ext uri="{9D8B030D-6E8A-4147-A177-3AD203B41FA5}">
                      <a16:colId xmlns:a16="http://schemas.microsoft.com/office/drawing/2014/main" val="316239265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000129370"/>
                    </a:ext>
                  </a:extLst>
                </a:gridCol>
                <a:gridCol w="512712">
                  <a:extLst>
                    <a:ext uri="{9D8B030D-6E8A-4147-A177-3AD203B41FA5}">
                      <a16:colId xmlns:a16="http://schemas.microsoft.com/office/drawing/2014/main" val="1026469610"/>
                    </a:ext>
                  </a:extLst>
                </a:gridCol>
                <a:gridCol w="627810">
                  <a:extLst>
                    <a:ext uri="{9D8B030D-6E8A-4147-A177-3AD203B41FA5}">
                      <a16:colId xmlns:a16="http://schemas.microsoft.com/office/drawing/2014/main" val="703439541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595839934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411891803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829624757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1240455213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3492035538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461139325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3280175871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659723040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3702916396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1858544683"/>
                    </a:ext>
                  </a:extLst>
                </a:gridCol>
              </a:tblGrid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585163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155760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769334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</a:t>
                      </a:r>
                      <a:endParaRPr lang="ru-RU" sz="13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1600343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9663329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568822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7208522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9708577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5703989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905578"/>
                  </a:ext>
                </a:extLst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-427719" y="1493978"/>
            <a:ext cx="13952323" cy="589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60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6"/>
          <p:cNvSpPr>
            <a:spLocks noChangeArrowheads="1" noChangeShapeType="1" noTextEdit="1"/>
          </p:cNvSpPr>
          <p:nvPr/>
        </p:nvSpPr>
        <p:spPr bwMode="auto">
          <a:xfrm rot="-332656">
            <a:off x="421804" y="1102743"/>
            <a:ext cx="8514338" cy="53826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462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i="1" kern="10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Impact"/>
              <a:cs typeface="+mn-cs"/>
            </a:endParaRPr>
          </a:p>
        </p:txBody>
      </p:sp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 rot="21376866">
            <a:off x="302373" y="380795"/>
            <a:ext cx="8025924" cy="673871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8745"/>
              </a:avLst>
            </a:prstTxWarp>
          </a:bodyPr>
          <a:lstStyle/>
          <a:p>
            <a:pPr algn="ctr"/>
            <a:endParaRPr lang="ru-RU" sz="3600" kern="10" dirty="0" smtClean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753852"/>
              </p:ext>
            </p:extLst>
          </p:nvPr>
        </p:nvGraphicFramePr>
        <p:xfrm>
          <a:off x="611559" y="548677"/>
          <a:ext cx="7920882" cy="5832650"/>
        </p:xfrm>
        <a:graphic>
          <a:graphicData uri="http://schemas.openxmlformats.org/drawingml/2006/table">
            <a:tbl>
              <a:tblPr/>
              <a:tblGrid>
                <a:gridCol w="565030">
                  <a:extLst>
                    <a:ext uri="{9D8B030D-6E8A-4147-A177-3AD203B41FA5}">
                      <a16:colId xmlns:a16="http://schemas.microsoft.com/office/drawing/2014/main" val="316239265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000129370"/>
                    </a:ext>
                  </a:extLst>
                </a:gridCol>
                <a:gridCol w="512712">
                  <a:extLst>
                    <a:ext uri="{9D8B030D-6E8A-4147-A177-3AD203B41FA5}">
                      <a16:colId xmlns:a16="http://schemas.microsoft.com/office/drawing/2014/main" val="1026469610"/>
                    </a:ext>
                  </a:extLst>
                </a:gridCol>
                <a:gridCol w="627810">
                  <a:extLst>
                    <a:ext uri="{9D8B030D-6E8A-4147-A177-3AD203B41FA5}">
                      <a16:colId xmlns:a16="http://schemas.microsoft.com/office/drawing/2014/main" val="703439541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595839934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411891803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829624757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1240455213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3492035538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461139325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3280175871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659723040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3702916396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1858544683"/>
                    </a:ext>
                  </a:extLst>
                </a:gridCol>
              </a:tblGrid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585163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155760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769334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</a:t>
                      </a:r>
                      <a:endParaRPr lang="ru-RU" sz="13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1600343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9663329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568822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7208522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9708577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5703989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9055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264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6"/>
          <p:cNvSpPr>
            <a:spLocks noChangeArrowheads="1" noChangeShapeType="1" noTextEdit="1"/>
          </p:cNvSpPr>
          <p:nvPr/>
        </p:nvSpPr>
        <p:spPr bwMode="auto">
          <a:xfrm rot="-332656">
            <a:off x="421804" y="1102743"/>
            <a:ext cx="8514338" cy="53826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462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i="1" kern="10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Impact"/>
              <a:cs typeface="+mn-cs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930966"/>
              </p:ext>
            </p:extLst>
          </p:nvPr>
        </p:nvGraphicFramePr>
        <p:xfrm>
          <a:off x="611559" y="548677"/>
          <a:ext cx="7920882" cy="5832650"/>
        </p:xfrm>
        <a:graphic>
          <a:graphicData uri="http://schemas.openxmlformats.org/drawingml/2006/table">
            <a:tbl>
              <a:tblPr/>
              <a:tblGrid>
                <a:gridCol w="565030">
                  <a:extLst>
                    <a:ext uri="{9D8B030D-6E8A-4147-A177-3AD203B41FA5}">
                      <a16:colId xmlns:a16="http://schemas.microsoft.com/office/drawing/2014/main" val="316239265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000129370"/>
                    </a:ext>
                  </a:extLst>
                </a:gridCol>
                <a:gridCol w="512712">
                  <a:extLst>
                    <a:ext uri="{9D8B030D-6E8A-4147-A177-3AD203B41FA5}">
                      <a16:colId xmlns:a16="http://schemas.microsoft.com/office/drawing/2014/main" val="1026469610"/>
                    </a:ext>
                  </a:extLst>
                </a:gridCol>
                <a:gridCol w="627810">
                  <a:extLst>
                    <a:ext uri="{9D8B030D-6E8A-4147-A177-3AD203B41FA5}">
                      <a16:colId xmlns:a16="http://schemas.microsoft.com/office/drawing/2014/main" val="703439541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595839934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411891803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829624757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1240455213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3492035538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461139325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3280175871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659723040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3702916396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1858544683"/>
                    </a:ext>
                  </a:extLst>
                </a:gridCol>
              </a:tblGrid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585163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155760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769334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</a:t>
                      </a:r>
                      <a:endParaRPr lang="ru-RU" sz="13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1600343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9663329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568822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7208522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ю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9708577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5703989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90557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6"/>
          <p:cNvSpPr>
            <a:spLocks noChangeArrowheads="1" noChangeShapeType="1" noTextEdit="1"/>
          </p:cNvSpPr>
          <p:nvPr/>
        </p:nvSpPr>
        <p:spPr bwMode="auto">
          <a:xfrm rot="21376866">
            <a:off x="304703" y="380719"/>
            <a:ext cx="8025924" cy="74572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8745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363355"/>
              </p:ext>
            </p:extLst>
          </p:nvPr>
        </p:nvGraphicFramePr>
        <p:xfrm>
          <a:off x="611559" y="548677"/>
          <a:ext cx="7920882" cy="5832650"/>
        </p:xfrm>
        <a:graphic>
          <a:graphicData uri="http://schemas.openxmlformats.org/drawingml/2006/table">
            <a:tbl>
              <a:tblPr/>
              <a:tblGrid>
                <a:gridCol w="565030">
                  <a:extLst>
                    <a:ext uri="{9D8B030D-6E8A-4147-A177-3AD203B41FA5}">
                      <a16:colId xmlns:a16="http://schemas.microsoft.com/office/drawing/2014/main" val="316239265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000129370"/>
                    </a:ext>
                  </a:extLst>
                </a:gridCol>
                <a:gridCol w="512712">
                  <a:extLst>
                    <a:ext uri="{9D8B030D-6E8A-4147-A177-3AD203B41FA5}">
                      <a16:colId xmlns:a16="http://schemas.microsoft.com/office/drawing/2014/main" val="1026469610"/>
                    </a:ext>
                  </a:extLst>
                </a:gridCol>
                <a:gridCol w="627810">
                  <a:extLst>
                    <a:ext uri="{9D8B030D-6E8A-4147-A177-3AD203B41FA5}">
                      <a16:colId xmlns:a16="http://schemas.microsoft.com/office/drawing/2014/main" val="703439541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595839934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411891803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829624757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1240455213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3492035538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461139325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3280175871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2659723040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3702916396"/>
                    </a:ext>
                  </a:extLst>
                </a:gridCol>
                <a:gridCol w="565030">
                  <a:extLst>
                    <a:ext uri="{9D8B030D-6E8A-4147-A177-3AD203B41FA5}">
                      <a16:colId xmlns:a16="http://schemas.microsoft.com/office/drawing/2014/main" val="1858544683"/>
                    </a:ext>
                  </a:extLst>
                </a:gridCol>
              </a:tblGrid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585163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</a:t>
                      </a:r>
                      <a:endParaRPr lang="ru-RU" sz="28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155760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769334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</a:t>
                      </a:r>
                      <a:endParaRPr lang="ru-RU" sz="1300" dirty="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1600343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9663329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568822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7208522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ru-RU" sz="1300">
                        <a:effectLst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ю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9708577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5703989"/>
                  </a:ext>
                </a:extLst>
              </a:tr>
              <a:tr h="583265"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 </a:t>
                      </a:r>
                    </a:p>
                  </a:txBody>
                  <a:tcPr marL="68575" marR="68575" marT="68575" marB="6857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90557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4834</TotalTime>
  <Words>1436</Words>
  <Application>Microsoft Office PowerPoint</Application>
  <PresentationFormat>Экран (4:3)</PresentationFormat>
  <Paragraphs>1000</Paragraphs>
  <Slides>23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Arial</vt:lpstr>
      <vt:lpstr>Calibri</vt:lpstr>
      <vt:lpstr>Cambria Math</vt:lpstr>
      <vt:lpstr>Constantia</vt:lpstr>
      <vt:lpstr>Impact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Zina</cp:lastModifiedBy>
  <cp:revision>366</cp:revision>
  <dcterms:created xsi:type="dcterms:W3CDTF">2013-08-25T16:42:31Z</dcterms:created>
  <dcterms:modified xsi:type="dcterms:W3CDTF">2022-11-23T10:28:22Z</dcterms:modified>
</cp:coreProperties>
</file>