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6" r:id="rId3"/>
    <p:sldId id="257" r:id="rId4"/>
    <p:sldId id="269" r:id="rId5"/>
    <p:sldId id="258" r:id="rId6"/>
    <p:sldId id="277" r:id="rId7"/>
    <p:sldId id="260" r:id="rId8"/>
    <p:sldId id="261" r:id="rId9"/>
    <p:sldId id="262" r:id="rId10"/>
    <p:sldId id="263" r:id="rId11"/>
    <p:sldId id="259" r:id="rId12"/>
    <p:sldId id="264" r:id="rId13"/>
    <p:sldId id="278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88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2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04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076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997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38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896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62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71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67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71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716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32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59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2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62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8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62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074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05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13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6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51F20-C310-4672-81CF-4D55990792D1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46747-A31C-4319-AF81-EBB7ED236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80ECD-AB24-4D6B-B204-E7DD7B0079A0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AFDF-E339-4CEE-9B21-414972DA0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70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2"/>
          <p:cNvSpPr/>
          <p:nvPr/>
        </p:nvSpPr>
        <p:spPr>
          <a:xfrm rot="10800000">
            <a:off x="0" y="-12315"/>
            <a:ext cx="12192000" cy="548680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ru-RU" sz="24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26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29267"/>
            <a:ext cx="12192000" cy="11399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0300" y="1039891"/>
            <a:ext cx="11377265" cy="3534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ru-RU" sz="3733" dirty="0">
                <a:solidFill>
                  <a:srgbClr val="2D588B"/>
                </a:solidFill>
                <a:latin typeface="Calibri"/>
              </a:rPr>
              <a:t>БИОЛОГИЯ</a:t>
            </a:r>
          </a:p>
          <a:p>
            <a:pPr algn="ctr" defTabSz="1219170"/>
            <a:r>
              <a:rPr lang="en-US" sz="3733" dirty="0">
                <a:solidFill>
                  <a:srgbClr val="2D588B"/>
                </a:solidFill>
                <a:latin typeface="Calibri"/>
              </a:rPr>
              <a:t>7</a:t>
            </a:r>
            <a:r>
              <a:rPr lang="ru-RU" sz="3733" dirty="0" smtClean="0">
                <a:solidFill>
                  <a:srgbClr val="2D588B"/>
                </a:solidFill>
                <a:latin typeface="Calibri"/>
              </a:rPr>
              <a:t> </a:t>
            </a:r>
            <a:r>
              <a:rPr lang="ru-RU" sz="3733" dirty="0">
                <a:solidFill>
                  <a:srgbClr val="2D588B"/>
                </a:solidFill>
                <a:latin typeface="Calibri"/>
              </a:rPr>
              <a:t>класс</a:t>
            </a:r>
          </a:p>
          <a:p>
            <a:pPr algn="ctr" defTabSz="1219170"/>
            <a:r>
              <a:rPr lang="ru-RU" sz="3200" dirty="0">
                <a:solidFill>
                  <a:srgbClr val="2D588B"/>
                </a:solidFill>
                <a:latin typeface="Calibri"/>
              </a:rPr>
              <a:t>Тема урока: </a:t>
            </a:r>
          </a:p>
          <a:p>
            <a:pPr algn="ctr" defTabSz="1219170"/>
            <a:r>
              <a:rPr lang="ru-RU" sz="3900" b="1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Тип Кольчатые черви. Классы Многощетинковые, Малощетинковые, Пиявки. Лабораторная работа «Знакомство с многообразием кольчатых червей»</a:t>
            </a:r>
            <a:endParaRPr lang="ru-RU" sz="39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60838" y="5691446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ru-RU" sz="2400" dirty="0">
                <a:solidFill>
                  <a:srgbClr val="224268"/>
                </a:solidFill>
                <a:latin typeface="Calibri"/>
              </a:rPr>
              <a:t>2021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47602" y="5081323"/>
            <a:ext cx="8311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ru-RU" sz="2400" dirty="0" smtClean="0">
                <a:solidFill>
                  <a:srgbClr val="2D588B"/>
                </a:solidFill>
                <a:latin typeface="Calibri"/>
              </a:rPr>
              <a:t>Учитель</a:t>
            </a:r>
            <a:r>
              <a:rPr lang="ru-RU" sz="2400" dirty="0">
                <a:solidFill>
                  <a:srgbClr val="2D588B"/>
                </a:solidFill>
                <a:latin typeface="Calibri"/>
              </a:rPr>
              <a:t>: </a:t>
            </a:r>
            <a:r>
              <a:rPr lang="ru-RU" sz="2400" dirty="0" smtClean="0">
                <a:solidFill>
                  <a:srgbClr val="2D588B"/>
                </a:solidFill>
                <a:latin typeface="Calibri"/>
              </a:rPr>
              <a:t>Андреева Зинаида Ильинична, ГБОУ гимназия №159</a:t>
            </a:r>
            <a:endParaRPr lang="ru-RU" sz="2400" dirty="0">
              <a:solidFill>
                <a:srgbClr val="2D588B"/>
              </a:solidFill>
              <a:latin typeface="Calibri"/>
            </a:endParaRPr>
          </a:p>
        </p:txBody>
      </p:sp>
      <p:pic>
        <p:nvPicPr>
          <p:cNvPr id="10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84199"/>
            <a:ext cx="12192000" cy="11399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18"/>
    </mc:Choice>
    <mc:Fallback xmlns="">
      <p:transition spd="slow" advTm="2731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Органы чувств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382" y="3345990"/>
            <a:ext cx="4920970" cy="3390415"/>
          </a:xfrm>
        </p:spPr>
      </p:pic>
      <p:sp>
        <p:nvSpPr>
          <p:cNvPr id="5" name="TextBox 4"/>
          <p:cNvSpPr txBox="1"/>
          <p:nvPr/>
        </p:nvSpPr>
        <p:spPr>
          <a:xfrm>
            <a:off x="537633" y="1555751"/>
            <a:ext cx="72773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Кольчатые черви имеют </a:t>
            </a:r>
            <a:r>
              <a:rPr lang="ru-RU" sz="3200" b="1" i="1" dirty="0" smtClean="0"/>
              <a:t>органы чувств</a:t>
            </a:r>
            <a:r>
              <a:rPr lang="ru-RU" sz="3200" dirty="0" smtClean="0"/>
              <a:t>:</a:t>
            </a:r>
          </a:p>
          <a:p>
            <a:pPr algn="just"/>
            <a:r>
              <a:rPr lang="ru-RU" sz="3200" dirty="0"/>
              <a:t>з</a:t>
            </a:r>
            <a:r>
              <a:rPr lang="ru-RU" sz="3200" dirty="0" smtClean="0"/>
              <a:t>рения, осязания, вкуса, обоняния, слуха, равновесия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725" y="1096962"/>
            <a:ext cx="3633258" cy="27249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724" y="3902634"/>
            <a:ext cx="3633259" cy="276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528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Размножение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/>
              <a:t>Бесполое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</a:t>
            </a:r>
            <a:r>
              <a:rPr lang="ru-RU" sz="3200" b="1" i="1" dirty="0" smtClean="0"/>
              <a:t>Половое</a:t>
            </a:r>
          </a:p>
          <a:p>
            <a:pPr marL="0" indent="0">
              <a:buNone/>
            </a:pPr>
            <a:r>
              <a:rPr lang="ru-RU" sz="32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</a:t>
            </a:r>
            <a:r>
              <a:rPr lang="ru-RU" sz="3200" dirty="0" smtClean="0"/>
              <a:t>Раздельнополые или гермафродиты</a:t>
            </a:r>
            <a:endParaRPr lang="ru-RU" sz="32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3733" y="2950272"/>
            <a:ext cx="4400765" cy="29338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3420602"/>
            <a:ext cx="5108949" cy="204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863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Тип Кольчатые черви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08" y="4321759"/>
            <a:ext cx="3592042" cy="2363187"/>
          </a:xfr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1662545" y="1288473"/>
            <a:ext cx="2635135" cy="1845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3825" y="3133898"/>
            <a:ext cx="4677499" cy="10772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Класс Многощетинковые,</a:t>
            </a:r>
          </a:p>
          <a:p>
            <a:r>
              <a:rPr lang="ru-RU" sz="3200" dirty="0"/>
              <a:t>и</a:t>
            </a:r>
            <a:r>
              <a:rPr lang="ru-RU" sz="3200" dirty="0" smtClean="0"/>
              <a:t>ли Полихеты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276975" y="1288473"/>
            <a:ext cx="19050" cy="1845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flipH="1">
            <a:off x="4923850" y="3133898"/>
            <a:ext cx="4587295" cy="10772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Класс Малощетинковые, или Олигохеты</a:t>
            </a:r>
            <a:endParaRPr lang="ru-RU" sz="32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8173761" y="1219548"/>
            <a:ext cx="2446614" cy="809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11145" y="2028825"/>
            <a:ext cx="2557030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Класс Пиявки</a:t>
            </a:r>
            <a:endParaRPr lang="ru-RU" sz="32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513" y="4321758"/>
            <a:ext cx="3195813" cy="23631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1858" y="2771948"/>
            <a:ext cx="2476317" cy="235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82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Класс Многощетинковые, или Полихеты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57" y="1494476"/>
            <a:ext cx="4072838" cy="27250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427" y="1461744"/>
            <a:ext cx="5150649" cy="28988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894" y="4360601"/>
            <a:ext cx="3403456" cy="23780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5389" y="4513001"/>
            <a:ext cx="66012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1" dirty="0" err="1" smtClean="0"/>
              <a:t>Параподии</a:t>
            </a:r>
            <a:r>
              <a:rPr lang="ru-RU" sz="3200" b="1" i="1" dirty="0" smtClean="0"/>
              <a:t> </a:t>
            </a:r>
            <a:r>
              <a:rPr lang="ru-RU" sz="3200" i="1" dirty="0" smtClean="0"/>
              <a:t>покрыты </a:t>
            </a:r>
            <a:r>
              <a:rPr lang="ru-RU" sz="3200" b="1" i="1" dirty="0" smtClean="0"/>
              <a:t>многочисленными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щетинками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Преимущественно морские виды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55652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Класс Малощетинковые, или Олигохеты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52" y="1790700"/>
            <a:ext cx="4720734" cy="4737963"/>
          </a:xfrm>
        </p:spPr>
      </p:pic>
      <p:sp>
        <p:nvSpPr>
          <p:cNvPr id="5" name="TextBox 4"/>
          <p:cNvSpPr txBox="1"/>
          <p:nvPr/>
        </p:nvSpPr>
        <p:spPr>
          <a:xfrm>
            <a:off x="5357284" y="2312150"/>
            <a:ext cx="67563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Живут в почве, пресных и солёных водах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Вместо </a:t>
            </a:r>
            <a:r>
              <a:rPr lang="ru-RU" sz="3200" i="1" dirty="0" err="1" smtClean="0"/>
              <a:t>параподий</a:t>
            </a:r>
            <a:r>
              <a:rPr lang="ru-RU" sz="3200" i="1" dirty="0" smtClean="0"/>
              <a:t> на теле имеются </a:t>
            </a:r>
            <a:r>
              <a:rPr lang="ru-RU" sz="3200" b="1" i="1" dirty="0" smtClean="0"/>
              <a:t>щетинки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4007987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Класс Пиявки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69" y="1577670"/>
            <a:ext cx="3798604" cy="5064806"/>
          </a:xfrm>
        </p:spPr>
      </p:pic>
      <p:sp>
        <p:nvSpPr>
          <p:cNvPr id="5" name="TextBox 4"/>
          <p:cNvSpPr txBox="1"/>
          <p:nvPr/>
        </p:nvSpPr>
        <p:spPr>
          <a:xfrm>
            <a:off x="4098175" y="1690688"/>
            <a:ext cx="82605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Преимущественно пресноводные виды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1" dirty="0" smtClean="0"/>
              <a:t>Хищники</a:t>
            </a:r>
            <a:r>
              <a:rPr lang="ru-RU" sz="3200" i="1" dirty="0" smtClean="0"/>
              <a:t> или </a:t>
            </a:r>
            <a:r>
              <a:rPr lang="ru-RU" sz="3200" b="1" i="1" dirty="0" smtClean="0"/>
              <a:t>паразиты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Тело состоит из </a:t>
            </a:r>
            <a:r>
              <a:rPr lang="ru-RU" sz="3200" b="1" i="1" dirty="0" smtClean="0"/>
              <a:t>33 сегментов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1" dirty="0" smtClean="0"/>
              <a:t>Присоски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Отсутствие щетинок</a:t>
            </a:r>
            <a:endParaRPr lang="en-US" sz="32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i="1" dirty="0" smtClean="0"/>
              <a:t>Выделяют </a:t>
            </a:r>
            <a:r>
              <a:rPr lang="ru-RU" sz="3200" b="1" i="1" dirty="0" smtClean="0"/>
              <a:t>гирудин, </a:t>
            </a:r>
            <a:r>
              <a:rPr lang="ru-RU" sz="3200" i="1" dirty="0" smtClean="0"/>
              <a:t>препятствующий</a:t>
            </a:r>
          </a:p>
          <a:p>
            <a:r>
              <a:rPr lang="ru-RU" sz="3200" i="1" dirty="0"/>
              <a:t>с</a:t>
            </a:r>
            <a:r>
              <a:rPr lang="ru-RU" sz="3200" i="1" dirty="0" smtClean="0"/>
              <a:t>вёртыванию крови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72482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49630"/>
            <a:ext cx="12086705" cy="150460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Лабораторная работа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Знакомство с многообразием кольчатых червей»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Цель работы: </a:t>
            </a:r>
            <a:r>
              <a:rPr lang="ru-RU" dirty="0" smtClean="0"/>
              <a:t>изучить характерные признаки различных классов типа Кольчатые черви.</a:t>
            </a:r>
          </a:p>
          <a:p>
            <a:pPr marL="0" indent="0" algn="just">
              <a:buNone/>
            </a:pPr>
            <a:r>
              <a:rPr lang="ru-RU" b="1" dirty="0" smtClean="0"/>
              <a:t>Ход работы: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Изучите представленные изображения.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Используя материалы учебника, определите, какие признаки внешнего строения позволяют отнести данные организмы к тому или иному классу кольчатых червей.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Зарисуйте внешнее строение данных организмов, выполните подписи к рисунку.</a:t>
            </a:r>
          </a:p>
          <a:p>
            <a:pPr marL="0" indent="0" algn="just">
              <a:buNone/>
            </a:pPr>
            <a:r>
              <a:rPr lang="en-US" dirty="0" smtClean="0"/>
              <a:t>4</a:t>
            </a:r>
            <a:r>
              <a:rPr lang="ru-RU" dirty="0" smtClean="0"/>
              <a:t>. Сделайте вывод.</a:t>
            </a:r>
          </a:p>
        </p:txBody>
      </p:sp>
    </p:spTree>
    <p:extLst>
      <p:ext uri="{BB962C8B-B14F-4D97-AF65-F5344CB8AC3E}">
        <p14:creationId xmlns:p14="http://schemas.microsoft.com/office/powerpoint/2010/main" val="571950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93" y="365125"/>
            <a:ext cx="1200080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Лабораторная работа</a:t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«Знакомство с многообразием кольчатых червей»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93" y="1549874"/>
            <a:ext cx="3537763" cy="34324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9787" y="1761517"/>
            <a:ext cx="3983617" cy="30092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4061" y="1761517"/>
            <a:ext cx="3367954" cy="24613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0778" y="5062451"/>
            <a:ext cx="1459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err="1" smtClean="0"/>
              <a:t>Нереис</a:t>
            </a:r>
            <a:endParaRPr lang="ru-RU" sz="3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651141" y="4811848"/>
            <a:ext cx="318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Дождевой червь</a:t>
            </a:r>
            <a:endParaRPr lang="ru-RU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9105589" y="4201139"/>
            <a:ext cx="3086410" cy="15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 smtClean="0"/>
              <a:t>Большая ложноконская пиявка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12565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02" y="365125"/>
            <a:ext cx="1205345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Лабораторная работа 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«Знакомство с многообразием кольчатых червей»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339" y="1950169"/>
            <a:ext cx="2698346" cy="4387554"/>
          </a:xfr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2182089" y="3657564"/>
            <a:ext cx="1005840" cy="232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460566" y="3670113"/>
            <a:ext cx="727363" cy="899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52676" y="3405521"/>
            <a:ext cx="290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п</a:t>
            </a:r>
            <a:r>
              <a:rPr lang="ru-RU" dirty="0" err="1" smtClean="0"/>
              <a:t>араподии</a:t>
            </a:r>
            <a:r>
              <a:rPr lang="ru-RU" dirty="0" smtClean="0"/>
              <a:t> с щетинками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697479" y="5107920"/>
            <a:ext cx="980902" cy="48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78381" y="4879319"/>
            <a:ext cx="22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ередний конец тела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1097280" y="1773231"/>
            <a:ext cx="1363287" cy="324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60566" y="1580837"/>
            <a:ext cx="2017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</a:t>
            </a:r>
            <a:r>
              <a:rPr lang="ru-RU" dirty="0" smtClean="0"/>
              <a:t>адний конец тела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2294313" y="2568633"/>
            <a:ext cx="1313411" cy="249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1778923" y="2568633"/>
            <a:ext cx="1828801" cy="673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80064" y="2363438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сегменты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6062130" y="1747184"/>
            <a:ext cx="59258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u="sng" dirty="0" smtClean="0">
                <a:solidFill>
                  <a:srgbClr val="002060"/>
                </a:solidFill>
              </a:rPr>
              <a:t>Особенности внешнего строения класса </a:t>
            </a:r>
            <a:r>
              <a:rPr lang="ru-RU" sz="3200" u="sng" dirty="0" err="1" smtClean="0">
                <a:solidFill>
                  <a:srgbClr val="002060"/>
                </a:solidFill>
              </a:rPr>
              <a:t>Многощетиковые</a:t>
            </a:r>
            <a:r>
              <a:rPr lang="ru-RU" sz="3200" u="sng" dirty="0" smtClean="0">
                <a:solidFill>
                  <a:srgbClr val="002060"/>
                </a:solidFill>
              </a:rPr>
              <a:t>: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 smtClean="0"/>
              <a:t>наличие </a:t>
            </a:r>
            <a:r>
              <a:rPr lang="ru-RU" sz="3200" b="1" i="1" dirty="0" err="1" smtClean="0"/>
              <a:t>параподий</a:t>
            </a:r>
            <a:r>
              <a:rPr lang="ru-RU" sz="3200" i="1" dirty="0" smtClean="0"/>
              <a:t>;</a:t>
            </a:r>
          </a:p>
          <a:p>
            <a:pPr marL="457200" indent="-457200" algn="just">
              <a:buFontTx/>
              <a:buChar char="-"/>
            </a:pPr>
            <a:r>
              <a:rPr lang="ru-RU" sz="3200" b="1" i="1" dirty="0"/>
              <a:t>м</a:t>
            </a:r>
            <a:r>
              <a:rPr lang="ru-RU" sz="3200" b="1" i="1" dirty="0" smtClean="0"/>
              <a:t>ногочисленные щетинки</a:t>
            </a:r>
            <a:r>
              <a:rPr lang="ru-RU" sz="3200" i="1" dirty="0" smtClean="0"/>
              <a:t> на </a:t>
            </a:r>
            <a:r>
              <a:rPr lang="ru-RU" sz="3200" i="1" dirty="0" err="1" smtClean="0"/>
              <a:t>параподиях</a:t>
            </a:r>
            <a:endParaRPr lang="ru-RU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6093229" y="63377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324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571" y="365125"/>
            <a:ext cx="1162119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Лабораторная работа 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«Знакомство с многообразием кольчатых червей»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15" y="1576243"/>
            <a:ext cx="4745985" cy="4004425"/>
          </a:xfrm>
        </p:spPr>
      </p:pic>
      <p:sp>
        <p:nvSpPr>
          <p:cNvPr id="7" name="TextBox 6"/>
          <p:cNvSpPr txBox="1"/>
          <p:nvPr/>
        </p:nvSpPr>
        <p:spPr>
          <a:xfrm>
            <a:off x="4929140" y="1690688"/>
            <a:ext cx="65431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u="sng" dirty="0" smtClean="0">
                <a:solidFill>
                  <a:srgbClr val="002060"/>
                </a:solidFill>
              </a:rPr>
              <a:t>Особенности внешнего строения класса Малощетинковые: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 smtClean="0"/>
              <a:t>отсутствие </a:t>
            </a:r>
            <a:r>
              <a:rPr lang="ru-RU" sz="3200" i="1" dirty="0" err="1" smtClean="0"/>
              <a:t>параподий</a:t>
            </a:r>
            <a:r>
              <a:rPr lang="ru-RU" sz="3200" i="1" dirty="0" smtClean="0"/>
              <a:t>;</a:t>
            </a:r>
          </a:p>
          <a:p>
            <a:pPr marL="457200" indent="-457200" algn="just">
              <a:buFontTx/>
              <a:buChar char="-"/>
            </a:pPr>
            <a:r>
              <a:rPr lang="ru-RU" sz="3200" b="1" i="1" dirty="0"/>
              <a:t>щ</a:t>
            </a:r>
            <a:r>
              <a:rPr lang="ru-RU" sz="3200" b="1" i="1" dirty="0" smtClean="0"/>
              <a:t>етинки</a:t>
            </a:r>
            <a:r>
              <a:rPr lang="ru-RU" sz="3200" i="1" dirty="0" smtClean="0"/>
              <a:t> на брюшной и боковой сторонах тела;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/>
              <a:t>н</a:t>
            </a:r>
            <a:r>
              <a:rPr lang="ru-RU" sz="3200" i="1" dirty="0" smtClean="0"/>
              <a:t>аличие </a:t>
            </a:r>
            <a:r>
              <a:rPr lang="ru-RU" sz="3200" b="1" i="1" dirty="0" smtClean="0"/>
              <a:t>пояска</a:t>
            </a:r>
          </a:p>
          <a:p>
            <a:pPr marL="457200" indent="-457200">
              <a:buFontTx/>
              <a:buChar char="-"/>
            </a:pP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6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 урока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046133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i="1" dirty="0"/>
              <a:t>И</a:t>
            </a:r>
            <a:r>
              <a:rPr lang="ru-RU" sz="3200" i="1" dirty="0" smtClean="0"/>
              <a:t>зучить  особенности внешнего и внутреннего строения кольчатых червей, познакомиться с многообразием кольчецов</a:t>
            </a:r>
            <a:endParaRPr lang="ru-RU" sz="32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407" y="2400300"/>
            <a:ext cx="5403145" cy="405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261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633" y="365125"/>
            <a:ext cx="1155469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Лабораторная работа 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«Знакомство с многообразием кольчатых червей»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33" y="1690688"/>
            <a:ext cx="5715000" cy="4200525"/>
          </a:xfrm>
        </p:spPr>
      </p:pic>
      <p:sp>
        <p:nvSpPr>
          <p:cNvPr id="5" name="TextBox 4"/>
          <p:cNvSpPr txBox="1"/>
          <p:nvPr/>
        </p:nvSpPr>
        <p:spPr>
          <a:xfrm>
            <a:off x="6731924" y="1859340"/>
            <a:ext cx="5105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u="sng" dirty="0" smtClean="0">
                <a:solidFill>
                  <a:srgbClr val="002060"/>
                </a:solidFill>
              </a:rPr>
              <a:t>Особенности внешнего строения класса Пиявки: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 smtClean="0"/>
              <a:t>уплощённое тело;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/>
              <a:t>п</a:t>
            </a:r>
            <a:r>
              <a:rPr lang="ru-RU" sz="3200" i="1" dirty="0" smtClean="0"/>
              <a:t>остоянное количество </a:t>
            </a:r>
            <a:r>
              <a:rPr lang="ru-RU" sz="3200" b="1" i="1" dirty="0" smtClean="0"/>
              <a:t>сегментов (33)</a:t>
            </a:r>
            <a:r>
              <a:rPr lang="ru-RU" sz="3200" i="1" dirty="0" smtClean="0"/>
              <a:t>;</a:t>
            </a:r>
            <a:endParaRPr lang="ru-RU" sz="3200" b="1" i="1" dirty="0" smtClean="0"/>
          </a:p>
          <a:p>
            <a:pPr marL="457200" indent="-457200" algn="just">
              <a:buFontTx/>
              <a:buChar char="-"/>
            </a:pPr>
            <a:r>
              <a:rPr lang="ru-RU" sz="3200" i="1" dirty="0"/>
              <a:t>о</a:t>
            </a:r>
            <a:r>
              <a:rPr lang="ru-RU" sz="3200" i="1" dirty="0" smtClean="0"/>
              <a:t>тсутствие щетинок на теле;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/>
              <a:t>н</a:t>
            </a:r>
            <a:r>
              <a:rPr lang="ru-RU" sz="3200" i="1" dirty="0" smtClean="0"/>
              <a:t>аличие </a:t>
            </a:r>
            <a:r>
              <a:rPr lang="ru-RU" sz="3200" b="1" i="1" dirty="0" smtClean="0"/>
              <a:t>присосок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784688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571" y="365125"/>
            <a:ext cx="1136349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Лабораторная работа 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«Знакомство с многообразием кольчатых червей»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200" b="1" dirty="0" smtClean="0"/>
              <a:t>Вывод:</a:t>
            </a:r>
            <a:r>
              <a:rPr lang="ru-RU" sz="3200" dirty="0" smtClean="0"/>
              <a:t> различные классы (Многощетинковые, Малощетинковые, Пиявки) типа Кольчатые черви обладают характерными особенностями внешнего строения, позволяющими судить о систематической принадлежности организма. Особенности внешнего строения связаны с различиями в образе жизни у представителей разных классов.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90459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 smtClean="0"/>
              <a:t>Заполните пропуски в тексте (см. прикреплённый файл).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/>
              <a:t> </a:t>
            </a:r>
            <a:r>
              <a:rPr lang="ru-RU" sz="3200" dirty="0" smtClean="0"/>
              <a:t>Укажите характеристики, соответствующие каждому классу кольчатых червей (см. прикреплённый файл).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 smtClean="0"/>
              <a:t>Аргументируйте утверждение: «Среди различных червей кольчатые – наиболее высокоорганизованные».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3204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Основные понятия урока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3200" i="1" dirty="0" err="1" smtClean="0"/>
              <a:t>Параподии</a:t>
            </a:r>
            <a:endParaRPr lang="ru-RU" sz="3200" i="1" dirty="0" smtClean="0"/>
          </a:p>
          <a:p>
            <a:pPr>
              <a:buFontTx/>
              <a:buChar char="-"/>
            </a:pPr>
            <a:r>
              <a:rPr lang="ru-RU" sz="3200" i="1" dirty="0" smtClean="0"/>
              <a:t>Целом</a:t>
            </a:r>
          </a:p>
          <a:p>
            <a:pPr>
              <a:buFontTx/>
              <a:buChar char="-"/>
            </a:pPr>
            <a:r>
              <a:rPr lang="ru-RU" sz="3200" i="1" dirty="0" smtClean="0"/>
              <a:t>Замкнутая кровеносная система</a:t>
            </a:r>
          </a:p>
          <a:p>
            <a:pPr>
              <a:buFontTx/>
              <a:buChar char="-"/>
            </a:pPr>
            <a:r>
              <a:rPr lang="ru-RU" sz="3200" i="1" dirty="0" smtClean="0"/>
              <a:t>Окологлоточное нервное кольцо</a:t>
            </a:r>
          </a:p>
          <a:p>
            <a:pPr>
              <a:buFontTx/>
              <a:buChar char="-"/>
            </a:pPr>
            <a:r>
              <a:rPr lang="ru-RU" sz="3200" i="1" dirty="0" smtClean="0"/>
              <a:t>Брюшная нервная цепочка</a:t>
            </a:r>
          </a:p>
          <a:p>
            <a:pPr>
              <a:buFontTx/>
              <a:buChar char="-"/>
            </a:pPr>
            <a:r>
              <a:rPr lang="ru-RU" sz="3200" i="1" dirty="0" smtClean="0"/>
              <a:t>Щетинки</a:t>
            </a:r>
          </a:p>
          <a:p>
            <a:pPr>
              <a:buFontTx/>
              <a:buChar char="-"/>
            </a:pPr>
            <a:r>
              <a:rPr lang="ru-RU" sz="3200" i="1" dirty="0" smtClean="0"/>
              <a:t>Классы Полихеты, Олигохеты, Пиявки</a:t>
            </a:r>
          </a:p>
          <a:p>
            <a:pPr>
              <a:buFontTx/>
              <a:buChar char="-"/>
            </a:pPr>
            <a:r>
              <a:rPr lang="ru-RU" sz="3200" i="1" dirty="0" smtClean="0"/>
              <a:t>Гирудин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542" y="2314575"/>
            <a:ext cx="4275706" cy="386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49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Общая характеристика кольчатых червей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447" y="1976499"/>
            <a:ext cx="5698067" cy="467492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Преимущественно свободноживущие черви</a:t>
            </a:r>
          </a:p>
          <a:p>
            <a:r>
              <a:rPr lang="ru-RU" sz="3200" dirty="0" smtClean="0"/>
              <a:t> Туловище состоит из колец – </a:t>
            </a:r>
            <a:r>
              <a:rPr lang="ru-RU" sz="3200" b="1" i="1" dirty="0" smtClean="0"/>
              <a:t>сегментов</a:t>
            </a:r>
          </a:p>
          <a:p>
            <a:r>
              <a:rPr lang="ru-RU" sz="3200" dirty="0" smtClean="0"/>
              <a:t>Двусторонняя симметрия</a:t>
            </a:r>
          </a:p>
          <a:p>
            <a:r>
              <a:rPr lang="ru-RU" sz="3200" dirty="0" smtClean="0"/>
              <a:t>Трехслойные животные</a:t>
            </a:r>
          </a:p>
          <a:p>
            <a:r>
              <a:rPr lang="ru-RU" sz="3200" dirty="0" smtClean="0"/>
              <a:t>Вторичная полость тела - </a:t>
            </a:r>
            <a:r>
              <a:rPr lang="ru-RU" sz="3200" b="1" i="1" dirty="0" smtClean="0"/>
              <a:t>целом</a:t>
            </a:r>
            <a:endParaRPr lang="ru-RU" sz="3200" b="1" dirty="0" smtClean="0"/>
          </a:p>
          <a:p>
            <a:r>
              <a:rPr lang="ru-RU" sz="3200" dirty="0" smtClean="0"/>
              <a:t>Наличие</a:t>
            </a:r>
            <a:r>
              <a:rPr lang="ru-RU" sz="3200" i="1" dirty="0" smtClean="0"/>
              <a:t> </a:t>
            </a:r>
            <a:r>
              <a:rPr lang="ru-RU" sz="3200" b="1" i="1" dirty="0" err="1" smtClean="0"/>
              <a:t>параподий</a:t>
            </a:r>
            <a:endParaRPr lang="ru-RU" sz="3200" b="1" i="1" dirty="0" smtClean="0"/>
          </a:p>
          <a:p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128" y="2400300"/>
            <a:ext cx="5879560" cy="431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2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5B9BD5">
                    <a:lumMod val="75000"/>
                  </a:srgbClr>
                </a:solidFill>
              </a:rPr>
              <a:t>Общая характеристика кольчатых червей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756" y="2701636"/>
            <a:ext cx="5753865" cy="3674832"/>
          </a:xfrm>
        </p:spPr>
      </p:pic>
      <p:sp>
        <p:nvSpPr>
          <p:cNvPr id="6" name="TextBox 5"/>
          <p:cNvSpPr txBox="1"/>
          <p:nvPr/>
        </p:nvSpPr>
        <p:spPr>
          <a:xfrm>
            <a:off x="423948" y="2116861"/>
            <a:ext cx="54947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i="1" dirty="0" smtClean="0"/>
              <a:t>Замкнутая кровеносная система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Нервная система состоит из </a:t>
            </a:r>
            <a:r>
              <a:rPr lang="ru-RU" sz="3200" b="1" i="1" dirty="0" smtClean="0"/>
              <a:t>окологлоточного нервного кольца </a:t>
            </a:r>
            <a:r>
              <a:rPr lang="ru-RU" sz="3200" dirty="0" smtClean="0"/>
              <a:t>и </a:t>
            </a:r>
            <a:r>
              <a:rPr lang="ru-RU" sz="3200" b="1" i="1" dirty="0" smtClean="0"/>
              <a:t>брюшной нервной цепочки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680896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Внутреннее строение кольчатых червей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78" y="1880658"/>
            <a:ext cx="11391243" cy="4043891"/>
          </a:xfrm>
        </p:spPr>
      </p:pic>
    </p:spTree>
    <p:extLst>
      <p:ext uri="{BB962C8B-B14F-4D97-AF65-F5344CB8AC3E}">
        <p14:creationId xmlns:p14="http://schemas.microsoft.com/office/powerpoint/2010/main" val="1742296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Кровеносная система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35" y="1595438"/>
            <a:ext cx="11227914" cy="3776662"/>
          </a:xfrm>
        </p:spPr>
      </p:pic>
      <p:sp>
        <p:nvSpPr>
          <p:cNvPr id="6" name="TextBox 5"/>
          <p:cNvSpPr txBox="1"/>
          <p:nvPr/>
        </p:nvSpPr>
        <p:spPr>
          <a:xfrm>
            <a:off x="5783234" y="5772497"/>
            <a:ext cx="6165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Замкнутая кровеносная система</a:t>
            </a:r>
            <a:endParaRPr lang="ru-RU" sz="3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0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Пищеварительная система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68" y="1690688"/>
            <a:ext cx="11203007" cy="3136842"/>
          </a:xfrm>
        </p:spPr>
      </p:pic>
      <p:sp>
        <p:nvSpPr>
          <p:cNvPr id="5" name="TextBox 4"/>
          <p:cNvSpPr txBox="1"/>
          <p:nvPr/>
        </p:nvSpPr>
        <p:spPr>
          <a:xfrm>
            <a:off x="1802466" y="5366462"/>
            <a:ext cx="85870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Рот – глотка – пищевод- зоб - средняя кишка – задняя кишка – анальное отверстие</a:t>
            </a:r>
            <a:endParaRPr lang="ru-RU" sz="3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81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Нервная система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443" y="1528763"/>
            <a:ext cx="8114016" cy="4538662"/>
          </a:xfrm>
        </p:spPr>
      </p:pic>
    </p:spTree>
    <p:extLst>
      <p:ext uri="{BB962C8B-B14F-4D97-AF65-F5344CB8AC3E}">
        <p14:creationId xmlns:p14="http://schemas.microsoft.com/office/powerpoint/2010/main" val="17085422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457</Words>
  <Application>Microsoft Office PowerPoint</Application>
  <PresentationFormat>Широкоэкранный</PresentationFormat>
  <Paragraphs>99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1_Тема Office</vt:lpstr>
      <vt:lpstr>Презентация PowerPoint</vt:lpstr>
      <vt:lpstr>Цель урока</vt:lpstr>
      <vt:lpstr>Основные понятия урока</vt:lpstr>
      <vt:lpstr>Общая характеристика кольчатых червей</vt:lpstr>
      <vt:lpstr>Общая характеристика кольчатых червей</vt:lpstr>
      <vt:lpstr>Внутреннее строение кольчатых червей</vt:lpstr>
      <vt:lpstr>Кровеносная система</vt:lpstr>
      <vt:lpstr>Пищеварительная система</vt:lpstr>
      <vt:lpstr>Нервная система</vt:lpstr>
      <vt:lpstr>Органы чувств</vt:lpstr>
      <vt:lpstr>Размножение</vt:lpstr>
      <vt:lpstr>Тип Кольчатые черви</vt:lpstr>
      <vt:lpstr>Класс Многощетинковые, или Полихеты</vt:lpstr>
      <vt:lpstr>Класс Малощетинковые, или Олигохеты</vt:lpstr>
      <vt:lpstr>Класс Пиявки</vt:lpstr>
      <vt:lpstr>Лабораторная работа  «Знакомство с многообразием кольчатых червей» </vt:lpstr>
      <vt:lpstr>Лабораторная работа «Знакомство с многообразием кольчатых червей» </vt:lpstr>
      <vt:lpstr>Лабораторная работа  «Знакомство с многообразием кольчатых червей» </vt:lpstr>
      <vt:lpstr>Лабораторная работа  «Знакомство с многообразием кольчатых червей» </vt:lpstr>
      <vt:lpstr>Лабораторная работа  «Знакомство с многообразием кольчатых червей»</vt:lpstr>
      <vt:lpstr>Лабораторная работа  «Знакомство с многообразием кольчатых червей»</vt:lpstr>
      <vt:lpstr>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 7 класс</dc:title>
  <dc:creator>Zina</dc:creator>
  <cp:lastModifiedBy>Natalia</cp:lastModifiedBy>
  <cp:revision>44</cp:revision>
  <dcterms:created xsi:type="dcterms:W3CDTF">2021-09-17T06:01:28Z</dcterms:created>
  <dcterms:modified xsi:type="dcterms:W3CDTF">2022-12-29T11:28:39Z</dcterms:modified>
</cp:coreProperties>
</file>