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4" r:id="rId9"/>
    <p:sldId id="266" r:id="rId10"/>
    <p:sldId id="267" r:id="rId11"/>
    <p:sldId id="268" r:id="rId12"/>
    <p:sldId id="270" r:id="rId13"/>
    <p:sldId id="269" r:id="rId14"/>
    <p:sldId id="271" r:id="rId15"/>
    <p:sldId id="272" r:id="rId16"/>
    <p:sldId id="273" r:id="rId17"/>
    <p:sldId id="27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4306"/>
    <a:srgbClr val="FF6600"/>
    <a:srgbClr val="99FF99"/>
    <a:srgbClr val="FF9933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5AE5A-A3A8-4498-86A7-462C91666EFA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C05BE-1E94-4520-9D1D-A5422747C8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3848E-FAE0-435B-A581-459935CA1858}" type="slidenum">
              <a:rPr lang="ru-RU"/>
              <a:pPr/>
              <a:t>8</a:t>
            </a:fld>
            <a:endParaRPr 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/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4041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C05BE-1E94-4520-9D1D-A5422747C8D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32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87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42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7464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680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1467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669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92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75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31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93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4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83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01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2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5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3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9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19" Type="http://schemas.openxmlformats.org/officeDocument/2006/relationships/image" Target="../media/image11.jpeg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18.jpeg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39765" y="2420888"/>
            <a:ext cx="6696064" cy="1785104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onvex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500" b="1" cap="all" spc="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Решение </a:t>
            </a:r>
          </a:p>
          <a:p>
            <a:pPr algn="ctr"/>
            <a:r>
              <a:rPr lang="ru-RU" sz="5500" b="1" cap="all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      </a:t>
            </a:r>
            <a:r>
              <a:rPr lang="ru-RU" sz="5500" b="1" cap="all" spc="0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уравнений</a:t>
            </a:r>
            <a:endParaRPr lang="ru-RU" sz="5500" b="1" cap="all" spc="0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0"/>
            <a:ext cx="2792752" cy="15542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1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6 класс</a:t>
            </a: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7158" y="5099991"/>
            <a:ext cx="3794950" cy="1107996"/>
          </a:xfrm>
          <a:prstGeom prst="rect">
            <a:avLst/>
          </a:prstGeom>
          <a:noFill/>
        </p:spPr>
        <p:txBody>
          <a:bodyPr wrap="none" lIns="91440" tIns="45720" rIns="91440" bIns="45720" anchor="ctr" anchorCtr="0">
            <a:spAutoFit/>
          </a:bodyPr>
          <a:lstStyle/>
          <a:p>
            <a:pPr algn="ctr"/>
            <a:r>
              <a:rPr lang="ru-RU" sz="21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srgbClr val="00B050"/>
                  </a:innerShdw>
                </a:effectLst>
                <a:latin typeface="Arial" pitchFamily="34" charset="0"/>
              </a:rPr>
              <a:t>М</a:t>
            </a:r>
            <a:r>
              <a:rPr lang="ru-RU" sz="21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srgbClr val="00B050"/>
                  </a:innerShdw>
                </a:effectLst>
                <a:latin typeface="Arial" pitchFamily="34" charset="0"/>
              </a:rPr>
              <a:t>ОУ  СЕМЕНОВСКАЯ СОШ</a:t>
            </a:r>
            <a:endParaRPr lang="ru-RU" sz="21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srgbClr val="00B050"/>
                </a:innerShdw>
              </a:effectLst>
              <a:latin typeface="Arial" pitchFamily="34" charset="0"/>
            </a:endParaRPr>
          </a:p>
          <a:p>
            <a:pPr algn="ctr"/>
            <a:r>
              <a:rPr lang="ru-RU" sz="21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14300">
                    <a:srgbClr val="00B050"/>
                  </a:innerShdw>
                </a:effectLst>
                <a:latin typeface="Arial" pitchFamily="34" charset="0"/>
              </a:rPr>
              <a:t>М.Г.Евплова</a:t>
            </a:r>
            <a:endParaRPr lang="ru-RU" sz="21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14300">
                  <a:srgbClr val="00B050"/>
                </a:innerShdw>
              </a:effectLst>
              <a:latin typeface="Arial" pitchFamily="34" charset="0"/>
            </a:endParaRPr>
          </a:p>
          <a:p>
            <a:pPr algn="ctr"/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8" r="25160"/>
          <a:stretch/>
        </p:blipFill>
        <p:spPr bwMode="auto">
          <a:xfrm>
            <a:off x="107504" y="74947"/>
            <a:ext cx="2132261" cy="29486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" t="2099" r="3064" b="2099"/>
          <a:stretch/>
        </p:blipFill>
        <p:spPr>
          <a:xfrm>
            <a:off x="107504" y="48307"/>
            <a:ext cx="3236970" cy="3573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1934817" y="202864"/>
            <a:ext cx="7200799" cy="2808312"/>
          </a:xfrm>
          <a:prstGeom prst="wedgeRoundRectCallout">
            <a:avLst>
              <a:gd name="adj1" fmla="val -38760"/>
              <a:gd name="adj2" fmla="val 7226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Уравнение вида</a:t>
            </a:r>
          </a:p>
          <a:p>
            <a:pPr algn="ctr"/>
            <a:r>
              <a:rPr lang="en-US" sz="4400" b="1" i="1" dirty="0" smtClean="0">
                <a:solidFill>
                  <a:srgbClr val="FF0000"/>
                </a:solidFill>
                <a:latin typeface="Georgia" pitchFamily="18" charset="0"/>
              </a:rPr>
              <a:t>ax=b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, где </a:t>
            </a:r>
            <a:r>
              <a:rPr lang="en-US" sz="4400" b="1" i="1" dirty="0" smtClean="0">
                <a:solidFill>
                  <a:srgbClr val="FF0000"/>
                </a:solidFill>
                <a:latin typeface="Georgia" pitchFamily="18" charset="0"/>
              </a:rPr>
              <a:t>a</a:t>
            </a:r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≠0</a:t>
            </a:r>
            <a:endParaRPr lang="ru-RU" sz="2400" b="1" i="1" dirty="0" smtClean="0"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называют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 </a:t>
            </a:r>
            <a:r>
              <a:rPr lang="ru-RU" sz="2400" b="1" i="1" u="sng" dirty="0" smtClean="0">
                <a:solidFill>
                  <a:srgbClr val="FF0000"/>
                </a:solidFill>
                <a:latin typeface="Georgia" pitchFamily="18" charset="0"/>
              </a:rPr>
              <a:t>линейным уравнением с одним неизвестным</a:t>
            </a:r>
            <a:endParaRPr lang="ru-RU" sz="2800" b="1" i="1" u="sng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051720" y="2780928"/>
            <a:ext cx="324018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300192" y="386104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573016"/>
            <a:ext cx="4867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3x   6x = -10   19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63888" y="386104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+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23928" y="1412776"/>
            <a:ext cx="4976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3x - 19 = -6x -10 </a:t>
            </a:r>
            <a:endParaRPr lang="ru-RU" sz="5400" b="1" i="1" cap="all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4509120"/>
            <a:ext cx="192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9</a:t>
            </a:r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x = </a:t>
            </a:r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9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67609" y="5445224"/>
            <a:ext cx="1576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x = </a:t>
            </a:r>
            <a:r>
              <a:rPr lang="ru-RU" sz="5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1</a:t>
            </a:r>
            <a:endParaRPr lang="ru-RU" sz="5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5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572000" y="6165304"/>
            <a:ext cx="4392613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425(</a:t>
            </a:r>
            <a:r>
              <a:rPr lang="ru-RU" sz="2400" b="1" i="1" dirty="0" err="1" smtClean="0">
                <a:latin typeface="Georgia" pitchFamily="18" charset="0"/>
              </a:rPr>
              <a:t>а;б</a:t>
            </a:r>
            <a:r>
              <a:rPr lang="ru-RU" sz="2400" b="1" i="1" dirty="0" smtClean="0">
                <a:latin typeface="Georgia" pitchFamily="18" charset="0"/>
              </a:rPr>
              <a:t>);  427(</a:t>
            </a:r>
            <a:r>
              <a:rPr lang="ru-RU" sz="2400" b="1" i="1" dirty="0" err="1" smtClean="0">
                <a:latin typeface="Georgia" pitchFamily="18" charset="0"/>
              </a:rPr>
              <a:t>а;д</a:t>
            </a:r>
            <a:r>
              <a:rPr lang="ru-RU" sz="2400" b="1" i="1" dirty="0" smtClean="0">
                <a:latin typeface="Georgia" pitchFamily="18" charset="0"/>
              </a:rPr>
              <a:t>).</a:t>
            </a:r>
            <a:endParaRPr lang="ru-RU" sz="2400" b="1" i="1" dirty="0">
              <a:latin typeface="Georgia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  <p:sp>
        <p:nvSpPr>
          <p:cNvPr id="22" name="AutoShape 24"/>
          <p:cNvSpPr>
            <a:spLocks noChangeArrowheads="1"/>
          </p:cNvSpPr>
          <p:nvPr/>
        </p:nvSpPr>
        <p:spPr bwMode="auto">
          <a:xfrm>
            <a:off x="2091333" y="202781"/>
            <a:ext cx="7200799" cy="792088"/>
          </a:xfrm>
          <a:prstGeom prst="wedgeRoundRectCallout">
            <a:avLst>
              <a:gd name="adj1" fmla="val -48137"/>
              <a:gd name="adj2" fmla="val 15055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Решите уравнение: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9" grpId="0"/>
      <p:bldP spid="20" grpId="0" animBg="1"/>
      <p:bldP spid="21" grpId="0"/>
      <p:bldP spid="23" grpId="0"/>
      <p:bldP spid="24" grpId="0"/>
      <p:bldP spid="25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0" y="188640"/>
            <a:ext cx="5040560" cy="9087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Проверка: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611560" y="692696"/>
            <a:ext cx="7560840" cy="244827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022998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а)8х – 7х = 20 – 5,9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б)   6х + 5х = 8 – 1,6</a:t>
            </a:r>
          </a:p>
          <a:p>
            <a:pPr algn="ctr"/>
            <a:endParaRPr lang="ru-RU" sz="3200" dirty="0"/>
          </a:p>
        </p:txBody>
      </p:sp>
      <p:sp>
        <p:nvSpPr>
          <p:cNvPr id="4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27584" y="1484784"/>
            <a:ext cx="2016224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425(</a:t>
            </a:r>
            <a:r>
              <a:rPr lang="ru-RU" sz="2400" b="1" i="1" dirty="0" err="1" smtClean="0">
                <a:latin typeface="Georgia" pitchFamily="18" charset="0"/>
              </a:rPr>
              <a:t>а,б</a:t>
            </a:r>
            <a:r>
              <a:rPr lang="ru-RU" sz="2400" b="1" i="1" dirty="0" smtClean="0">
                <a:latin typeface="Georgia" pitchFamily="18" charset="0"/>
              </a:rPr>
              <a:t>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871192" y="2564904"/>
            <a:ext cx="7272808" cy="237626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022998"/>
              </a:solidFill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                  </a:t>
            </a:r>
          </a:p>
          <a:p>
            <a:pPr algn="ctr"/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                    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а)  15у + 6у = 4,6 + 8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                   б) -16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z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– 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2z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=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 -1 – 1,7</a:t>
            </a:r>
            <a:endParaRPr lang="ru-RU" sz="3200" b="1" i="1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5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07704" y="3429000"/>
            <a:ext cx="2160935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426(а, б)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611560" y="4481736"/>
            <a:ext cx="6192688" cy="237626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</a:t>
            </a:r>
          </a:p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            а)  </a:t>
            </a:r>
            <a:r>
              <a:rPr lang="ru-RU" sz="3200" b="1" i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х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= 16</a:t>
            </a:r>
          </a:p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                           г)   </a:t>
            </a:r>
            <a:r>
              <a:rPr lang="ru-RU" sz="3200" b="1" i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= 0</a:t>
            </a:r>
          </a:p>
          <a:p>
            <a:endParaRPr lang="ru-RU" sz="32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6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99592" y="5373216"/>
            <a:ext cx="2233613" cy="504825"/>
          </a:xfrm>
          <a:prstGeom prst="actionButtonBlank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427 </a:t>
            </a:r>
            <a:r>
              <a:rPr lang="ru-RU" sz="2400" b="1" i="1" dirty="0">
                <a:latin typeface="Georgia" pitchFamily="18" charset="0"/>
              </a:rPr>
              <a:t>(а; 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" grpId="0" animBg="1"/>
      <p:bldP spid="16" grpId="0" animBg="1"/>
      <p:bldP spid="5" grpId="0" animBg="1"/>
      <p:bldP spid="17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835696" y="836712"/>
            <a:ext cx="691276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431 Решите двумя способами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1988840"/>
            <a:ext cx="6408712" cy="4320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2132856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1 способ: С помощью основного свойства пропорции</a:t>
            </a:r>
            <a:endParaRPr lang="ru-RU" sz="2800" dirty="0">
              <a:ln>
                <a:solidFill>
                  <a:schemeClr val="tx1"/>
                </a:solidFill>
              </a:ln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572000" y="3068960"/>
          <a:ext cx="1895436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Формула" r:id="rId3" imgW="609336" imgH="393529" progId="Equation.3">
                  <p:embed/>
                </p:oleObj>
              </mc:Choice>
              <mc:Fallback>
                <p:oleObj name="Формула" r:id="rId3" imgW="609336" imgH="393529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068960"/>
                        <a:ext cx="1895436" cy="12241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4860032" y="3284984"/>
            <a:ext cx="1512888" cy="936625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16"/>
          <p:cNvSpPr>
            <a:spLocks/>
          </p:cNvSpPr>
          <p:nvPr/>
        </p:nvSpPr>
        <p:spPr bwMode="auto">
          <a:xfrm>
            <a:off x="4788024" y="3284984"/>
            <a:ext cx="1527175" cy="877888"/>
          </a:xfrm>
          <a:custGeom>
            <a:avLst/>
            <a:gdLst>
              <a:gd name="T0" fmla="*/ 0 w 962"/>
              <a:gd name="T1" fmla="*/ 553 h 553"/>
              <a:gd name="T2" fmla="*/ 962 w 962"/>
              <a:gd name="T3" fmla="*/ 0 h 553"/>
              <a:gd name="T4" fmla="*/ 0 60000 65536"/>
              <a:gd name="T5" fmla="*/ 0 60000 65536"/>
              <a:gd name="T6" fmla="*/ 0 w 962"/>
              <a:gd name="T7" fmla="*/ 0 h 553"/>
              <a:gd name="T8" fmla="*/ 962 w 962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2" h="553">
                <a:moveTo>
                  <a:pt x="0" y="553"/>
                </a:moveTo>
                <a:lnTo>
                  <a:pt x="962" y="0"/>
                </a:lnTo>
              </a:path>
            </a:pathLst>
          </a:custGeom>
          <a:noFill/>
          <a:ln w="76200" cmpd="tri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/>
        </p:nvGraphicFramePr>
        <p:xfrm>
          <a:off x="4499992" y="4437112"/>
          <a:ext cx="2303462" cy="173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Формула" r:id="rId5" imgW="876300" imgH="660400" progId="Equation.3">
                  <p:embed/>
                </p:oleObj>
              </mc:Choice>
              <mc:Fallback>
                <p:oleObj name="Формула" r:id="rId5" imgW="876300" imgH="6604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4437112"/>
                        <a:ext cx="2303462" cy="1736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703"/>
            <a:ext cx="1835696" cy="2030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6" presetClass="exit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/>
      <p:bldP spid="29" grpId="0" animBg="1"/>
      <p:bldP spid="29" grpId="1" animBg="1"/>
      <p:bldP spid="30" grpId="0" animBg="1"/>
      <p:bldP spid="3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339752" y="980728"/>
            <a:ext cx="6408712" cy="43204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1052736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/>
                  </a:solidFill>
                </a:ln>
              </a:rPr>
              <a:t>2 способ: С помощью умножения обеих частей уравнения на одно и тоже число</a:t>
            </a:r>
            <a:endParaRPr lang="ru-RU" sz="2800" dirty="0">
              <a:ln>
                <a:solidFill>
                  <a:schemeClr val="tx1"/>
                </a:solidFill>
              </a:ln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4211960" y="2420888"/>
          <a:ext cx="2605088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7" name="Формула" r:id="rId3" imgW="837836" imgH="393529" progId="Equation.3">
                  <p:embed/>
                </p:oleObj>
              </mc:Choice>
              <mc:Fallback>
                <p:oleObj name="Формула" r:id="rId3" imgW="837836" imgH="393529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420888"/>
                        <a:ext cx="2605088" cy="1223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2"/>
          <p:cNvGraphicFramePr>
            <a:graphicFrameLocks noChangeAspect="1"/>
          </p:cNvGraphicFramePr>
          <p:nvPr/>
        </p:nvGraphicFramePr>
        <p:xfrm>
          <a:off x="4644008" y="3789040"/>
          <a:ext cx="1893887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Формула" r:id="rId5" imgW="609336" imgH="431613" progId="Equation.3">
                  <p:embed/>
                </p:oleObj>
              </mc:Choice>
              <mc:Fallback>
                <p:oleObj name="Формула" r:id="rId5" imgW="609336" imgH="431613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789040"/>
                        <a:ext cx="1893887" cy="1343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40" y="116632"/>
            <a:ext cx="2002088" cy="2214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1520" y="0"/>
            <a:ext cx="8640960" cy="2537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433</a:t>
            </a:r>
          </a:p>
          <a:p>
            <a:r>
              <a:rPr lang="ru-RU" sz="2400" b="1" i="1" dirty="0" smtClean="0">
                <a:latin typeface="Georgia" pitchFamily="18" charset="0"/>
              </a:rPr>
              <a:t>Длина отрезка АВ на 2 см больше, чем длина </a:t>
            </a:r>
          </a:p>
          <a:p>
            <a:r>
              <a:rPr lang="ru-RU" sz="2400" b="1" i="1" dirty="0" smtClean="0">
                <a:latin typeface="Georgia" pitchFamily="18" charset="0"/>
              </a:rPr>
              <a:t>отрезка </a:t>
            </a:r>
            <a:r>
              <a:rPr lang="en-US" sz="2400" b="1" i="1" dirty="0" smtClean="0">
                <a:latin typeface="Georgia" pitchFamily="18" charset="0"/>
              </a:rPr>
              <a:t>CD</a:t>
            </a:r>
            <a:r>
              <a:rPr lang="ru-RU" sz="2400" b="1" i="1" dirty="0" smtClean="0">
                <a:latin typeface="Georgia" pitchFamily="18" charset="0"/>
              </a:rPr>
              <a:t>. Если длину отрезка АВ увеличить</a:t>
            </a:r>
          </a:p>
          <a:p>
            <a:r>
              <a:rPr lang="ru-RU" sz="2400" b="1" i="1" dirty="0" smtClean="0">
                <a:latin typeface="Georgia" pitchFamily="18" charset="0"/>
              </a:rPr>
              <a:t>на 10 см, а длину отрезка С</a:t>
            </a:r>
            <a:r>
              <a:rPr lang="en-US" sz="2400" b="1" i="1" dirty="0" smtClean="0">
                <a:latin typeface="Georgia" pitchFamily="18" charset="0"/>
              </a:rPr>
              <a:t>D</a:t>
            </a:r>
            <a:r>
              <a:rPr lang="ru-RU" sz="2400" b="1" i="1" dirty="0" smtClean="0">
                <a:latin typeface="Georgia" pitchFamily="18" charset="0"/>
              </a:rPr>
              <a:t> увеличить в 3 раза,</a:t>
            </a:r>
          </a:p>
          <a:p>
            <a:r>
              <a:rPr lang="ru-RU" sz="2400" b="1" i="1" dirty="0" smtClean="0">
                <a:latin typeface="Georgia" pitchFamily="18" charset="0"/>
              </a:rPr>
              <a:t>то получатся равные результаты. Найдите </a:t>
            </a:r>
          </a:p>
          <a:p>
            <a:r>
              <a:rPr lang="ru-RU" sz="2400" b="1" i="1" dirty="0" smtClean="0">
                <a:latin typeface="Georgia" pitchFamily="18" charset="0"/>
              </a:rPr>
              <a:t>длину отрезка АВ</a:t>
            </a:r>
          </a:p>
          <a:p>
            <a:pPr algn="ctr"/>
            <a:endParaRPr lang="ru-RU" sz="2400" b="1" i="1" dirty="0">
              <a:latin typeface="Georgia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467544" y="3501008"/>
            <a:ext cx="3960440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323528" y="2780928"/>
            <a:ext cx="526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83968" y="2780928"/>
            <a:ext cx="5004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539552" y="5229200"/>
            <a:ext cx="2448272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323528" y="4365104"/>
            <a:ext cx="4828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843808" y="4365104"/>
            <a:ext cx="5405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3059832" y="5229200"/>
            <a:ext cx="5256584" cy="0"/>
          </a:xfrm>
          <a:prstGeom prst="line">
            <a:avLst/>
          </a:prstGeom>
          <a:ln w="88900" cap="sq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4499992" y="3501008"/>
            <a:ext cx="3816424" cy="0"/>
          </a:xfrm>
          <a:prstGeom prst="line">
            <a:avLst/>
          </a:prstGeom>
          <a:ln w="88900" cap="sq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539552" y="3717032"/>
            <a:ext cx="40639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&gt;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2 см С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5" name="Левая фигурная скобка 64"/>
          <p:cNvSpPr/>
          <p:nvPr/>
        </p:nvSpPr>
        <p:spPr>
          <a:xfrm rot="16200000">
            <a:off x="6192180" y="1952836"/>
            <a:ext cx="432048" cy="381642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Левая фигурная скобка 65"/>
          <p:cNvSpPr/>
          <p:nvPr/>
        </p:nvSpPr>
        <p:spPr>
          <a:xfrm rot="16200000">
            <a:off x="5472100" y="2960948"/>
            <a:ext cx="432048" cy="525658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4932040" y="393305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Georgia" pitchFamily="18" charset="0"/>
              </a:rPr>
              <a:t>+ 10 c</a:t>
            </a:r>
            <a:r>
              <a:rPr lang="ru-RU" sz="3600" b="1" dirty="0" smtClean="0">
                <a:latin typeface="Georgia" pitchFamily="18" charset="0"/>
              </a:rPr>
              <a:t>м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131840" y="573325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увеличить в 3 раза</a:t>
            </a:r>
            <a:endParaRPr lang="ru-RU" sz="3600" b="1" dirty="0">
              <a:latin typeface="Georgia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7380312" y="4149080"/>
            <a:ext cx="152400" cy="720080"/>
            <a:chOff x="7596336" y="3717032"/>
            <a:chExt cx="152400" cy="72008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7596336" y="3717032"/>
              <a:ext cx="0" cy="720080"/>
            </a:xfrm>
            <a:prstGeom prst="line">
              <a:avLst/>
            </a:prstGeom>
            <a:ln cmpd="dbl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 contourW="12700" prstMaterial="dkEdge">
              <a:contourClr>
                <a:schemeClr val="tx1">
                  <a:lumMod val="95000"/>
                  <a:lumOff val="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748736" y="3717032"/>
              <a:ext cx="0" cy="720080"/>
            </a:xfrm>
            <a:prstGeom prst="line">
              <a:avLst/>
            </a:prstGeom>
            <a:ln cmpd="dbl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 contourW="12700" prstMaterial="dkEdge">
              <a:contourClr>
                <a:schemeClr val="tx1">
                  <a:lumMod val="95000"/>
                  <a:lumOff val="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uiExpand="1" build="p" animBg="1"/>
      <p:bldP spid="55" grpId="0"/>
      <p:bldP spid="56" grpId="0"/>
      <p:bldP spid="59" grpId="0"/>
      <p:bldP spid="60" grpId="0"/>
      <p:bldP spid="64" grpId="0"/>
      <p:bldP spid="65" grpId="0" animBg="1"/>
      <p:bldP spid="66" grpId="0" animBg="1"/>
      <p:bldP spid="67" grpId="0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251520" y="188640"/>
          <a:ext cx="7056784" cy="223718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36347"/>
                <a:gridCol w="2713126"/>
                <a:gridCol w="3007311"/>
              </a:tblGrid>
              <a:tr h="370840"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Georgia" pitchFamily="18" charset="0"/>
                        </a:rPr>
                        <a:t>Было,</a:t>
                      </a:r>
                      <a:r>
                        <a:rPr lang="ru-RU" sz="3200" baseline="0" dirty="0" smtClean="0">
                          <a:latin typeface="Georgia" pitchFamily="18" charset="0"/>
                        </a:rPr>
                        <a:t> см</a:t>
                      </a:r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Georgia" pitchFamily="18" charset="0"/>
                        </a:rPr>
                        <a:t>Стало, см</a:t>
                      </a:r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78903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АВ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869032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CD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3" name="Прямоугольник 62"/>
          <p:cNvSpPr/>
          <p:nvPr/>
        </p:nvSpPr>
        <p:spPr>
          <a:xfrm>
            <a:off x="2771800" y="1556792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267744" y="836712"/>
            <a:ext cx="1418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X +2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508104" y="1556792"/>
            <a:ext cx="917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427984" y="836712"/>
            <a:ext cx="2898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(X +2)+10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467544" y="2924944"/>
            <a:ext cx="3960440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323528" y="2204864"/>
            <a:ext cx="526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83968" y="2204864"/>
            <a:ext cx="5004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539552" y="4653136"/>
            <a:ext cx="2448272" cy="0"/>
          </a:xfrm>
          <a:prstGeom prst="line">
            <a:avLst/>
          </a:prstGeom>
          <a:ln w="88900" cap="sq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323528" y="3789040"/>
            <a:ext cx="4828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843808" y="3789040"/>
            <a:ext cx="5405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3059832" y="4653136"/>
            <a:ext cx="5256584" cy="0"/>
          </a:xfrm>
          <a:prstGeom prst="line">
            <a:avLst/>
          </a:prstGeom>
          <a:ln w="88900" cap="sq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499992" y="2924944"/>
            <a:ext cx="3816424" cy="0"/>
          </a:xfrm>
          <a:prstGeom prst="line">
            <a:avLst/>
          </a:prstGeom>
          <a:ln w="88900" cap="sq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539552" y="3140968"/>
            <a:ext cx="40639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&gt;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2 см С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6" name="Левая фигурная скобка 75"/>
          <p:cNvSpPr/>
          <p:nvPr/>
        </p:nvSpPr>
        <p:spPr>
          <a:xfrm rot="16200000">
            <a:off x="6192180" y="1376772"/>
            <a:ext cx="432048" cy="381642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Левая фигурная скобка 76"/>
          <p:cNvSpPr/>
          <p:nvPr/>
        </p:nvSpPr>
        <p:spPr>
          <a:xfrm rot="16200000">
            <a:off x="5472100" y="2384884"/>
            <a:ext cx="432048" cy="5256584"/>
          </a:xfrm>
          <a:prstGeom prst="leftBrace">
            <a:avLst/>
          </a:prstGeom>
          <a:noFill/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TextBox 77"/>
          <p:cNvSpPr txBox="1"/>
          <p:nvPr/>
        </p:nvSpPr>
        <p:spPr>
          <a:xfrm>
            <a:off x="4932040" y="33569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Georgia" pitchFamily="18" charset="0"/>
              </a:rPr>
              <a:t>+ 10 c</a:t>
            </a:r>
            <a:r>
              <a:rPr lang="ru-RU" sz="3600" b="1" dirty="0" smtClean="0">
                <a:latin typeface="Georgia" pitchFamily="18" charset="0"/>
              </a:rPr>
              <a:t>м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31840" y="501317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увеличить в 3 раза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505920" y="5157192"/>
            <a:ext cx="66125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Отрезки получили равные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=&gt; 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(X +2)+10=3x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7596336" y="3717032"/>
            <a:ext cx="152400" cy="720080"/>
            <a:chOff x="7596336" y="3717032"/>
            <a:chExt cx="152400" cy="72008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7596336" y="3717032"/>
              <a:ext cx="0" cy="720080"/>
            </a:xfrm>
            <a:prstGeom prst="line">
              <a:avLst/>
            </a:prstGeom>
            <a:ln cmpd="dbl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 contourW="12700" prstMaterial="dkEdge">
              <a:contourClr>
                <a:schemeClr val="tx1">
                  <a:lumMod val="95000"/>
                  <a:lumOff val="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748736" y="3717032"/>
              <a:ext cx="0" cy="720080"/>
            </a:xfrm>
            <a:prstGeom prst="line">
              <a:avLst/>
            </a:prstGeom>
            <a:ln cmpd="dbl"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 contourW="12700" prstMaterial="dkEdge">
              <a:contourClr>
                <a:schemeClr val="tx1">
                  <a:lumMod val="95000"/>
                  <a:lumOff val="5000"/>
                </a:schemeClr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187624" y="260648"/>
            <a:ext cx="691276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Самостоятельная работа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4176464" cy="540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196752"/>
            <a:ext cx="4176464" cy="5400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21602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Вариант 1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1268760"/>
            <a:ext cx="21602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Вариант 2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988840"/>
            <a:ext cx="36471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a) 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5(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-1)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=10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1988840"/>
            <a:ext cx="37128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a) </a:t>
            </a:r>
            <a:r>
              <a:rPr lang="en-US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=12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501008"/>
            <a:ext cx="29770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 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-8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4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3573016"/>
            <a:ext cx="3222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) 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3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x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-6</a:t>
            </a:r>
            <a:r>
              <a:rPr lang="en-US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=</a:t>
            </a:r>
            <a:r>
              <a:rPr lang="ru-RU" sz="4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12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987824" y="2708920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2636912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915816" y="4221088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4149080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380312" y="2708920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24328" y="2636912"/>
            <a:ext cx="1197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80312" y="4293096"/>
            <a:ext cx="1368152" cy="8640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24328" y="4221088"/>
            <a:ext cx="1197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22" grpId="0" animBg="1"/>
      <p:bldP spid="16" grpId="0"/>
      <p:bldP spid="23" grpId="0" animBg="1"/>
      <p:bldP spid="18" grpId="0"/>
      <p:bldP spid="25" grpId="0" animBg="1"/>
      <p:bldP spid="17" grpId="0"/>
      <p:bldP spid="26" grpId="0" animBg="1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AutoShape 24"/>
          <p:cNvSpPr>
            <a:spLocks noChangeArrowheads="1"/>
          </p:cNvSpPr>
          <p:nvPr/>
        </p:nvSpPr>
        <p:spPr bwMode="auto">
          <a:xfrm>
            <a:off x="2483768" y="548680"/>
            <a:ext cx="6336829" cy="4464496"/>
          </a:xfrm>
          <a:prstGeom prst="wedgeRoundRectCallout">
            <a:avLst>
              <a:gd name="adj1" fmla="val -59846"/>
              <a:gd name="adj2" fmla="val 3858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algn="ctr"/>
            <a:r>
              <a:rPr lang="ru-RU" sz="2800" b="1" i="1" u="sng" dirty="0" smtClean="0">
                <a:latin typeface="Georgia" pitchFamily="18" charset="0"/>
              </a:rPr>
              <a:t>Подведем итоги сегодняшнего урока: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Какое равенство называют уравнением?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Что значит решить уравнение?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atin typeface="Georgia" pitchFamily="18" charset="0"/>
              </a:rPr>
              <a:t>Какие существуют основные способы решения уравнений?</a:t>
            </a:r>
          </a:p>
          <a:p>
            <a:pPr marL="514350" indent="-514350" algn="just">
              <a:buFont typeface="+mj-lt"/>
              <a:buAutoNum type="arabicPeriod"/>
            </a:pPr>
            <a:endParaRPr lang="ru-RU" sz="2800" b="1" i="1" dirty="0" smtClean="0">
              <a:latin typeface="Georgia" pitchFamily="18" charset="0"/>
            </a:endParaRPr>
          </a:p>
          <a:p>
            <a:pPr algn="ctr"/>
            <a:endParaRPr lang="ru-RU" sz="2800" b="1" i="1" dirty="0" smtClean="0">
              <a:latin typeface="Georgia" pitchFamily="18" charset="0"/>
            </a:endParaRPr>
          </a:p>
          <a:p>
            <a:pPr algn="ctr"/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84984"/>
            <a:ext cx="4754930" cy="3761656"/>
          </a:xfrm>
          <a:prstGeom prst="rect">
            <a:avLst/>
          </a:prstGeom>
        </p:spPr>
      </p:pic>
      <p:sp>
        <p:nvSpPr>
          <p:cNvPr id="6" name="AutoShape 24"/>
          <p:cNvSpPr>
            <a:spLocks noChangeArrowheads="1"/>
          </p:cNvSpPr>
          <p:nvPr/>
        </p:nvSpPr>
        <p:spPr bwMode="auto">
          <a:xfrm>
            <a:off x="2411760" y="548680"/>
            <a:ext cx="6336829" cy="2592288"/>
          </a:xfrm>
          <a:prstGeom prst="wedgeRoundRectCallout">
            <a:avLst>
              <a:gd name="adj1" fmla="val -48524"/>
              <a:gd name="adj2" fmla="val 91771"/>
              <a:gd name="adj3" fmla="val 16667"/>
            </a:avLst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algn="ctr"/>
            <a:r>
              <a:rPr lang="ru-RU" sz="2800" b="1" i="1" u="sng" dirty="0" smtClean="0">
                <a:latin typeface="Georgia" pitchFamily="18" charset="0"/>
              </a:rPr>
              <a:t>Домашнее задание</a:t>
            </a:r>
          </a:p>
          <a:p>
            <a:pPr marL="514350" indent="-514350" algn="ctr"/>
            <a:endParaRPr lang="ru-RU" sz="2800" b="1" i="1" u="sng" dirty="0" smtClean="0">
              <a:latin typeface="Georgia" pitchFamily="18" charset="0"/>
            </a:endParaRPr>
          </a:p>
          <a:p>
            <a:pPr marL="514350" indent="-514350" algn="ctr"/>
            <a:r>
              <a:rPr lang="ru-RU" sz="2800" b="1" i="1" dirty="0" smtClean="0">
                <a:latin typeface="Georgia" pitchFamily="18" charset="0"/>
              </a:rPr>
              <a:t>№ 452, 453(</a:t>
            </a:r>
            <a:r>
              <a:rPr lang="ru-RU" sz="2800" b="1" i="1" dirty="0" err="1" smtClean="0">
                <a:latin typeface="Georgia" pitchFamily="18" charset="0"/>
              </a:rPr>
              <a:t>а-г</a:t>
            </a:r>
            <a:r>
              <a:rPr lang="ru-RU" sz="2800" b="1" i="1" dirty="0" smtClean="0">
                <a:latin typeface="Georgia" pitchFamily="18" charset="0"/>
              </a:rPr>
              <a:t>), 454, 455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411760" y="1628800"/>
            <a:ext cx="309634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1772816"/>
            <a:ext cx="2736304" cy="1008112"/>
          </a:xfrm>
          <a:prstGeom prst="rect">
            <a:avLst/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483768" y="1844824"/>
          <a:ext cx="2876866" cy="605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Формула" r:id="rId3" imgW="965200" imgH="203200" progId="Equation.3">
                  <p:embed/>
                </p:oleObj>
              </mc:Choice>
              <mc:Fallback>
                <p:oleObj name="Формула" r:id="rId3" imgW="965200" imgH="20320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844824"/>
                        <a:ext cx="2876866" cy="605656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79712" y="2852936"/>
            <a:ext cx="3960440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051720" y="3068960"/>
          <a:ext cx="382270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Формула" r:id="rId5" imgW="1282700" imgH="203200" progId="Equation.3">
                  <p:embed/>
                </p:oleObj>
              </mc:Choice>
              <mc:Fallback>
                <p:oleObj name="Формула" r:id="rId5" imgW="1282700" imgH="20320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068960"/>
                        <a:ext cx="3822700" cy="604837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23528" y="4149080"/>
            <a:ext cx="381642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395536" y="4437112"/>
          <a:ext cx="3595687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Формула" r:id="rId7" imgW="1206500" imgH="203200" progId="Equation.3">
                  <p:embed/>
                </p:oleObj>
              </mc:Choice>
              <mc:Fallback>
                <p:oleObj name="Формула" r:id="rId7" imgW="1206500" imgH="2032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437112"/>
                        <a:ext cx="3595687" cy="6064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55576" y="5445224"/>
            <a:ext cx="3024336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958850" y="5661025"/>
          <a:ext cx="26130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Формула" r:id="rId9" imgW="876300" imgH="203200" progId="Equation.3">
                  <p:embed/>
                </p:oleObj>
              </mc:Choice>
              <mc:Fallback>
                <p:oleObj name="Формула" r:id="rId9" imgW="876300" imgH="203200" progId="Equation.3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850" y="5661025"/>
                        <a:ext cx="2613025" cy="6064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479716"/>
              </p:ext>
            </p:extLst>
          </p:nvPr>
        </p:nvGraphicFramePr>
        <p:xfrm>
          <a:off x="5508104" y="1916832"/>
          <a:ext cx="25368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Формула" r:id="rId11" imgW="850531" imgH="177723" progId="Equation.3">
                  <p:embed/>
                </p:oleObj>
              </mc:Choice>
              <mc:Fallback>
                <p:oleObj name="Формула" r:id="rId11" imgW="850531" imgH="177723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1916832"/>
                        <a:ext cx="2536825" cy="53022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5940152" y="3068960"/>
            <a:ext cx="3347864" cy="1008112"/>
          </a:xfrm>
          <a:prstGeom prst="rect">
            <a:avLst/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067944" y="4365104"/>
            <a:ext cx="3312368" cy="1008112"/>
          </a:xfrm>
          <a:prstGeom prst="rect">
            <a:avLst/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5661248"/>
            <a:ext cx="3024336" cy="1008112"/>
          </a:xfrm>
          <a:prstGeom prst="rect">
            <a:avLst/>
          </a:prstGeom>
          <a:solidFill>
            <a:srgbClr val="99FF9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93284"/>
              </p:ext>
            </p:extLst>
          </p:nvPr>
        </p:nvGraphicFramePr>
        <p:xfrm>
          <a:off x="6005152" y="3284984"/>
          <a:ext cx="32178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Формула" r:id="rId13" imgW="1079280" imgH="177480" progId="Equation.3">
                  <p:embed/>
                </p:oleObj>
              </mc:Choice>
              <mc:Fallback>
                <p:oleObj name="Формула" r:id="rId13" imgW="1079280" imgH="177480" progId="Equation.3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152" y="3284984"/>
                        <a:ext cx="3217863" cy="53022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521997"/>
              </p:ext>
            </p:extLst>
          </p:nvPr>
        </p:nvGraphicFramePr>
        <p:xfrm>
          <a:off x="4252913" y="4581525"/>
          <a:ext cx="29908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Формула" r:id="rId15" imgW="1002865" imgH="177723" progId="Equation.3">
                  <p:embed/>
                </p:oleObj>
              </mc:Choice>
              <mc:Fallback>
                <p:oleObj name="Формула" r:id="rId15" imgW="1002865" imgH="177723" progId="Equation.3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2913" y="4581525"/>
                        <a:ext cx="2990850" cy="53022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178329"/>
              </p:ext>
            </p:extLst>
          </p:nvPr>
        </p:nvGraphicFramePr>
        <p:xfrm>
          <a:off x="4097338" y="5876925"/>
          <a:ext cx="24987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Формула" r:id="rId17" imgW="837836" imgH="177723" progId="Equation.3">
                  <p:embed/>
                </p:oleObj>
              </mc:Choice>
              <mc:Fallback>
                <p:oleObj name="Формула" r:id="rId17" imgW="837836" imgH="177723" progId="Equation.3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38" y="5876925"/>
                        <a:ext cx="2498725" cy="53022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3726" r="3046" b="8411"/>
          <a:stretch/>
        </p:blipFill>
        <p:spPr>
          <a:xfrm>
            <a:off x="0" y="0"/>
            <a:ext cx="2127511" cy="2744688"/>
          </a:xfrm>
          <a:prstGeom prst="rect">
            <a:avLst/>
          </a:prstGeom>
        </p:spPr>
      </p:pic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2267744" y="620688"/>
            <a:ext cx="6408837" cy="935831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Раскройте скобки: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6" grpId="0" animBg="1"/>
      <p:bldP spid="10" grpId="0" animBg="1"/>
      <p:bldP spid="12" grpId="0" animBg="1"/>
      <p:bldP spid="17" grpId="0" animBg="1"/>
      <p:bldP spid="18" grpId="0" animBg="1"/>
      <p:bldP spid="19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628800"/>
            <a:ext cx="5688632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771800" y="1844824"/>
          <a:ext cx="53387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4" name="Формула" r:id="rId3" imgW="1790700" imgH="177800" progId="Equation.3">
                  <p:embed/>
                </p:oleObj>
              </mc:Choice>
              <mc:Fallback>
                <p:oleObj name="Формула" r:id="rId3" imgW="1790700" imgH="1778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1844824"/>
                        <a:ext cx="5338762" cy="5302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3140968"/>
            <a:ext cx="4320480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653136"/>
            <a:ext cx="4536504" cy="1008112"/>
          </a:xfrm>
          <a:prstGeom prst="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2339752" y="3284984"/>
          <a:ext cx="4202113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" name="Формула" r:id="rId5" imgW="1409088" imgH="203112" progId="Equation.3">
                  <p:embed/>
                </p:oleObj>
              </mc:Choice>
              <mc:Fallback>
                <p:oleObj name="Формула" r:id="rId5" imgW="1409088" imgH="203112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284984"/>
                        <a:ext cx="4202113" cy="6064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422275" y="4868863"/>
          <a:ext cx="4427538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6" name="Формула" r:id="rId7" imgW="1485900" imgH="203200" progId="Equation.3">
                  <p:embed/>
                </p:oleObj>
              </mc:Choice>
              <mc:Fallback>
                <p:oleObj name="Формула" r:id="rId7" imgW="1485900" imgH="20320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4868863"/>
                        <a:ext cx="4427538" cy="606425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Овал 15"/>
          <p:cNvSpPr/>
          <p:nvPr/>
        </p:nvSpPr>
        <p:spPr>
          <a:xfrm>
            <a:off x="6588224" y="2420888"/>
            <a:ext cx="237626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6876256" y="2636912"/>
          <a:ext cx="18938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7" name="Формула" r:id="rId9" imgW="634449" imgH="177646" progId="Equation.3">
                  <p:embed/>
                </p:oleObj>
              </mc:Choice>
              <mc:Fallback>
                <p:oleObj name="Формула" r:id="rId9" imgW="634449" imgH="177646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2636912"/>
                        <a:ext cx="1893887" cy="530225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Овал 16"/>
          <p:cNvSpPr/>
          <p:nvPr/>
        </p:nvSpPr>
        <p:spPr>
          <a:xfrm>
            <a:off x="5436096" y="3789040"/>
            <a:ext cx="309634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940152" y="4077072"/>
          <a:ext cx="22733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Формула" r:id="rId11" imgW="761669" imgH="203112" progId="Equation.3">
                  <p:embed/>
                </p:oleObj>
              </mc:Choice>
              <mc:Fallback>
                <p:oleObj name="Формула" r:id="rId11" imgW="761669" imgH="203112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4077072"/>
                        <a:ext cx="2273300" cy="606425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вал 17"/>
          <p:cNvSpPr/>
          <p:nvPr/>
        </p:nvSpPr>
        <p:spPr>
          <a:xfrm>
            <a:off x="4595428" y="5373216"/>
            <a:ext cx="2376264" cy="1152128"/>
          </a:xfrm>
          <a:prstGeom prst="ellipse">
            <a:avLst/>
          </a:prstGeom>
          <a:solidFill>
            <a:srgbClr val="FF9933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355976" y="5589240"/>
          <a:ext cx="14398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9" name="Формула" r:id="rId13" imgW="482181" imgH="177646" progId="Equation.3">
                  <p:embed/>
                </p:oleObj>
              </mc:Choice>
              <mc:Fallback>
                <p:oleObj name="Формула" r:id="rId13" imgW="482181" imgH="177646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589240"/>
                        <a:ext cx="1439862" cy="530225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9" t="42861"/>
          <a:stretch/>
        </p:blipFill>
        <p:spPr>
          <a:xfrm>
            <a:off x="201745" y="173567"/>
            <a:ext cx="2206154" cy="1959289"/>
          </a:xfrm>
          <a:prstGeom prst="rect">
            <a:avLst/>
          </a:prstGeom>
        </p:spPr>
      </p:pic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411760" y="404664"/>
            <a:ext cx="6408837" cy="935831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Упрости выражение: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6" grpId="0" animBg="1"/>
      <p:bldP spid="17" grpId="0" animBg="1"/>
      <p:bldP spid="18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195736" y="260648"/>
            <a:ext cx="6408837" cy="935831"/>
          </a:xfrm>
          <a:prstGeom prst="wedgeRoundRectCallout">
            <a:avLst>
              <a:gd name="adj1" fmla="val -46917"/>
              <a:gd name="adj2" fmla="val 13296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Какое равенство называют уравнением?</a:t>
            </a:r>
            <a:endParaRPr lang="ru-RU" sz="2800" b="1" i="1" dirty="0"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309" y="4149080"/>
            <a:ext cx="2161848" cy="2564904"/>
          </a:xfrm>
          <a:prstGeom prst="rect">
            <a:avLst/>
          </a:prstGeom>
        </p:spPr>
      </p:pic>
      <p:sp>
        <p:nvSpPr>
          <p:cNvPr id="6" name="Прямоугольная выноска 5"/>
          <p:cNvSpPr/>
          <p:nvPr/>
        </p:nvSpPr>
        <p:spPr>
          <a:xfrm>
            <a:off x="2339752" y="2060848"/>
            <a:ext cx="5040560" cy="2016224"/>
          </a:xfrm>
          <a:prstGeom prst="wedgeRectCallout">
            <a:avLst>
              <a:gd name="adj1" fmla="val 32798"/>
              <a:gd name="adj2" fmla="val 7391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Уравнением называют равенство, содержащее букву, значение которой надо найти.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ая выноска 5"/>
          <p:cNvSpPr/>
          <p:nvPr/>
        </p:nvSpPr>
        <p:spPr>
          <a:xfrm>
            <a:off x="2555776" y="2060848"/>
            <a:ext cx="5040560" cy="2016224"/>
          </a:xfrm>
          <a:prstGeom prst="wedgeRectCallout">
            <a:avLst>
              <a:gd name="adj1" fmla="val 32798"/>
              <a:gd name="adj2" fmla="val 7391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Найти все его корни или убедиться, что это уравнение не имеет ни одного корня.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309" y="4149080"/>
            <a:ext cx="2161848" cy="2564904"/>
          </a:xfrm>
          <a:prstGeom prst="rect">
            <a:avLst/>
          </a:prstGeom>
        </p:spPr>
      </p:pic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267744" y="242475"/>
            <a:ext cx="6408837" cy="935831"/>
          </a:xfrm>
          <a:prstGeom prst="wedgeRoundRectCallout">
            <a:avLst>
              <a:gd name="adj1" fmla="val -46917"/>
              <a:gd name="adj2" fmla="val 13296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Что значит решить уравнение?</a:t>
            </a:r>
            <a:endParaRPr lang="ru-RU" sz="28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339752" y="188640"/>
            <a:ext cx="6481067" cy="1727920"/>
          </a:xfrm>
          <a:prstGeom prst="wedgeRoundRectCallout">
            <a:avLst>
              <a:gd name="adj1" fmla="val -52250"/>
              <a:gd name="adj2" fmla="val 37972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Решите уравнение, применив сначала распределительное свойство умножения  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835697" y="2996952"/>
            <a:ext cx="25922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1988840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4(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x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+5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)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=12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7" name="WordArt 190"/>
          <p:cNvSpPr>
            <a:spLocks noChangeArrowheads="1" noChangeShapeType="1" noTextEdit="1"/>
          </p:cNvSpPr>
          <p:nvPr/>
        </p:nvSpPr>
        <p:spPr bwMode="auto">
          <a:xfrm>
            <a:off x="2915816" y="3717032"/>
            <a:ext cx="4896544" cy="4509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</a:t>
            </a:r>
            <a:r>
              <a:rPr lang="ru-RU" sz="1400" b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+20=12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4x=12-20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4x=-8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x=-8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: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4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339752" y="188640"/>
            <a:ext cx="6481067" cy="1727920"/>
          </a:xfrm>
          <a:prstGeom prst="wedgeRoundRectCallout">
            <a:avLst>
              <a:gd name="adj1" fmla="val -52250"/>
              <a:gd name="adj2" fmla="val 37972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Решите тоже уравнение по правилу отыскания компонентов.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835697" y="2996952"/>
            <a:ext cx="25922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Решение: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1988840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4(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x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+5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)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=12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7" name="WordArt 190"/>
          <p:cNvSpPr>
            <a:spLocks noChangeArrowheads="1" noChangeShapeType="1" noTextEdit="1"/>
          </p:cNvSpPr>
          <p:nvPr/>
        </p:nvSpPr>
        <p:spPr bwMode="auto">
          <a:xfrm>
            <a:off x="2915816" y="3717032"/>
            <a:ext cx="4896544" cy="4509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b="1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х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5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=12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:4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+</a:t>
            </a:r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5=3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x=3-5</a:t>
            </a:r>
          </a:p>
          <a:p>
            <a:pPr algn="ctr"/>
            <a:r>
              <a:rPr lang="en-US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x=-2</a:t>
            </a:r>
            <a:r>
              <a:rPr lang="ru-RU" sz="14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 pitchFamily="18" charset="0"/>
                <a:cs typeface="Times New Roman" pitchFamily="18" charset="0"/>
              </a:rPr>
              <a:t> </a:t>
            </a:r>
            <a:endParaRPr lang="en-US" sz="1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3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AutoShape 93"/>
          <p:cNvSpPr>
            <a:spLocks noChangeArrowheads="1"/>
          </p:cNvSpPr>
          <p:nvPr/>
        </p:nvSpPr>
        <p:spPr bwMode="auto">
          <a:xfrm>
            <a:off x="3921125" y="3017838"/>
            <a:ext cx="1368425" cy="1008062"/>
          </a:xfrm>
          <a:prstGeom prst="triangle">
            <a:avLst>
              <a:gd name="adj" fmla="val 48144"/>
            </a:avLst>
          </a:prstGeom>
          <a:gradFill rotWithShape="1">
            <a:gsLst>
              <a:gs pos="0">
                <a:srgbClr val="66FFFF"/>
              </a:gs>
              <a:gs pos="50000">
                <a:srgbClr val="00CCFF"/>
              </a:gs>
              <a:gs pos="100000">
                <a:srgbClr val="66FFFF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5" name="Group 94"/>
          <p:cNvGrpSpPr>
            <a:grpSpLocks/>
          </p:cNvGrpSpPr>
          <p:nvPr/>
        </p:nvGrpSpPr>
        <p:grpSpPr bwMode="auto">
          <a:xfrm>
            <a:off x="671513" y="2873375"/>
            <a:ext cx="3581400" cy="188913"/>
            <a:chOff x="240" y="2736"/>
            <a:chExt cx="2256" cy="768"/>
          </a:xfrm>
        </p:grpSpPr>
        <p:sp>
          <p:nvSpPr>
            <p:cNvPr id="6284" name="AutoShape 95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85" name="Oval 96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7"/>
          <p:cNvGrpSpPr>
            <a:grpSpLocks/>
          </p:cNvGrpSpPr>
          <p:nvPr/>
        </p:nvGrpSpPr>
        <p:grpSpPr bwMode="auto">
          <a:xfrm>
            <a:off x="5183981" y="2861468"/>
            <a:ext cx="3581400" cy="188913"/>
            <a:chOff x="240" y="2736"/>
            <a:chExt cx="2256" cy="768"/>
          </a:xfrm>
        </p:grpSpPr>
        <p:sp>
          <p:nvSpPr>
            <p:cNvPr id="6282" name="AutoShape 98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83" name="Oval 99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0" name="AutoShape 100"/>
          <p:cNvSpPr>
            <a:spLocks noChangeArrowheads="1"/>
          </p:cNvSpPr>
          <p:nvPr/>
        </p:nvSpPr>
        <p:spPr bwMode="auto">
          <a:xfrm>
            <a:off x="4100513" y="2932113"/>
            <a:ext cx="1066800" cy="47625"/>
          </a:xfrm>
          <a:prstGeom prst="triangle">
            <a:avLst>
              <a:gd name="adj" fmla="val 50000"/>
            </a:avLst>
          </a:prstGeom>
          <a:noFill/>
          <a:ln w="57150">
            <a:solidFill>
              <a:schemeClr val="accent2"/>
            </a:solidFill>
            <a:miter lim="800000"/>
            <a:headEnd type="none" w="lg" len="lg"/>
            <a:tailEnd type="none" w="lg" len="lg"/>
          </a:ln>
          <a:scene3d>
            <a:camera prst="legacyObliqueTopRight">
              <a:rot lat="0" lon="20999997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14" name="Group 178"/>
          <p:cNvGrpSpPr>
            <a:grpSpLocks/>
          </p:cNvGrpSpPr>
          <p:nvPr/>
        </p:nvGrpSpPr>
        <p:grpSpPr bwMode="auto">
          <a:xfrm>
            <a:off x="7089775" y="1433513"/>
            <a:ext cx="914400" cy="1438275"/>
            <a:chOff x="3984" y="2006"/>
            <a:chExt cx="714" cy="1133"/>
          </a:xfrm>
        </p:grpSpPr>
        <p:sp>
          <p:nvSpPr>
            <p:cNvPr id="9395" name="Freeform 179"/>
            <p:cNvSpPr>
              <a:spLocks/>
            </p:cNvSpPr>
            <p:nvPr/>
          </p:nvSpPr>
          <p:spPr bwMode="auto">
            <a:xfrm>
              <a:off x="3994" y="2006"/>
              <a:ext cx="672" cy="1133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7" name="Oval 180"/>
            <p:cNvSpPr>
              <a:spLocks noChangeArrowheads="1"/>
            </p:cNvSpPr>
            <p:nvPr/>
          </p:nvSpPr>
          <p:spPr bwMode="auto">
            <a:xfrm>
              <a:off x="4080" y="2016"/>
              <a:ext cx="480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97" name="Text Box 181"/>
            <p:cNvSpPr txBox="1">
              <a:spLocks noChangeArrowheads="1"/>
            </p:cNvSpPr>
            <p:nvPr/>
          </p:nvSpPr>
          <p:spPr bwMode="auto">
            <a:xfrm>
              <a:off x="3984" y="2520"/>
              <a:ext cx="71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5кг</a:t>
              </a:r>
            </a:p>
          </p:txBody>
        </p:sp>
      </p:grpSp>
      <p:grpSp>
        <p:nvGrpSpPr>
          <p:cNvPr id="15" name="Group 182"/>
          <p:cNvGrpSpPr>
            <a:grpSpLocks/>
          </p:cNvGrpSpPr>
          <p:nvPr/>
        </p:nvGrpSpPr>
        <p:grpSpPr bwMode="auto">
          <a:xfrm>
            <a:off x="7954963" y="2009775"/>
            <a:ext cx="754062" cy="912813"/>
            <a:chOff x="4656" y="2256"/>
            <a:chExt cx="616" cy="881"/>
          </a:xfrm>
        </p:grpSpPr>
        <p:sp>
          <p:nvSpPr>
            <p:cNvPr id="9399" name="Freeform 183"/>
            <p:cNvSpPr>
              <a:spLocks/>
            </p:cNvSpPr>
            <p:nvPr/>
          </p:nvSpPr>
          <p:spPr bwMode="auto">
            <a:xfrm>
              <a:off x="4704" y="2284"/>
              <a:ext cx="523" cy="807"/>
            </a:xfrm>
            <a:custGeom>
              <a:avLst/>
              <a:gdLst/>
              <a:ahLst/>
              <a:cxnLst>
                <a:cxn ang="0">
                  <a:pos x="272" y="804"/>
                </a:cxn>
                <a:cxn ang="0">
                  <a:pos x="98" y="798"/>
                </a:cxn>
                <a:cxn ang="0">
                  <a:pos x="20" y="744"/>
                </a:cxn>
                <a:cxn ang="0">
                  <a:pos x="2" y="576"/>
                </a:cxn>
                <a:cxn ang="0">
                  <a:pos x="20" y="270"/>
                </a:cxn>
                <a:cxn ang="0">
                  <a:pos x="122" y="204"/>
                </a:cxn>
                <a:cxn ang="0">
                  <a:pos x="164" y="162"/>
                </a:cxn>
                <a:cxn ang="0">
                  <a:pos x="104" y="108"/>
                </a:cxn>
                <a:cxn ang="0">
                  <a:pos x="80" y="48"/>
                </a:cxn>
                <a:cxn ang="0">
                  <a:pos x="158" y="6"/>
                </a:cxn>
                <a:cxn ang="0">
                  <a:pos x="315" y="12"/>
                </a:cxn>
                <a:cxn ang="0">
                  <a:pos x="422" y="42"/>
                </a:cxn>
                <a:cxn ang="0">
                  <a:pos x="422" y="90"/>
                </a:cxn>
                <a:cxn ang="0">
                  <a:pos x="356" y="162"/>
                </a:cxn>
                <a:cxn ang="0">
                  <a:pos x="392" y="204"/>
                </a:cxn>
                <a:cxn ang="0">
                  <a:pos x="494" y="240"/>
                </a:cxn>
                <a:cxn ang="0">
                  <a:pos x="518" y="432"/>
                </a:cxn>
                <a:cxn ang="0">
                  <a:pos x="519" y="564"/>
                </a:cxn>
                <a:cxn ang="0">
                  <a:pos x="502" y="750"/>
                </a:cxn>
                <a:cxn ang="0">
                  <a:pos x="434" y="798"/>
                </a:cxn>
                <a:cxn ang="0">
                  <a:pos x="284" y="804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14" name="Oval 184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01" name="Text Box 185"/>
            <p:cNvSpPr txBox="1">
              <a:spLocks noChangeArrowheads="1"/>
            </p:cNvSpPr>
            <p:nvPr/>
          </p:nvSpPr>
          <p:spPr bwMode="auto">
            <a:xfrm>
              <a:off x="4656" y="2636"/>
              <a:ext cx="616" cy="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1кг</a:t>
              </a:r>
            </a:p>
          </p:txBody>
        </p:sp>
      </p:grpSp>
      <p:sp>
        <p:nvSpPr>
          <p:cNvPr id="9403" name="AutoShape 187"/>
          <p:cNvSpPr>
            <a:spLocks noChangeArrowheads="1"/>
          </p:cNvSpPr>
          <p:nvPr/>
        </p:nvSpPr>
        <p:spPr bwMode="auto">
          <a:xfrm>
            <a:off x="1411365" y="103919"/>
            <a:ext cx="7561263" cy="1008062"/>
          </a:xfrm>
          <a:prstGeom prst="wedgeRoundRectCallout">
            <a:avLst>
              <a:gd name="adj1" fmla="val -57014"/>
              <a:gd name="adj2" fmla="val -9843"/>
              <a:gd name="adj3" fmla="val 16667"/>
            </a:avLst>
          </a:prstGeom>
          <a:gradFill rotWithShape="1">
            <a:gsLst>
              <a:gs pos="0">
                <a:srgbClr val="FFFFFF"/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>
                <a:latin typeface="Georgia" pitchFamily="18" charset="0"/>
              </a:rPr>
              <a:t>Что  можно  снять  с  каждой  чаши,  не  нарушая  равновесия?</a:t>
            </a:r>
          </a:p>
        </p:txBody>
      </p:sp>
      <p:sp>
        <p:nvSpPr>
          <p:cNvPr id="9405" name="AutoShape 189"/>
          <p:cNvSpPr>
            <a:spLocks noChangeArrowheads="1"/>
          </p:cNvSpPr>
          <p:nvPr/>
        </p:nvSpPr>
        <p:spPr bwMode="auto">
          <a:xfrm>
            <a:off x="250825" y="3141663"/>
            <a:ext cx="7239000" cy="1439862"/>
          </a:xfrm>
          <a:prstGeom prst="wedgeRoundRectCallout">
            <a:avLst>
              <a:gd name="adj1" fmla="val 53222"/>
              <a:gd name="adj2" fmla="val 17917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i="1" dirty="0">
                <a:latin typeface="Georgia" pitchFamily="18" charset="0"/>
              </a:rPr>
              <a:t>Запишите,  какое  уравнение  было  первоначально  и  какое  получилось?</a:t>
            </a:r>
          </a:p>
        </p:txBody>
      </p:sp>
      <p:sp>
        <p:nvSpPr>
          <p:cNvPr id="9406" name="WordArt 190"/>
          <p:cNvSpPr>
            <a:spLocks noChangeArrowheads="1" noChangeShapeType="1" noTextEdit="1"/>
          </p:cNvSpPr>
          <p:nvPr/>
        </p:nvSpPr>
        <p:spPr bwMode="auto">
          <a:xfrm>
            <a:off x="4356100" y="4724400"/>
            <a:ext cx="33845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= 2х + 6</a:t>
            </a:r>
          </a:p>
        </p:txBody>
      </p:sp>
      <p:sp>
        <p:nvSpPr>
          <p:cNvPr id="9445" name="WordArt 229"/>
          <p:cNvSpPr>
            <a:spLocks noChangeArrowheads="1" noChangeShapeType="1" noTextEdit="1"/>
          </p:cNvSpPr>
          <p:nvPr/>
        </p:nvSpPr>
        <p:spPr bwMode="auto">
          <a:xfrm>
            <a:off x="2268538" y="5373688"/>
            <a:ext cx="54721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-2х = 2х - 2х + 6</a:t>
            </a:r>
          </a:p>
        </p:txBody>
      </p:sp>
      <p:sp>
        <p:nvSpPr>
          <p:cNvPr id="9446" name="WordArt 230"/>
          <p:cNvSpPr>
            <a:spLocks noChangeArrowheads="1" noChangeShapeType="1" noTextEdit="1"/>
          </p:cNvSpPr>
          <p:nvPr/>
        </p:nvSpPr>
        <p:spPr bwMode="auto">
          <a:xfrm>
            <a:off x="2725971" y="6165850"/>
            <a:ext cx="1584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3х = 6</a:t>
            </a:r>
          </a:p>
        </p:txBody>
      </p:sp>
      <p:sp>
        <p:nvSpPr>
          <p:cNvPr id="9447" name="WordArt 231"/>
          <p:cNvSpPr>
            <a:spLocks noChangeArrowheads="1" noChangeShapeType="1" noTextEdit="1"/>
          </p:cNvSpPr>
          <p:nvPr/>
        </p:nvSpPr>
        <p:spPr bwMode="auto">
          <a:xfrm>
            <a:off x="5076825" y="6165850"/>
            <a:ext cx="15843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2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584" y="1087993"/>
            <a:ext cx="741131" cy="18435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5063" y="2330987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05" name="Рисунок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30683"/>
            <a:ext cx="741131" cy="1843564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667908" y="2400079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07" name="Рисунок 10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09" y="1164223"/>
            <a:ext cx="741131" cy="1843564"/>
          </a:xfrm>
          <a:prstGeom prst="rect">
            <a:avLst/>
          </a:prstGeom>
        </p:spPr>
      </p:pic>
      <p:pic>
        <p:nvPicPr>
          <p:cNvPr id="109" name="Рисунок 10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791" y="1162199"/>
            <a:ext cx="741131" cy="1843564"/>
          </a:xfrm>
          <a:prstGeom prst="rect">
            <a:avLst/>
          </a:prstGeom>
        </p:spPr>
      </p:pic>
      <p:sp>
        <p:nvSpPr>
          <p:cNvPr id="110" name="TextBox 109"/>
          <p:cNvSpPr txBox="1"/>
          <p:nvPr/>
        </p:nvSpPr>
        <p:spPr>
          <a:xfrm>
            <a:off x="2203147" y="2431595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11" name="Рисунок 1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165" y="1230868"/>
            <a:ext cx="741131" cy="1843564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2872521" y="2500264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13" name="Рисунок 1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382" y="1111981"/>
            <a:ext cx="741131" cy="1843564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3487738" y="2381377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17" name="Рисунок 1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21" y="1052276"/>
            <a:ext cx="741131" cy="1843564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5626777" y="2321672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420362" y="2431595"/>
            <a:ext cx="5410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Х кг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3" grpId="0" animBg="1"/>
      <p:bldP spid="9405" grpId="0" animBg="1"/>
      <p:bldP spid="9406" grpId="0" animBg="1"/>
      <p:bldP spid="9445" grpId="0" animBg="1"/>
      <p:bldP spid="9446" grpId="0" animBg="1"/>
      <p:bldP spid="94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2781"/>
            <a:ext cx="1869349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245" y="3933056"/>
            <a:ext cx="2161848" cy="2564904"/>
          </a:xfrm>
          <a:prstGeom prst="rect">
            <a:avLst/>
          </a:prstGeom>
        </p:spPr>
      </p:pic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1763689" y="260648"/>
            <a:ext cx="7200799" cy="1152128"/>
          </a:xfrm>
          <a:prstGeom prst="wedgeRoundRectCallout">
            <a:avLst>
              <a:gd name="adj1" fmla="val -47356"/>
              <a:gd name="adj2" fmla="val 9017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latin typeface="Georgia" pitchFamily="18" charset="0"/>
              </a:rPr>
              <a:t>Давайте попробуем сформулировать основные способы решения уравнений</a:t>
            </a:r>
            <a:r>
              <a:rPr lang="ru-RU" sz="2800" b="1" i="1" dirty="0" smtClean="0">
                <a:latin typeface="Georgia" pitchFamily="18" charset="0"/>
              </a:rPr>
              <a:t>: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1976853" y="2199928"/>
            <a:ext cx="5184576" cy="4464496"/>
          </a:xfrm>
          <a:prstGeom prst="wedgeRectCallout">
            <a:avLst>
              <a:gd name="adj1" fmla="val 54846"/>
              <a:gd name="adj2" fmla="val -74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Font typeface="+mj-lt"/>
              <a:buAutoNum type="arabicPeriod"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Умножение и деление обоих частей уравнения на одно и тоже число, не равное нулю;</a:t>
            </a: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4(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x+5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=12  |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:4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&gt;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0</a:t>
            </a:r>
          </a:p>
          <a:p>
            <a:pPr marL="514350" indent="-514350"/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     </a:t>
            </a:r>
            <a:r>
              <a:rPr lang="en-US" sz="2000" b="1" i="1" dirty="0" smtClean="0">
                <a:solidFill>
                  <a:schemeClr val="tx1"/>
                </a:solidFill>
                <a:latin typeface="Georgia" pitchFamily="18" charset="0"/>
              </a:rPr>
              <a:t>2</a:t>
            </a: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. Перенос  членов  уравнения  из  одной  части  в  другую, изменяя при этом их знак на противоположный.</a:t>
            </a: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5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x=2x+6</a:t>
            </a: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  </a:t>
            </a:r>
            <a:endParaRPr lang="en-US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514350" indent="-514350" algn="ctr"/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5</a:t>
            </a:r>
            <a:r>
              <a:rPr lang="en-US" sz="2000" b="1" i="1" dirty="0" smtClean="0">
                <a:solidFill>
                  <a:srgbClr val="FF0000"/>
                </a:solidFill>
                <a:latin typeface="Georgia" pitchFamily="18" charset="0"/>
              </a:rPr>
              <a:t>x-2x=6</a:t>
            </a:r>
            <a:endParaRPr lang="ru-RU" sz="20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4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917</TotalTime>
  <Words>568</Words>
  <Application>Microsoft Office PowerPoint</Application>
  <PresentationFormat>Экран (4:3)</PresentationFormat>
  <Paragraphs>128</Paragraphs>
  <Slides>19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Comic Sans MS</vt:lpstr>
      <vt:lpstr>Georgia</vt:lpstr>
      <vt:lpstr>Times New Roman</vt:lpstr>
      <vt:lpstr>Trebuchet MS</vt:lpstr>
      <vt:lpstr>Wingdings 3</vt:lpstr>
      <vt:lpstr>Грань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карина</dc:creator>
  <cp:lastModifiedBy>Учетная запись Майкрософт</cp:lastModifiedBy>
  <cp:revision>45</cp:revision>
  <dcterms:created xsi:type="dcterms:W3CDTF">2014-02-08T13:33:58Z</dcterms:created>
  <dcterms:modified xsi:type="dcterms:W3CDTF">2022-12-30T09:40:02Z</dcterms:modified>
</cp:coreProperties>
</file>