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61" r:id="rId5"/>
    <p:sldId id="265" r:id="rId6"/>
    <p:sldId id="266" r:id="rId7"/>
    <p:sldId id="262" r:id="rId8"/>
    <p:sldId id="263" r:id="rId9"/>
    <p:sldId id="268" r:id="rId10"/>
    <p:sldId id="269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E16F69F-94CF-45F2-B901-B4360CEE5E73}" type="datetimeFigureOut">
              <a:rPr lang="ru-RU" smtClean="0"/>
              <a:t>30.12.2022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AEE7C80-CBB4-4CCC-B8D6-995AE3D6EB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576898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Межпредметные</a:t>
            </a:r>
            <a:r>
              <a:rPr lang="ru-RU" dirty="0" smtClean="0"/>
              <a:t> связи – химия и физика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этом нужно согласованное формирование практических навыков (например, взвешивание на весах, обращения с лабораторным оборудованием, измерений, выполнения расчетов, написание формул и др.), так как отсутствие единых требований и правил отрицательно сказываются на обучении.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Подведем некоторые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09800"/>
            <a:ext cx="8229600" cy="3955504"/>
          </a:xfrm>
        </p:spPr>
        <p:txBody>
          <a:bodyPr/>
          <a:lstStyle/>
          <a:p>
            <a:r>
              <a:rPr lang="ru-RU" dirty="0" smtClean="0"/>
              <a:t>Мы видим, что физика во все большем масштабе и все более плодотворно вторгается в химию. Физика вскрывает сущность качественных химических закономерностей, снабжает химию совершенными инструментами исследования. Растет относительный объем физической химии, и не видно причин, которые могут замедлить этот рост.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00132"/>
          </a:xfrm>
        </p:spPr>
        <p:txBody>
          <a:bodyPr/>
          <a:lstStyle/>
          <a:p>
            <a:r>
              <a:rPr lang="en-US" altLang="zh-CN" dirty="0" err="1" smtClean="0"/>
              <a:t>Связь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курса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физики</a:t>
            </a:r>
            <a:r>
              <a:rPr lang="en-US" altLang="zh-CN" dirty="0" smtClean="0"/>
              <a:t> с </a:t>
            </a:r>
            <a:r>
              <a:rPr lang="en-US" altLang="zh-CN" dirty="0" err="1" smtClean="0"/>
              <a:t>химией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857760"/>
            <a:ext cx="8229600" cy="1643074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Физика</a:t>
            </a:r>
            <a:r>
              <a:rPr lang="en-US" sz="2000" dirty="0" smtClean="0"/>
              <a:t> и </a:t>
            </a:r>
            <a:r>
              <a:rPr lang="en-US" sz="2000" dirty="0" err="1" smtClean="0"/>
              <a:t>химия</a:t>
            </a:r>
            <a:r>
              <a:rPr lang="en-US" sz="2000" dirty="0" smtClean="0"/>
              <a:t> </a:t>
            </a:r>
            <a:r>
              <a:rPr lang="en-US" sz="2000" dirty="0" err="1" smtClean="0"/>
              <a:t>часто</a:t>
            </a:r>
            <a:r>
              <a:rPr lang="en-US" sz="2000" dirty="0" smtClean="0"/>
              <a:t> </a:t>
            </a:r>
            <a:r>
              <a:rPr lang="en-US" sz="2000" dirty="0" err="1" smtClean="0"/>
              <a:t>взаимно</a:t>
            </a:r>
            <a:r>
              <a:rPr lang="en-US" sz="2000" dirty="0" smtClean="0"/>
              <a:t> </a:t>
            </a:r>
            <a:r>
              <a:rPr lang="en-US" sz="2000" dirty="0" err="1" smtClean="0"/>
              <a:t>дополняют</a:t>
            </a:r>
            <a:r>
              <a:rPr lang="en-US" sz="2000" dirty="0" smtClean="0"/>
              <a:t> </a:t>
            </a:r>
            <a:r>
              <a:rPr lang="en-US" sz="2000" dirty="0" err="1" smtClean="0"/>
              <a:t>друг</a:t>
            </a:r>
            <a:r>
              <a:rPr lang="en-US" sz="2000" dirty="0" smtClean="0"/>
              <a:t> </a:t>
            </a:r>
            <a:r>
              <a:rPr lang="en-US" sz="2000" dirty="0" err="1" smtClean="0"/>
              <a:t>друга</a:t>
            </a:r>
            <a:r>
              <a:rPr lang="en-US" sz="2000" dirty="0" smtClean="0"/>
              <a:t>, </a:t>
            </a:r>
            <a:r>
              <a:rPr lang="en-US" sz="2000" dirty="0" err="1" smtClean="0"/>
              <a:t>поскольку</a:t>
            </a:r>
            <a:r>
              <a:rPr lang="en-US" sz="2000" dirty="0" smtClean="0"/>
              <a:t> </a:t>
            </a:r>
            <a:r>
              <a:rPr lang="ru-RU" sz="2000" dirty="0" smtClean="0"/>
              <a:t> на </a:t>
            </a:r>
            <a:r>
              <a:rPr lang="en-US" sz="2000" dirty="0" err="1" smtClean="0"/>
              <a:t>уроках</a:t>
            </a:r>
            <a:r>
              <a:rPr lang="en-US" sz="2000" dirty="0" smtClean="0"/>
              <a:t> </a:t>
            </a:r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 smtClean="0"/>
              <a:t>этим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предметам</a:t>
            </a:r>
            <a:r>
              <a:rPr lang="en-US" sz="2000" dirty="0" smtClean="0"/>
              <a:t> </a:t>
            </a:r>
            <a:r>
              <a:rPr lang="en-US" sz="2000" dirty="0" err="1" smtClean="0"/>
              <a:t>одни</a:t>
            </a:r>
            <a:r>
              <a:rPr lang="en-US" sz="2000" dirty="0" smtClean="0"/>
              <a:t> и </a:t>
            </a:r>
            <a:r>
              <a:rPr lang="en-US" sz="2000" dirty="0" err="1" smtClean="0"/>
              <a:t>те</a:t>
            </a:r>
            <a:r>
              <a:rPr lang="en-US" sz="2000" dirty="0" smtClean="0"/>
              <a:t> </a:t>
            </a:r>
            <a:r>
              <a:rPr lang="en-US" sz="2000" dirty="0" err="1" smtClean="0"/>
              <a:t>же</a:t>
            </a:r>
            <a:r>
              <a:rPr lang="en-US" sz="2000" dirty="0" smtClean="0"/>
              <a:t> </a:t>
            </a:r>
            <a:r>
              <a:rPr lang="en-US" sz="2000" dirty="0" err="1" smtClean="0"/>
              <a:t>явления</a:t>
            </a:r>
            <a:r>
              <a:rPr lang="en-US" sz="2000" dirty="0" smtClean="0"/>
              <a:t> и </a:t>
            </a:r>
            <a:r>
              <a:rPr lang="en-US" sz="2000" dirty="0" err="1" smtClean="0"/>
              <a:t>процессы</a:t>
            </a:r>
            <a:r>
              <a:rPr lang="en-US" sz="2000" dirty="0" smtClean="0"/>
              <a:t> </a:t>
            </a:r>
            <a:r>
              <a:rPr lang="en-US" sz="2000" dirty="0" err="1" smtClean="0"/>
              <a:t>рассматривают</a:t>
            </a:r>
            <a:r>
              <a:rPr lang="en-US" sz="2000" dirty="0" smtClean="0"/>
              <a:t> с </a:t>
            </a:r>
            <a:r>
              <a:rPr lang="en-US" sz="2000" dirty="0" err="1" smtClean="0"/>
              <a:t>разных</a:t>
            </a:r>
            <a:r>
              <a:rPr lang="en-US" sz="2000" dirty="0" smtClean="0"/>
              <a:t> </a:t>
            </a:r>
            <a:r>
              <a:rPr lang="en-US" sz="2000" dirty="0" err="1" smtClean="0"/>
              <a:t>сторон</a:t>
            </a:r>
            <a:r>
              <a:rPr lang="en-US" sz="2000" dirty="0" smtClean="0"/>
              <a:t>. </a:t>
            </a:r>
            <a:r>
              <a:rPr lang="en-US" sz="2000" dirty="0" err="1" smtClean="0"/>
              <a:t>Здесь</a:t>
            </a:r>
            <a:r>
              <a:rPr lang="en-US" sz="2000" dirty="0" smtClean="0"/>
              <a:t> в </a:t>
            </a:r>
            <a:r>
              <a:rPr lang="en-US" sz="2000" dirty="0" err="1" smtClean="0"/>
              <a:t>полную</a:t>
            </a:r>
            <a:r>
              <a:rPr lang="en-US" sz="2000" dirty="0" smtClean="0"/>
              <a:t> </a:t>
            </a:r>
            <a:r>
              <a:rPr lang="en-US" sz="2000" dirty="0" err="1" smtClean="0"/>
              <a:t>меру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проявляются</a:t>
            </a:r>
            <a:r>
              <a:rPr lang="en-US" sz="2000" dirty="0" smtClean="0"/>
              <a:t> и </a:t>
            </a:r>
            <a:r>
              <a:rPr lang="en-US" sz="2000" dirty="0" err="1" smtClean="0"/>
              <a:t>фактические</a:t>
            </a:r>
            <a:r>
              <a:rPr lang="en-US" sz="2000" dirty="0" smtClean="0"/>
              <a:t>, и </a:t>
            </a:r>
            <a:r>
              <a:rPr lang="en-US" sz="2000" dirty="0" err="1" smtClean="0"/>
              <a:t>понятийные</a:t>
            </a:r>
            <a:r>
              <a:rPr lang="en-US" sz="2000" dirty="0" smtClean="0"/>
              <a:t> </a:t>
            </a:r>
            <a:r>
              <a:rPr lang="en-US" sz="2000" dirty="0" err="1" smtClean="0"/>
              <a:t>межпредметные</a:t>
            </a:r>
            <a:r>
              <a:rPr lang="en-US" sz="2000" dirty="0" smtClean="0"/>
              <a:t> </a:t>
            </a:r>
            <a:r>
              <a:rPr lang="en-US" sz="2000" dirty="0" err="1" smtClean="0"/>
              <a:t>связи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  <p:pic>
        <p:nvPicPr>
          <p:cNvPr id="4" name="Рисунок 3" descr="5400137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0"/>
            <a:ext cx="7572428" cy="34854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421484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dirty="0" err="1" smtClean="0"/>
              <a:t>Анализ</a:t>
            </a:r>
            <a:r>
              <a:rPr lang="en-US" sz="2000" dirty="0" smtClean="0"/>
              <a:t> </a:t>
            </a:r>
            <a:r>
              <a:rPr lang="en-US" sz="2000" dirty="0" err="1" smtClean="0"/>
              <a:t>содержания</a:t>
            </a:r>
            <a:r>
              <a:rPr lang="en-US" sz="2000" dirty="0" smtClean="0"/>
              <a:t> </a:t>
            </a:r>
            <a:r>
              <a:rPr lang="en-US" sz="2000" dirty="0" err="1" smtClean="0"/>
              <a:t>учебного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материала</a:t>
            </a:r>
            <a:r>
              <a:rPr lang="en-US" sz="2000" dirty="0" smtClean="0"/>
              <a:t> </a:t>
            </a:r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физике</a:t>
            </a:r>
            <a:r>
              <a:rPr lang="en-US" sz="2000" dirty="0" smtClean="0"/>
              <a:t> и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 в </a:t>
            </a:r>
            <a:r>
              <a:rPr lang="en-US" sz="2000" dirty="0" err="1" smtClean="0"/>
              <a:t>средней</a:t>
            </a:r>
            <a:r>
              <a:rPr lang="en-US" sz="2000" dirty="0" smtClean="0"/>
              <a:t> </a:t>
            </a:r>
            <a:r>
              <a:rPr lang="en-US" sz="2000" dirty="0" err="1" smtClean="0"/>
              <a:t>школе</a:t>
            </a:r>
            <a:r>
              <a:rPr lang="en-US" sz="2000" dirty="0" smtClean="0"/>
              <a:t> </a:t>
            </a:r>
            <a:r>
              <a:rPr lang="en-US" sz="2000" dirty="0" err="1" smtClean="0"/>
              <a:t>позволяет</a:t>
            </a:r>
            <a:r>
              <a:rPr lang="en-US" sz="2000" dirty="0" smtClean="0"/>
              <a:t> </a:t>
            </a:r>
            <a:r>
              <a:rPr lang="en-US" sz="2000" dirty="0" err="1" smtClean="0"/>
              <a:t>выделить</a:t>
            </a:r>
            <a:r>
              <a:rPr lang="en-US" sz="2000" dirty="0" smtClean="0"/>
              <a:t> </a:t>
            </a:r>
            <a:r>
              <a:rPr lang="en-US" sz="2000" dirty="0" err="1" smtClean="0"/>
              <a:t>следующий</a:t>
            </a:r>
            <a:r>
              <a:rPr lang="en-US" sz="2000" dirty="0" smtClean="0"/>
              <a:t> </a:t>
            </a:r>
            <a:r>
              <a:rPr lang="en-US" sz="2000" dirty="0" err="1" smtClean="0"/>
              <a:t>круг</a:t>
            </a:r>
            <a:r>
              <a:rPr lang="en-US" sz="2000" dirty="0" smtClean="0"/>
              <a:t> </a:t>
            </a:r>
            <a:r>
              <a:rPr lang="en-US" sz="2000" dirty="0" err="1" smtClean="0"/>
              <a:t>вопросов</a:t>
            </a:r>
            <a:r>
              <a:rPr lang="en-US" sz="2000" dirty="0" smtClean="0"/>
              <a:t>, </a:t>
            </a:r>
            <a:r>
              <a:rPr lang="en-US" sz="2000" dirty="0" err="1" smtClean="0"/>
              <a:t>представляющих</a:t>
            </a:r>
            <a:r>
              <a:rPr lang="en-US" sz="2000" dirty="0" smtClean="0"/>
              <a:t> </a:t>
            </a:r>
            <a:r>
              <a:rPr lang="en-US" sz="2000" dirty="0" err="1" smtClean="0"/>
              <a:t>собой</a:t>
            </a:r>
            <a:r>
              <a:rPr lang="en-US" sz="2000" dirty="0" smtClean="0"/>
              <a:t> </a:t>
            </a:r>
            <a:r>
              <a:rPr lang="en-US" sz="2000" dirty="0" err="1" smtClean="0"/>
              <a:t>основу</a:t>
            </a:r>
            <a:r>
              <a:rPr lang="en-US" sz="2000" dirty="0" smtClean="0"/>
              <a:t> </a:t>
            </a:r>
            <a:r>
              <a:rPr lang="en-US" sz="2000" dirty="0" err="1" smtClean="0"/>
              <a:t>для</a:t>
            </a:r>
            <a:r>
              <a:rPr lang="en-US" sz="2000" dirty="0" smtClean="0"/>
              <a:t> </a:t>
            </a:r>
            <a:r>
              <a:rPr lang="en-US" sz="2000" dirty="0" err="1" smtClean="0"/>
              <a:t>связи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физики</a:t>
            </a:r>
            <a:r>
              <a:rPr lang="en-US" sz="2000" dirty="0" smtClean="0"/>
              <a:t> с </a:t>
            </a:r>
            <a:r>
              <a:rPr lang="en-US" sz="2000" dirty="0" err="1" smtClean="0"/>
              <a:t>курсом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 lvl="0"/>
            <a:r>
              <a:rPr lang="en-US" sz="2000" dirty="0" err="1" smtClean="0"/>
              <a:t>Физические</a:t>
            </a:r>
            <a:r>
              <a:rPr lang="en-US" sz="2000" dirty="0" smtClean="0"/>
              <a:t> </a:t>
            </a:r>
            <a:r>
              <a:rPr lang="en-US" sz="2000" dirty="0" err="1" smtClean="0"/>
              <a:t>явления</a:t>
            </a:r>
            <a:r>
              <a:rPr lang="en-US" sz="2000" dirty="0" smtClean="0"/>
              <a:t>, </a:t>
            </a:r>
            <a:r>
              <a:rPr lang="en-US" sz="2000" dirty="0" err="1" smtClean="0"/>
              <a:t>которые</a:t>
            </a:r>
            <a:r>
              <a:rPr lang="en-US" sz="2000" dirty="0" smtClean="0"/>
              <a:t> </a:t>
            </a:r>
            <a:r>
              <a:rPr lang="en-US" sz="2000" dirty="0" err="1" smtClean="0"/>
              <a:t>рассматриваются</a:t>
            </a:r>
            <a:r>
              <a:rPr lang="en-US" sz="2000" dirty="0" smtClean="0"/>
              <a:t> </a:t>
            </a:r>
            <a:r>
              <a:rPr lang="en-US" sz="2000" dirty="0" err="1" smtClean="0"/>
              <a:t>как</a:t>
            </a:r>
            <a:r>
              <a:rPr lang="en-US" sz="2000" dirty="0" smtClean="0"/>
              <a:t> в </a:t>
            </a:r>
            <a:r>
              <a:rPr lang="en-US" sz="2000" dirty="0" err="1" smtClean="0"/>
              <a:t>курсе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физики</a:t>
            </a:r>
            <a:r>
              <a:rPr lang="en-US" sz="2000" dirty="0" smtClean="0"/>
              <a:t>, </a:t>
            </a:r>
            <a:r>
              <a:rPr lang="en-US" sz="2000" dirty="0" err="1" smtClean="0"/>
              <a:t>так</a:t>
            </a:r>
            <a:r>
              <a:rPr lang="en-US" sz="2000" dirty="0" smtClean="0"/>
              <a:t> и в </a:t>
            </a:r>
            <a:r>
              <a:rPr lang="en-US" sz="2000" dirty="0" err="1" smtClean="0"/>
              <a:t>курсе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 (</a:t>
            </a:r>
            <a:r>
              <a:rPr lang="en-US" sz="2000" dirty="0" err="1" smtClean="0"/>
              <a:t>например</a:t>
            </a:r>
            <a:r>
              <a:rPr lang="en-US" sz="2000" dirty="0" smtClean="0"/>
              <a:t>, </a:t>
            </a:r>
            <a:r>
              <a:rPr lang="en-US" sz="2000" dirty="0" err="1" smtClean="0"/>
              <a:t>электрический</a:t>
            </a:r>
            <a:r>
              <a:rPr lang="en-US" sz="2000" dirty="0" smtClean="0"/>
              <a:t> </a:t>
            </a:r>
            <a:r>
              <a:rPr lang="en-US" sz="2000" dirty="0" err="1" smtClean="0"/>
              <a:t>ток</a:t>
            </a:r>
            <a:r>
              <a:rPr lang="en-US" sz="2000" dirty="0" smtClean="0"/>
              <a:t>, </a:t>
            </a:r>
            <a:r>
              <a:rPr lang="en-US" sz="2000" dirty="0" err="1" smtClean="0"/>
              <a:t>химические</a:t>
            </a:r>
            <a:r>
              <a:rPr lang="en-US" sz="2000" dirty="0" smtClean="0"/>
              <a:t> и </a:t>
            </a:r>
            <a:r>
              <a:rPr lang="en-US" sz="2000" dirty="0" err="1" smtClean="0"/>
              <a:t>тепловые</a:t>
            </a:r>
            <a:r>
              <a:rPr lang="en-US" sz="2000" dirty="0" smtClean="0"/>
              <a:t> </a:t>
            </a:r>
            <a:r>
              <a:rPr lang="en-US" sz="2000" dirty="0" err="1" smtClean="0"/>
              <a:t>действия</a:t>
            </a:r>
            <a:r>
              <a:rPr lang="en-US" sz="2000" dirty="0" smtClean="0"/>
              <a:t> </a:t>
            </a:r>
            <a:r>
              <a:rPr lang="en-US" sz="2000" dirty="0" err="1" smtClean="0"/>
              <a:t>тока</a:t>
            </a:r>
            <a:r>
              <a:rPr lang="en-US" sz="2000" dirty="0" smtClean="0"/>
              <a:t>, </a:t>
            </a:r>
            <a:r>
              <a:rPr lang="en-US" sz="2000" dirty="0" err="1" smtClean="0"/>
              <a:t>превращение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вещества</a:t>
            </a:r>
            <a:r>
              <a:rPr lang="en-US" sz="2000" dirty="0" smtClean="0"/>
              <a:t> </a:t>
            </a:r>
            <a:r>
              <a:rPr lang="en-US" sz="2000" dirty="0" err="1" smtClean="0"/>
              <a:t>из</a:t>
            </a:r>
            <a:r>
              <a:rPr lang="en-US" sz="2000" dirty="0" smtClean="0"/>
              <a:t> </a:t>
            </a:r>
            <a:r>
              <a:rPr lang="en-US" sz="2000" dirty="0" err="1" smtClean="0"/>
              <a:t>одного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состояния</a:t>
            </a:r>
            <a:r>
              <a:rPr lang="en-US" sz="2000" dirty="0" smtClean="0"/>
              <a:t> в </a:t>
            </a:r>
            <a:r>
              <a:rPr lang="en-US" sz="2000" dirty="0" err="1" smtClean="0"/>
              <a:t>другое</a:t>
            </a:r>
            <a:r>
              <a:rPr lang="en-US" sz="2000" dirty="0" smtClean="0"/>
              <a:t>);</a:t>
            </a:r>
            <a:endParaRPr lang="ru-RU" sz="2000" dirty="0" smtClean="0"/>
          </a:p>
          <a:p>
            <a:pPr lvl="0"/>
            <a:r>
              <a:rPr lang="en-US" sz="2000" dirty="0" err="1" smtClean="0"/>
              <a:t>Физические</a:t>
            </a:r>
            <a:r>
              <a:rPr lang="en-US" sz="2000" dirty="0" smtClean="0"/>
              <a:t> </a:t>
            </a:r>
            <a:r>
              <a:rPr lang="en-US" sz="2000" dirty="0" err="1" smtClean="0"/>
              <a:t>величины</a:t>
            </a:r>
            <a:r>
              <a:rPr lang="en-US" sz="2000" dirty="0" smtClean="0"/>
              <a:t>, </a:t>
            </a:r>
            <a:r>
              <a:rPr lang="en-US" sz="2000" dirty="0" err="1" smtClean="0"/>
              <a:t>которые</a:t>
            </a:r>
            <a:r>
              <a:rPr lang="en-US" sz="2000" dirty="0" smtClean="0"/>
              <a:t> </a:t>
            </a:r>
            <a:r>
              <a:rPr lang="en-US" sz="2000" dirty="0" err="1" smtClean="0"/>
              <a:t>используются</a:t>
            </a:r>
            <a:r>
              <a:rPr lang="en-US" sz="2000" dirty="0" smtClean="0"/>
              <a:t> </a:t>
            </a:r>
            <a:r>
              <a:rPr lang="en-US" sz="2000" dirty="0" err="1" smtClean="0"/>
              <a:t>как</a:t>
            </a:r>
            <a:r>
              <a:rPr lang="en-US" sz="2000" dirty="0" smtClean="0"/>
              <a:t> в </a:t>
            </a:r>
            <a:r>
              <a:rPr lang="en-US" sz="2000" dirty="0" err="1" smtClean="0"/>
              <a:t>физике</a:t>
            </a:r>
            <a:r>
              <a:rPr lang="en-US" sz="2000" dirty="0" smtClean="0"/>
              <a:t>, </a:t>
            </a:r>
            <a:r>
              <a:rPr lang="en-US" sz="2000" dirty="0" err="1" smtClean="0"/>
              <a:t>так</a:t>
            </a:r>
            <a:r>
              <a:rPr lang="en-US" sz="2000" dirty="0" smtClean="0"/>
              <a:t> и в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 (</a:t>
            </a:r>
            <a:r>
              <a:rPr lang="en-US" sz="2000" dirty="0" err="1" smtClean="0"/>
              <a:t>например</a:t>
            </a:r>
            <a:r>
              <a:rPr lang="en-US" sz="2000" dirty="0" smtClean="0"/>
              <a:t>, </a:t>
            </a:r>
            <a:r>
              <a:rPr lang="en-US" sz="2000" dirty="0" err="1" smtClean="0"/>
              <a:t>удельный</a:t>
            </a:r>
            <a:r>
              <a:rPr lang="en-US" sz="2000" dirty="0" smtClean="0"/>
              <a:t> </a:t>
            </a:r>
            <a:r>
              <a:rPr lang="en-US" sz="2000" dirty="0" err="1" smtClean="0"/>
              <a:t>вес</a:t>
            </a:r>
            <a:r>
              <a:rPr lang="en-US" sz="2000" dirty="0" smtClean="0"/>
              <a:t>, </a:t>
            </a:r>
            <a:r>
              <a:rPr lang="en-US" sz="2000" dirty="0" err="1" smtClean="0"/>
              <a:t>плотность</a:t>
            </a:r>
            <a:r>
              <a:rPr lang="en-US" sz="2000" dirty="0" smtClean="0"/>
              <a:t>, </a:t>
            </a:r>
            <a:r>
              <a:rPr lang="en-US" sz="2000" dirty="0" err="1" smtClean="0"/>
              <a:t>масса</a:t>
            </a:r>
            <a:r>
              <a:rPr lang="en-US" sz="2000" dirty="0" smtClean="0"/>
              <a:t>, </a:t>
            </a:r>
            <a:r>
              <a:rPr lang="en-US" sz="2000" dirty="0" err="1" smtClean="0"/>
              <a:t>объем</a:t>
            </a:r>
            <a:r>
              <a:rPr lang="en-US" sz="2000" dirty="0" smtClean="0"/>
              <a:t>, </a:t>
            </a:r>
            <a:r>
              <a:rPr lang="en-US" sz="2000" dirty="0" err="1" smtClean="0"/>
              <a:t>температура</a:t>
            </a:r>
            <a:r>
              <a:rPr lang="en-US" sz="2000" dirty="0" smtClean="0"/>
              <a:t>, </a:t>
            </a:r>
            <a:r>
              <a:rPr lang="en-US" sz="2000" dirty="0" err="1" smtClean="0"/>
              <a:t>количество</a:t>
            </a:r>
            <a:r>
              <a:rPr lang="en-US" sz="2000" dirty="0" smtClean="0"/>
              <a:t> </a:t>
            </a:r>
            <a:r>
              <a:rPr lang="en-US" sz="2000" dirty="0" err="1" smtClean="0"/>
              <a:t>теплоты</a:t>
            </a:r>
            <a:r>
              <a:rPr lang="en-US" sz="2000" dirty="0" smtClean="0"/>
              <a:t> и </a:t>
            </a:r>
            <a:r>
              <a:rPr lang="en-US" sz="2000" dirty="0" err="1" smtClean="0"/>
              <a:t>другие</a:t>
            </a:r>
            <a:r>
              <a:rPr lang="en-US" sz="2000" dirty="0" smtClean="0"/>
              <a:t>);</a:t>
            </a:r>
            <a:endParaRPr lang="ru-RU" sz="2000" dirty="0" smtClean="0"/>
          </a:p>
          <a:p>
            <a:pPr lvl="0"/>
            <a:r>
              <a:rPr lang="en-US" sz="2000" dirty="0" smtClean="0"/>
              <a:t> </a:t>
            </a:r>
            <a:r>
              <a:rPr lang="en-US" sz="2000" dirty="0" err="1" smtClean="0"/>
              <a:t>Методы</a:t>
            </a:r>
            <a:r>
              <a:rPr lang="en-US" sz="2000" dirty="0" smtClean="0"/>
              <a:t> </a:t>
            </a:r>
            <a:r>
              <a:rPr lang="en-US" sz="2000" dirty="0" err="1" smtClean="0"/>
              <a:t>измерения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величин</a:t>
            </a:r>
            <a:r>
              <a:rPr lang="en-US" sz="2000" dirty="0" smtClean="0"/>
              <a:t>, </a:t>
            </a:r>
            <a:r>
              <a:rPr lang="en-US" sz="2000" dirty="0" err="1" smtClean="0"/>
              <a:t>которыми</a:t>
            </a:r>
            <a:r>
              <a:rPr lang="en-US" sz="2000" dirty="0" smtClean="0"/>
              <a:t> </a:t>
            </a:r>
            <a:r>
              <a:rPr lang="en-US" sz="2000" dirty="0" err="1" smtClean="0"/>
              <a:t>пользуются</a:t>
            </a:r>
            <a:r>
              <a:rPr lang="en-US" sz="2000" dirty="0" smtClean="0"/>
              <a:t> в </a:t>
            </a:r>
            <a:r>
              <a:rPr lang="en-US" sz="2000" dirty="0" err="1" smtClean="0"/>
              <a:t>той</a:t>
            </a:r>
            <a:r>
              <a:rPr lang="en-US" sz="2000" dirty="0" smtClean="0"/>
              <a:t> и </a:t>
            </a:r>
            <a:r>
              <a:rPr lang="en-US" sz="2000" dirty="0" err="1" smtClean="0"/>
              <a:t>другой</a:t>
            </a:r>
            <a:r>
              <a:rPr lang="en-US" sz="2000" dirty="0" smtClean="0"/>
              <a:t> </a:t>
            </a:r>
            <a:r>
              <a:rPr lang="en-US" sz="2000" dirty="0" err="1" smtClean="0"/>
              <a:t>науки</a:t>
            </a:r>
            <a:r>
              <a:rPr lang="en-US" sz="2000" dirty="0" smtClean="0"/>
              <a:t> ( </a:t>
            </a:r>
            <a:r>
              <a:rPr lang="en-US" sz="2000" dirty="0" err="1" smtClean="0"/>
              <a:t>массы</a:t>
            </a:r>
            <a:r>
              <a:rPr lang="en-US" sz="2000" dirty="0" smtClean="0"/>
              <a:t>, </a:t>
            </a:r>
            <a:r>
              <a:rPr lang="en-US" sz="2000" dirty="0" err="1" smtClean="0"/>
              <a:t>веса</a:t>
            </a:r>
            <a:r>
              <a:rPr lang="en-US" sz="2000" dirty="0" smtClean="0"/>
              <a:t>, </a:t>
            </a:r>
            <a:r>
              <a:rPr lang="en-US" sz="2000" dirty="0" err="1" smtClean="0"/>
              <a:t>объема</a:t>
            </a:r>
            <a:r>
              <a:rPr lang="en-US" sz="2000" dirty="0" smtClean="0"/>
              <a:t>, </a:t>
            </a:r>
            <a:r>
              <a:rPr lang="en-US" sz="2000" dirty="0" err="1" smtClean="0"/>
              <a:t>температуры</a:t>
            </a:r>
            <a:r>
              <a:rPr lang="en-US" sz="2000" dirty="0" smtClean="0"/>
              <a:t> и т. д.).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646822206_10-kartinkin-net-p-elektricheskii-tok-kartinki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4598774"/>
            <a:ext cx="4016403" cy="2259226"/>
          </a:xfrm>
          <a:prstGeom prst="rect">
            <a:avLst/>
          </a:prstGeom>
        </p:spPr>
      </p:pic>
      <p:pic>
        <p:nvPicPr>
          <p:cNvPr id="5" name="Рисунок 4" descr="f12a5ff3-9ec8-4a4c-844d-57d69a271dcb.jpeg"/>
          <p:cNvPicPr>
            <a:picLocks noChangeAspect="1"/>
          </p:cNvPicPr>
          <p:nvPr/>
        </p:nvPicPr>
        <p:blipFill>
          <a:blip r:embed="rId3"/>
          <a:srcRect l="50000" t="50000" r="5435" b="6521"/>
          <a:stretch>
            <a:fillRect/>
          </a:stretch>
        </p:blipFill>
        <p:spPr>
          <a:xfrm>
            <a:off x="785786" y="4610316"/>
            <a:ext cx="3071834" cy="22476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3000396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Взаимосвязь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преподавания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физики</a:t>
            </a:r>
            <a:r>
              <a:rPr lang="en-US" sz="2000" dirty="0" smtClean="0"/>
              <a:t> и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 </a:t>
            </a:r>
            <a:r>
              <a:rPr lang="en-US" sz="2000" dirty="0" err="1" smtClean="0"/>
              <a:t>особенна</a:t>
            </a:r>
            <a:r>
              <a:rPr lang="en-US" sz="2000" dirty="0" smtClean="0"/>
              <a:t> </a:t>
            </a:r>
            <a:r>
              <a:rPr lang="en-US" sz="2000" dirty="0" err="1" smtClean="0"/>
              <a:t>необходима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при</a:t>
            </a:r>
            <a:r>
              <a:rPr lang="en-US" sz="2000" dirty="0" smtClean="0"/>
              <a:t> </a:t>
            </a:r>
            <a:r>
              <a:rPr lang="en-US" sz="2000" dirty="0" err="1" smtClean="0"/>
              <a:t>изучении</a:t>
            </a:r>
            <a:r>
              <a:rPr lang="en-US" sz="2000" dirty="0" smtClean="0"/>
              <a:t> </a:t>
            </a:r>
            <a:r>
              <a:rPr lang="en-US" sz="2000" dirty="0" err="1" smtClean="0"/>
              <a:t>атомно-молекулярного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строения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вещества</a:t>
            </a:r>
            <a:r>
              <a:rPr lang="en-US" sz="2000" dirty="0" smtClean="0"/>
              <a:t>. </a:t>
            </a:r>
            <a:r>
              <a:rPr lang="en-US" sz="2000" dirty="0" err="1" smtClean="0"/>
              <a:t>Элементы</a:t>
            </a:r>
            <a:r>
              <a:rPr lang="en-US" sz="2000" dirty="0" smtClean="0"/>
              <a:t> </a:t>
            </a:r>
            <a:r>
              <a:rPr lang="en-US" sz="2000" dirty="0" err="1" smtClean="0"/>
              <a:t>атомной</a:t>
            </a:r>
            <a:r>
              <a:rPr lang="en-US" sz="2000" dirty="0" smtClean="0"/>
              <a:t>- </a:t>
            </a:r>
            <a:r>
              <a:rPr lang="en-US" sz="2000" dirty="0" err="1" smtClean="0"/>
              <a:t>молекулярной</a:t>
            </a:r>
            <a:r>
              <a:rPr lang="en-US" sz="2000" dirty="0" smtClean="0"/>
              <a:t> </a:t>
            </a:r>
            <a:r>
              <a:rPr lang="en-US" sz="2000" dirty="0" err="1" smtClean="0"/>
              <a:t>теории</a:t>
            </a:r>
            <a:r>
              <a:rPr lang="en-US" sz="2000" dirty="0" smtClean="0"/>
              <a:t> </a:t>
            </a:r>
            <a:r>
              <a:rPr lang="en-US" sz="2000" dirty="0" err="1" smtClean="0"/>
              <a:t>изучают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уроках</a:t>
            </a:r>
            <a:r>
              <a:rPr lang="en-US" sz="2000" dirty="0" smtClean="0"/>
              <a:t> </a:t>
            </a:r>
            <a:r>
              <a:rPr lang="en-US" sz="2000" dirty="0" err="1" smtClean="0"/>
              <a:t>физики</a:t>
            </a:r>
            <a:r>
              <a:rPr lang="en-US" sz="2000" dirty="0" smtClean="0"/>
              <a:t> в 7 </a:t>
            </a:r>
            <a:r>
              <a:rPr lang="en-US" sz="2000" dirty="0" err="1" smtClean="0"/>
              <a:t>классе</a:t>
            </a:r>
            <a:r>
              <a:rPr lang="en-US" sz="2000" dirty="0" smtClean="0"/>
              <a:t>, </a:t>
            </a:r>
            <a:r>
              <a:rPr lang="en-US" sz="2000" dirty="0" err="1" smtClean="0"/>
              <a:t>что</a:t>
            </a:r>
            <a:r>
              <a:rPr lang="en-US" sz="2000" dirty="0" smtClean="0"/>
              <a:t> </a:t>
            </a:r>
            <a:r>
              <a:rPr lang="en-US" sz="2000" dirty="0" err="1" smtClean="0"/>
              <a:t>оказывают</a:t>
            </a:r>
            <a:r>
              <a:rPr lang="en-US" sz="2000" dirty="0" smtClean="0"/>
              <a:t> </a:t>
            </a:r>
            <a:r>
              <a:rPr lang="en-US" sz="2000" dirty="0" err="1" smtClean="0"/>
              <a:t>существенную</a:t>
            </a:r>
            <a:r>
              <a:rPr lang="en-US" sz="2000" dirty="0" smtClean="0"/>
              <a:t> </a:t>
            </a:r>
            <a:r>
              <a:rPr lang="en-US" sz="2000" dirty="0" err="1" smtClean="0"/>
              <a:t>помощь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преподаванию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. </a:t>
            </a:r>
            <a:r>
              <a:rPr lang="en-US" sz="2000" dirty="0" err="1" smtClean="0"/>
              <a:t>Понятие</a:t>
            </a:r>
            <a:r>
              <a:rPr lang="en-US" sz="2000" dirty="0" smtClean="0"/>
              <a:t> </a:t>
            </a:r>
            <a:r>
              <a:rPr lang="en-US" sz="2000" dirty="0" err="1" smtClean="0"/>
              <a:t>молекулы</a:t>
            </a:r>
            <a:r>
              <a:rPr lang="en-US" sz="2000" dirty="0" smtClean="0"/>
              <a:t> </a:t>
            </a:r>
            <a:r>
              <a:rPr lang="en-US" sz="2000" dirty="0" err="1" smtClean="0"/>
              <a:t>затем</a:t>
            </a:r>
            <a:r>
              <a:rPr lang="en-US" sz="2000" dirty="0" smtClean="0"/>
              <a:t> </a:t>
            </a:r>
            <a:r>
              <a:rPr lang="en-US" sz="2000" dirty="0" err="1" smtClean="0"/>
              <a:t>рассматриваются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уроках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химии</a:t>
            </a:r>
            <a:r>
              <a:rPr lang="en-US" sz="2000" dirty="0" smtClean="0"/>
              <a:t> в 8 </a:t>
            </a:r>
            <a:r>
              <a:rPr lang="en-US" sz="2000" dirty="0" err="1" smtClean="0"/>
              <a:t>классе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основе</a:t>
            </a:r>
            <a:r>
              <a:rPr lang="en-US" sz="2000" dirty="0" smtClean="0"/>
              <a:t> </a:t>
            </a:r>
            <a:r>
              <a:rPr lang="en-US" sz="2000" dirty="0" err="1" smtClean="0"/>
              <a:t>понятий</a:t>
            </a:r>
            <a:r>
              <a:rPr lang="en-US" sz="2000" dirty="0" smtClean="0"/>
              <a:t> </a:t>
            </a:r>
            <a:r>
              <a:rPr lang="en-US" sz="2000" dirty="0" err="1" smtClean="0"/>
              <a:t>об</a:t>
            </a:r>
            <a:r>
              <a:rPr lang="en-US" sz="2000" dirty="0" smtClean="0"/>
              <a:t> </a:t>
            </a:r>
            <a:r>
              <a:rPr lang="en-US" sz="2000" dirty="0" err="1" smtClean="0"/>
              <a:t>атомах</a:t>
            </a:r>
            <a:r>
              <a:rPr lang="en-US" sz="2000" dirty="0" smtClean="0"/>
              <a:t>, </a:t>
            </a:r>
            <a:r>
              <a:rPr lang="en-US" sz="2000" dirty="0" err="1" smtClean="0"/>
              <a:t>химических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элементах</a:t>
            </a:r>
            <a:r>
              <a:rPr lang="en-US" sz="2000" dirty="0" smtClean="0"/>
              <a:t> и </a:t>
            </a:r>
            <a:r>
              <a:rPr lang="en-US" sz="2000" dirty="0" err="1" smtClean="0"/>
              <a:t>валентности</a:t>
            </a:r>
            <a:r>
              <a:rPr lang="en-US" sz="2000" dirty="0" smtClean="0"/>
              <a:t>. </a:t>
            </a:r>
            <a:r>
              <a:rPr lang="en-US" sz="2000" dirty="0" err="1" smtClean="0"/>
              <a:t>Важное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значение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для</a:t>
            </a:r>
            <a:r>
              <a:rPr lang="en-US" sz="2000" dirty="0" smtClean="0"/>
              <a:t> </a:t>
            </a:r>
            <a:r>
              <a:rPr lang="en-US" sz="2000" dirty="0" err="1" smtClean="0"/>
              <a:t>развития</a:t>
            </a:r>
            <a:r>
              <a:rPr lang="en-US" sz="2000" dirty="0" smtClean="0"/>
              <a:t> </a:t>
            </a:r>
            <a:r>
              <a:rPr lang="en-US" sz="2000" dirty="0" err="1" smtClean="0"/>
              <a:t>понятий</a:t>
            </a:r>
            <a:r>
              <a:rPr lang="en-US" sz="2000" dirty="0" smtClean="0"/>
              <a:t> </a:t>
            </a:r>
            <a:r>
              <a:rPr lang="en-US" sz="2000" dirty="0" err="1" smtClean="0"/>
              <a:t>об</a:t>
            </a:r>
            <a:r>
              <a:rPr lang="en-US" sz="2000" dirty="0" smtClean="0"/>
              <a:t> </a:t>
            </a:r>
            <a:r>
              <a:rPr lang="en-US" sz="2000" dirty="0" err="1" smtClean="0"/>
              <a:t>атоме</a:t>
            </a:r>
            <a:r>
              <a:rPr lang="en-US" sz="2000" dirty="0" smtClean="0"/>
              <a:t> и </a:t>
            </a:r>
            <a:r>
              <a:rPr lang="en-US" sz="2000" dirty="0" err="1" smtClean="0"/>
              <a:t>молекуле</a:t>
            </a:r>
            <a:r>
              <a:rPr lang="en-US" sz="2000" dirty="0" smtClean="0"/>
              <a:t> </a:t>
            </a:r>
            <a:r>
              <a:rPr lang="en-US" sz="2000" dirty="0" err="1" smtClean="0"/>
              <a:t>имеет</a:t>
            </a:r>
            <a:r>
              <a:rPr lang="en-US" sz="2000" dirty="0" smtClean="0"/>
              <a:t> </a:t>
            </a:r>
            <a:r>
              <a:rPr lang="en-US" sz="2000" dirty="0" err="1" smtClean="0"/>
              <a:t>введение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формул</a:t>
            </a:r>
            <a:r>
              <a:rPr lang="en-US" sz="2000" dirty="0" smtClean="0"/>
              <a:t>, </a:t>
            </a:r>
            <a:r>
              <a:rPr lang="en-US" sz="2000" dirty="0" err="1" smtClean="0"/>
              <a:t>измерение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химических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свойств</a:t>
            </a:r>
            <a:r>
              <a:rPr lang="en-US" sz="2000" dirty="0" smtClean="0"/>
              <a:t> </a:t>
            </a:r>
            <a:r>
              <a:rPr lang="en-US" sz="2000" dirty="0" err="1" smtClean="0"/>
              <a:t>веществ</a:t>
            </a:r>
            <a:r>
              <a:rPr lang="en-US" sz="2000" dirty="0" smtClean="0"/>
              <a:t> и </a:t>
            </a:r>
            <a:r>
              <a:rPr lang="en-US" sz="2000" dirty="0" err="1" smtClean="0"/>
              <a:t>химических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реакций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endParaRPr lang="ru-RU" sz="1500" dirty="0"/>
          </a:p>
        </p:txBody>
      </p:sp>
      <p:pic>
        <p:nvPicPr>
          <p:cNvPr id="4" name="Рисунок 3" descr="molekula-i-at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532" y="3500438"/>
            <a:ext cx="5865832" cy="31056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876"/>
            <a:ext cx="8229600" cy="2500330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В </a:t>
            </a:r>
            <a:r>
              <a:rPr lang="en-US" sz="2900" dirty="0" err="1" smtClean="0"/>
              <a:t>течении</a:t>
            </a:r>
            <a:r>
              <a:rPr lang="en-US" sz="2900" dirty="0" smtClean="0"/>
              <a:t> </a:t>
            </a:r>
            <a:r>
              <a:rPr lang="en-US" sz="2900" dirty="0" err="1" smtClean="0"/>
              <a:t>первого</a:t>
            </a:r>
            <a:r>
              <a:rPr lang="en-US" sz="2900" dirty="0" smtClean="0"/>
              <a:t> </a:t>
            </a:r>
            <a:r>
              <a:rPr lang="en-US" sz="2900" dirty="0" err="1" smtClean="0"/>
              <a:t>месяца</a:t>
            </a:r>
            <a:r>
              <a:rPr lang="en-US" sz="2900" dirty="0" smtClean="0"/>
              <a:t> </a:t>
            </a:r>
            <a:r>
              <a:rPr lang="en-US" sz="2900" dirty="0" err="1" smtClean="0"/>
              <a:t>изучения</a:t>
            </a:r>
            <a:r>
              <a:rPr lang="en-US" sz="2900" dirty="0" smtClean="0"/>
              <a:t> </a:t>
            </a:r>
            <a:r>
              <a:rPr lang="en-US" sz="2900" dirty="0" err="1" smtClean="0"/>
              <a:t>химии</a:t>
            </a:r>
            <a:r>
              <a:rPr lang="en-US" sz="2900" dirty="0" smtClean="0"/>
              <a:t> у </a:t>
            </a:r>
            <a:r>
              <a:rPr lang="en-US" sz="2900" dirty="0" err="1" smtClean="0"/>
              <a:t>учащихся</a:t>
            </a:r>
            <a:r>
              <a:rPr lang="en-US" sz="2900" dirty="0" smtClean="0"/>
              <a:t> </a:t>
            </a:r>
            <a:r>
              <a:rPr lang="en-US" sz="2900" dirty="0" err="1" smtClean="0"/>
              <a:t>формируется</a:t>
            </a:r>
            <a:r>
              <a:rPr lang="en-US" sz="2900" dirty="0" smtClean="0"/>
              <a:t> </a:t>
            </a:r>
            <a:r>
              <a:rPr lang="en-US" sz="2900" dirty="0" err="1" smtClean="0"/>
              <a:t>понятие</a:t>
            </a:r>
            <a:r>
              <a:rPr lang="en-US" sz="2900" dirty="0" smtClean="0"/>
              <a:t> о </a:t>
            </a:r>
            <a:r>
              <a:rPr lang="en-US" sz="2900" dirty="0" err="1" smtClean="0"/>
              <a:t>том</a:t>
            </a:r>
            <a:r>
              <a:rPr lang="en-US" sz="2900" dirty="0" smtClean="0"/>
              <a:t>, </a:t>
            </a:r>
            <a:r>
              <a:rPr lang="en-US" sz="2900" dirty="0" err="1" smtClean="0"/>
              <a:t>что</a:t>
            </a:r>
            <a:r>
              <a:rPr lang="en-US" sz="2900" dirty="0" smtClean="0"/>
              <a:t> </a:t>
            </a:r>
            <a:r>
              <a:rPr lang="en-US" sz="2900" dirty="0" err="1" smtClean="0"/>
              <a:t>химические</a:t>
            </a:r>
            <a:r>
              <a:rPr lang="en-US" sz="2900" dirty="0" smtClean="0"/>
              <a:t> </a:t>
            </a:r>
            <a:r>
              <a:rPr lang="en-US" sz="2900" dirty="0" err="1" smtClean="0"/>
              <a:t>реакции</a:t>
            </a:r>
            <a:r>
              <a:rPr lang="en-US" sz="2900" dirty="0" smtClean="0"/>
              <a:t> </a:t>
            </a:r>
            <a:r>
              <a:rPr lang="en-US" sz="2900" dirty="0" err="1" smtClean="0"/>
              <a:t>почти</a:t>
            </a:r>
            <a:r>
              <a:rPr lang="en-US" sz="2900" dirty="0" smtClean="0"/>
              <a:t> </a:t>
            </a:r>
            <a:r>
              <a:rPr lang="en-US" sz="2900" dirty="0" err="1" smtClean="0"/>
              <a:t>всегда</a:t>
            </a:r>
            <a:r>
              <a:rPr lang="en-US" sz="2900" dirty="0" smtClean="0"/>
              <a:t> </a:t>
            </a:r>
            <a:r>
              <a:rPr lang="en-US" sz="2900" dirty="0" err="1" smtClean="0"/>
              <a:t>сопровождаются</a:t>
            </a:r>
            <a:r>
              <a:rPr lang="en-US" sz="2900" dirty="0" smtClean="0"/>
              <a:t> </a:t>
            </a:r>
            <a:r>
              <a:rPr lang="en-US" sz="2900" dirty="0" err="1" smtClean="0"/>
              <a:t>либо</a:t>
            </a:r>
            <a:r>
              <a:rPr lang="en-US" sz="2900" dirty="0" smtClean="0"/>
              <a:t> </a:t>
            </a:r>
            <a:r>
              <a:rPr lang="en-US" sz="2900" dirty="0" err="1" smtClean="0"/>
              <a:t>выделением</a:t>
            </a:r>
            <a:r>
              <a:rPr lang="en-US" sz="2900" dirty="0" smtClean="0"/>
              <a:t>, </a:t>
            </a:r>
            <a:r>
              <a:rPr lang="en-US" sz="2900" dirty="0" err="1" smtClean="0"/>
              <a:t>либо</a:t>
            </a:r>
            <a:r>
              <a:rPr lang="en-US" sz="2900" dirty="0" smtClean="0"/>
              <a:t> </a:t>
            </a:r>
            <a:r>
              <a:rPr lang="en-US" sz="2900" dirty="0" err="1" smtClean="0"/>
              <a:t>поглощением</a:t>
            </a:r>
            <a:r>
              <a:rPr lang="en-US" sz="2900" dirty="0" smtClean="0"/>
              <a:t> </a:t>
            </a:r>
            <a:r>
              <a:rPr lang="en-US" sz="2900" dirty="0" err="1" smtClean="0"/>
              <a:t>теплоты</a:t>
            </a:r>
            <a:r>
              <a:rPr lang="en-US" sz="2900" dirty="0" smtClean="0"/>
              <a:t>. </a:t>
            </a:r>
            <a:r>
              <a:rPr lang="en-US" sz="2900" dirty="0" err="1" smtClean="0"/>
              <a:t>Примером</a:t>
            </a:r>
            <a:r>
              <a:rPr lang="en-US" sz="2900" dirty="0" smtClean="0"/>
              <a:t> </a:t>
            </a:r>
            <a:r>
              <a:rPr lang="en-US" sz="2900" dirty="0" err="1" smtClean="0"/>
              <a:t>реакции</a:t>
            </a:r>
            <a:r>
              <a:rPr lang="en-US" sz="2900" dirty="0" smtClean="0"/>
              <a:t>, </a:t>
            </a:r>
            <a:r>
              <a:rPr lang="en-US" sz="2900" dirty="0" err="1" smtClean="0"/>
              <a:t>идущей</a:t>
            </a:r>
            <a:r>
              <a:rPr lang="en-US" sz="2900" dirty="0" smtClean="0"/>
              <a:t> с </a:t>
            </a:r>
            <a:r>
              <a:rPr lang="en-US" sz="2900" dirty="0" err="1" smtClean="0"/>
              <a:t>выделением</a:t>
            </a:r>
            <a:r>
              <a:rPr lang="en-US" sz="2900" dirty="0" smtClean="0"/>
              <a:t> </a:t>
            </a:r>
            <a:r>
              <a:rPr lang="en-US" sz="2900" dirty="0" err="1" smtClean="0"/>
              <a:t>теплоты</a:t>
            </a:r>
            <a:r>
              <a:rPr lang="en-US" sz="2900" dirty="0" smtClean="0"/>
              <a:t>, </a:t>
            </a:r>
            <a:r>
              <a:rPr lang="en-US" sz="2900" dirty="0" err="1" smtClean="0"/>
              <a:t>служит</a:t>
            </a:r>
            <a:r>
              <a:rPr lang="en-US" sz="2900" dirty="0" smtClean="0"/>
              <a:t> </a:t>
            </a:r>
            <a:r>
              <a:rPr lang="en-US" sz="2900" dirty="0" err="1" smtClean="0"/>
              <a:t>горении</a:t>
            </a:r>
            <a:r>
              <a:rPr lang="en-US" sz="2900" dirty="0" smtClean="0"/>
              <a:t>. </a:t>
            </a:r>
            <a:r>
              <a:rPr lang="en-US" sz="2900" dirty="0" err="1" smtClean="0"/>
              <a:t>Эти</a:t>
            </a:r>
            <a:r>
              <a:rPr lang="en-US" sz="2900" dirty="0" smtClean="0"/>
              <a:t> </a:t>
            </a:r>
            <a:r>
              <a:rPr lang="en-US" sz="2900" dirty="0" err="1" smtClean="0"/>
              <a:t>знания</a:t>
            </a:r>
            <a:r>
              <a:rPr lang="en-US" sz="2900" dirty="0" smtClean="0"/>
              <a:t>, </a:t>
            </a:r>
            <a:r>
              <a:rPr lang="en-US" sz="2900" dirty="0" err="1" smtClean="0"/>
              <a:t>полученные</a:t>
            </a:r>
            <a:r>
              <a:rPr lang="en-US" sz="2900" dirty="0" smtClean="0"/>
              <a:t> </a:t>
            </a:r>
            <a:r>
              <a:rPr lang="en-US" sz="2900" dirty="0" err="1" smtClean="0"/>
              <a:t>на</a:t>
            </a:r>
            <a:r>
              <a:rPr lang="en-US" sz="2900" dirty="0" smtClean="0"/>
              <a:t> </a:t>
            </a:r>
            <a:r>
              <a:rPr lang="en-US" sz="2900" dirty="0" err="1" smtClean="0"/>
              <a:t>уроках</a:t>
            </a:r>
            <a:r>
              <a:rPr lang="en-US" sz="2900" dirty="0" smtClean="0"/>
              <a:t> </a:t>
            </a:r>
            <a:r>
              <a:rPr lang="en-US" sz="2900" dirty="0" err="1" smtClean="0"/>
              <a:t>химии</a:t>
            </a:r>
            <a:r>
              <a:rPr lang="en-US" sz="2900" dirty="0" smtClean="0"/>
              <a:t>, </a:t>
            </a:r>
            <a:r>
              <a:rPr lang="en-US" sz="2900" dirty="0" err="1" smtClean="0"/>
              <a:t>надо</a:t>
            </a:r>
            <a:r>
              <a:rPr lang="en-US" sz="2900" dirty="0" smtClean="0"/>
              <a:t> </a:t>
            </a:r>
            <a:r>
              <a:rPr lang="en-US" sz="2900" dirty="0" err="1" smtClean="0"/>
              <a:t>использовать</a:t>
            </a:r>
            <a:r>
              <a:rPr lang="en-US" sz="2900" dirty="0" smtClean="0"/>
              <a:t> </a:t>
            </a:r>
            <a:r>
              <a:rPr lang="en-US" sz="2900" dirty="0" err="1" smtClean="0"/>
              <a:t>на</a:t>
            </a:r>
            <a:r>
              <a:rPr lang="en-US" sz="2900" dirty="0" smtClean="0"/>
              <a:t> </a:t>
            </a:r>
            <a:r>
              <a:rPr lang="en-US" sz="2900" dirty="0" err="1" smtClean="0"/>
              <a:t>уроках</a:t>
            </a:r>
            <a:r>
              <a:rPr lang="en-US" sz="2900" dirty="0" smtClean="0"/>
              <a:t> </a:t>
            </a:r>
            <a:r>
              <a:rPr lang="en-US" sz="2900" dirty="0" err="1" smtClean="0"/>
              <a:t>физики</a:t>
            </a:r>
            <a:r>
              <a:rPr lang="en-US" sz="2900" dirty="0" smtClean="0"/>
              <a:t> </a:t>
            </a:r>
            <a:r>
              <a:rPr lang="en-US" sz="2900" dirty="0" err="1" smtClean="0"/>
              <a:t>при</a:t>
            </a:r>
            <a:r>
              <a:rPr lang="en-US" sz="2900" dirty="0" smtClean="0"/>
              <a:t> </a:t>
            </a:r>
            <a:r>
              <a:rPr lang="en-US" sz="2900" dirty="0" err="1" smtClean="0"/>
              <a:t>формировании</a:t>
            </a:r>
            <a:r>
              <a:rPr lang="en-US" sz="2900" dirty="0" smtClean="0"/>
              <a:t> </a:t>
            </a:r>
            <a:r>
              <a:rPr lang="en-US" sz="2900" dirty="0" err="1" smtClean="0"/>
              <a:t>понятия</a:t>
            </a:r>
            <a:r>
              <a:rPr lang="en-US" sz="2900" dirty="0" smtClean="0"/>
              <a:t> о </a:t>
            </a:r>
            <a:r>
              <a:rPr lang="en-US" sz="2900" dirty="0" err="1" smtClean="0"/>
              <a:t>внутренней</a:t>
            </a:r>
            <a:r>
              <a:rPr lang="en-US" sz="2900" dirty="0" smtClean="0"/>
              <a:t> </a:t>
            </a:r>
            <a:r>
              <a:rPr lang="en-US" sz="2900" dirty="0" err="1" smtClean="0"/>
              <a:t>энергии</a:t>
            </a:r>
            <a:r>
              <a:rPr lang="en-US" sz="2900" dirty="0" smtClean="0"/>
              <a:t> </a:t>
            </a:r>
            <a:r>
              <a:rPr lang="en-US" sz="2900" dirty="0" err="1" smtClean="0"/>
              <a:t>тела</a:t>
            </a:r>
            <a:r>
              <a:rPr lang="en-US" sz="2900" dirty="0" smtClean="0"/>
              <a:t> и </a:t>
            </a:r>
            <a:r>
              <a:rPr lang="en-US" sz="2900" dirty="0" err="1" smtClean="0"/>
              <a:t>способах</a:t>
            </a:r>
            <a:r>
              <a:rPr lang="en-US" sz="2900" dirty="0" smtClean="0"/>
              <a:t> </a:t>
            </a:r>
            <a:r>
              <a:rPr lang="en-US" sz="2900" dirty="0" err="1" smtClean="0"/>
              <a:t>ее</a:t>
            </a:r>
            <a:r>
              <a:rPr lang="en-US" sz="2900" dirty="0" smtClean="0"/>
              <a:t> </a:t>
            </a:r>
            <a:r>
              <a:rPr lang="en-US" sz="2900" dirty="0" err="1" smtClean="0"/>
              <a:t>измерения</a:t>
            </a:r>
            <a:r>
              <a:rPr lang="en-US" sz="2900" dirty="0" smtClean="0"/>
              <a:t>, а </a:t>
            </a:r>
            <a:r>
              <a:rPr lang="en-US" sz="2900" dirty="0" err="1" smtClean="0"/>
              <a:t>также</a:t>
            </a:r>
            <a:r>
              <a:rPr lang="en-US" sz="2900" dirty="0" smtClean="0"/>
              <a:t> </a:t>
            </a:r>
            <a:r>
              <a:rPr lang="en-US" sz="2900" dirty="0" err="1" smtClean="0"/>
              <a:t>при</a:t>
            </a:r>
            <a:r>
              <a:rPr lang="en-US" sz="2900" dirty="0" smtClean="0"/>
              <a:t> </a:t>
            </a:r>
            <a:r>
              <a:rPr lang="en-US" sz="2900" dirty="0" err="1" smtClean="0"/>
              <a:t>изучении</a:t>
            </a:r>
            <a:r>
              <a:rPr lang="en-US" sz="2900" dirty="0" smtClean="0"/>
              <a:t> </a:t>
            </a:r>
            <a:r>
              <a:rPr lang="en-US" sz="2900" dirty="0" err="1" smtClean="0"/>
              <a:t>тепловых</a:t>
            </a:r>
            <a:r>
              <a:rPr lang="en-US" sz="2900" dirty="0" smtClean="0"/>
              <a:t> </a:t>
            </a:r>
            <a:r>
              <a:rPr lang="en-US" sz="2900" dirty="0" err="1" smtClean="0"/>
              <a:t>двигателей</a:t>
            </a:r>
            <a:r>
              <a:rPr lang="en-US" sz="2900" dirty="0" smtClean="0"/>
              <a:t>.</a:t>
            </a:r>
            <a:endParaRPr lang="ru-RU" sz="2900" dirty="0" smtClean="0"/>
          </a:p>
          <a:p>
            <a:endParaRPr lang="ru-RU" dirty="0"/>
          </a:p>
        </p:txBody>
      </p:sp>
      <p:pic>
        <p:nvPicPr>
          <p:cNvPr id="4" name="Рисунок 3" descr="2298596.jpg"/>
          <p:cNvPicPr>
            <a:picLocks noChangeAspect="1"/>
          </p:cNvPicPr>
          <p:nvPr/>
        </p:nvPicPr>
        <p:blipFill>
          <a:blip r:embed="rId2"/>
          <a:srcRect t="21255"/>
          <a:stretch>
            <a:fillRect/>
          </a:stretch>
        </p:blipFill>
        <p:spPr>
          <a:xfrm>
            <a:off x="2000232" y="642918"/>
            <a:ext cx="4572032" cy="27001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2857520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err="1" smtClean="0"/>
              <a:t>Почти</a:t>
            </a:r>
            <a:r>
              <a:rPr lang="en-US" sz="2900" dirty="0" smtClean="0"/>
              <a:t> </a:t>
            </a:r>
            <a:r>
              <a:rPr lang="en-US" sz="2900" dirty="0" err="1" smtClean="0"/>
              <a:t>одновременно</a:t>
            </a:r>
            <a:r>
              <a:rPr lang="en-US" sz="2900" dirty="0" smtClean="0"/>
              <a:t> с </a:t>
            </a:r>
            <a:r>
              <a:rPr lang="en-US" sz="2900" dirty="0" err="1" smtClean="0"/>
              <a:t>изучением</a:t>
            </a:r>
            <a:r>
              <a:rPr lang="en-US" sz="2900" dirty="0" smtClean="0"/>
              <a:t> </a:t>
            </a:r>
            <a:r>
              <a:rPr lang="en-US" sz="2900" dirty="0" err="1" smtClean="0"/>
              <a:t>на</a:t>
            </a:r>
            <a:r>
              <a:rPr lang="en-US" sz="2900" dirty="0" smtClean="0"/>
              <a:t> </a:t>
            </a:r>
            <a:r>
              <a:rPr lang="en-US" sz="2900" dirty="0" err="1" smtClean="0"/>
              <a:t>уроках</a:t>
            </a:r>
            <a:r>
              <a:rPr lang="en-US" sz="2900" dirty="0" smtClean="0"/>
              <a:t> </a:t>
            </a:r>
            <a:r>
              <a:rPr lang="en-US" sz="2900" dirty="0" err="1" smtClean="0"/>
              <a:t>физики</a:t>
            </a:r>
            <a:r>
              <a:rPr lang="en-US" sz="2900" dirty="0" smtClean="0"/>
              <a:t> </a:t>
            </a:r>
            <a:r>
              <a:rPr lang="en-US" sz="2900" dirty="0" err="1" smtClean="0"/>
              <a:t>химических</a:t>
            </a:r>
            <a:r>
              <a:rPr lang="en-US" sz="2900" dirty="0" smtClean="0"/>
              <a:t> </a:t>
            </a:r>
            <a:r>
              <a:rPr lang="en-US" sz="2900" dirty="0" err="1" smtClean="0"/>
              <a:t>источников</a:t>
            </a:r>
            <a:r>
              <a:rPr lang="en-US" sz="2900" dirty="0" smtClean="0"/>
              <a:t> </a:t>
            </a:r>
            <a:r>
              <a:rPr lang="en-US" sz="2900" dirty="0" err="1" smtClean="0"/>
              <a:t>тока</a:t>
            </a:r>
            <a:r>
              <a:rPr lang="en-US" sz="2900" dirty="0" smtClean="0"/>
              <a:t> </a:t>
            </a:r>
            <a:r>
              <a:rPr lang="en-US" sz="2900" dirty="0" err="1" smtClean="0"/>
              <a:t>на</a:t>
            </a:r>
            <a:r>
              <a:rPr lang="en-US" sz="2900" dirty="0" smtClean="0"/>
              <a:t> </a:t>
            </a:r>
            <a:r>
              <a:rPr lang="en-US" sz="2900" dirty="0" err="1" smtClean="0"/>
              <a:t>уроках</a:t>
            </a:r>
            <a:r>
              <a:rPr lang="en-US" sz="2900" dirty="0" smtClean="0"/>
              <a:t> </a:t>
            </a:r>
            <a:r>
              <a:rPr lang="en-US" sz="2900" dirty="0" err="1" smtClean="0"/>
              <a:t>химии</a:t>
            </a:r>
            <a:r>
              <a:rPr lang="en-US" sz="2900" dirty="0" smtClean="0"/>
              <a:t> </a:t>
            </a:r>
            <a:r>
              <a:rPr lang="en-US" sz="2900" dirty="0" err="1" smtClean="0"/>
              <a:t>изучают</a:t>
            </a:r>
            <a:r>
              <a:rPr lang="en-US" sz="2900" dirty="0" smtClean="0"/>
              <a:t> </a:t>
            </a:r>
            <a:r>
              <a:rPr lang="en-US" sz="2900" dirty="0" err="1" smtClean="0"/>
              <a:t>взаимодействие</a:t>
            </a:r>
            <a:r>
              <a:rPr lang="en-US" sz="2900" dirty="0" smtClean="0"/>
              <a:t> </a:t>
            </a:r>
            <a:r>
              <a:rPr lang="en-US" sz="2900" dirty="0" err="1" smtClean="0"/>
              <a:t>цинка</a:t>
            </a:r>
            <a:r>
              <a:rPr lang="en-US" sz="2900" dirty="0" smtClean="0"/>
              <a:t> и </a:t>
            </a:r>
            <a:r>
              <a:rPr lang="en-US" sz="2900" dirty="0" err="1" smtClean="0"/>
              <a:t>других</a:t>
            </a:r>
            <a:r>
              <a:rPr lang="en-US" sz="2900" dirty="0" smtClean="0"/>
              <a:t> </a:t>
            </a:r>
            <a:r>
              <a:rPr lang="en-US" sz="2900" dirty="0" err="1" smtClean="0"/>
              <a:t>металлов</a:t>
            </a:r>
            <a:r>
              <a:rPr lang="en-US" sz="2900" dirty="0" smtClean="0"/>
              <a:t> с </a:t>
            </a:r>
            <a:r>
              <a:rPr lang="en-US" sz="2900" dirty="0" err="1" smtClean="0"/>
              <a:t>кислотами</a:t>
            </a:r>
            <a:r>
              <a:rPr lang="en-US" sz="2900" dirty="0" smtClean="0"/>
              <a:t>, </a:t>
            </a:r>
            <a:r>
              <a:rPr lang="en-US" sz="2900" dirty="0" err="1" smtClean="0"/>
              <a:t>рассматривают</a:t>
            </a:r>
            <a:r>
              <a:rPr lang="en-US" sz="2900" dirty="0" smtClean="0"/>
              <a:t> </a:t>
            </a:r>
            <a:r>
              <a:rPr lang="en-US" sz="2900" dirty="0" err="1" smtClean="0"/>
              <a:t>электрохимический</a:t>
            </a:r>
            <a:r>
              <a:rPr lang="en-US" sz="2900" dirty="0" smtClean="0"/>
              <a:t> </a:t>
            </a:r>
            <a:r>
              <a:rPr lang="en-US" sz="2900" dirty="0" err="1" smtClean="0"/>
              <a:t>ряд</a:t>
            </a:r>
            <a:r>
              <a:rPr lang="en-US" sz="2900" dirty="0" smtClean="0"/>
              <a:t> </a:t>
            </a:r>
            <a:r>
              <a:rPr lang="en-US" sz="2900" dirty="0" err="1" smtClean="0"/>
              <a:t>напряжений</a:t>
            </a:r>
            <a:r>
              <a:rPr lang="en-US" sz="2900" dirty="0" smtClean="0"/>
              <a:t> </a:t>
            </a:r>
            <a:r>
              <a:rPr lang="en-US" sz="2900" dirty="0" err="1" smtClean="0"/>
              <a:t>металлов</a:t>
            </a:r>
            <a:r>
              <a:rPr lang="en-US" sz="2900" dirty="0" smtClean="0"/>
              <a:t>. </a:t>
            </a:r>
            <a:r>
              <a:rPr lang="en-US" sz="2900" dirty="0" err="1" smtClean="0"/>
              <a:t>Поэтому</a:t>
            </a:r>
            <a:r>
              <a:rPr lang="en-US" sz="2900" dirty="0" smtClean="0"/>
              <a:t>, </a:t>
            </a:r>
            <a:r>
              <a:rPr lang="en-US" sz="2900" dirty="0" err="1" smtClean="0"/>
              <a:t>рассказывая</a:t>
            </a:r>
            <a:r>
              <a:rPr lang="en-US" sz="2900" dirty="0" smtClean="0"/>
              <a:t> </a:t>
            </a:r>
            <a:r>
              <a:rPr lang="en-US" sz="2900" dirty="0" err="1" smtClean="0"/>
              <a:t>об</a:t>
            </a:r>
            <a:r>
              <a:rPr lang="en-US" sz="2900" dirty="0" smtClean="0"/>
              <a:t> </a:t>
            </a:r>
            <a:r>
              <a:rPr lang="en-US" sz="2900" dirty="0" err="1" smtClean="0"/>
              <a:t>элементе</a:t>
            </a:r>
            <a:r>
              <a:rPr lang="en-US" sz="2900" dirty="0" smtClean="0"/>
              <a:t> </a:t>
            </a:r>
            <a:r>
              <a:rPr lang="en-US" sz="2900" dirty="0" err="1" smtClean="0"/>
              <a:t>Вольта</a:t>
            </a:r>
            <a:r>
              <a:rPr lang="en-US" sz="2900" dirty="0" smtClean="0"/>
              <a:t>, </a:t>
            </a:r>
            <a:r>
              <a:rPr lang="en-US" sz="2900" dirty="0" err="1" smtClean="0"/>
              <a:t>можно</a:t>
            </a:r>
            <a:r>
              <a:rPr lang="en-US" sz="2900" dirty="0" smtClean="0"/>
              <a:t> </a:t>
            </a:r>
            <a:r>
              <a:rPr lang="en-US" sz="2900" dirty="0" err="1" smtClean="0"/>
              <a:t>не</a:t>
            </a:r>
            <a:r>
              <a:rPr lang="en-US" sz="2900" dirty="0" smtClean="0"/>
              <a:t> </a:t>
            </a:r>
            <a:r>
              <a:rPr lang="en-US" sz="2900" dirty="0" err="1" smtClean="0"/>
              <a:t>только</a:t>
            </a:r>
            <a:r>
              <a:rPr lang="en-US" sz="2900" dirty="0" smtClean="0"/>
              <a:t> </a:t>
            </a:r>
            <a:r>
              <a:rPr lang="en-US" sz="2900" dirty="0" err="1" smtClean="0"/>
              <a:t>сказать</a:t>
            </a:r>
            <a:r>
              <a:rPr lang="en-US" sz="2900" dirty="0" smtClean="0"/>
              <a:t>, </a:t>
            </a:r>
            <a:r>
              <a:rPr lang="en-US" sz="2900" dirty="0" err="1" smtClean="0"/>
              <a:t>что</a:t>
            </a:r>
            <a:r>
              <a:rPr lang="en-US" sz="2900" dirty="0" smtClean="0"/>
              <a:t> </a:t>
            </a:r>
            <a:r>
              <a:rPr lang="en-US" sz="2900" dirty="0" err="1" smtClean="0"/>
              <a:t>электролитом</a:t>
            </a:r>
            <a:r>
              <a:rPr lang="en-US" sz="2900" dirty="0" smtClean="0"/>
              <a:t> </a:t>
            </a:r>
            <a:r>
              <a:rPr lang="en-US" sz="2900" dirty="0" err="1" smtClean="0"/>
              <a:t>является</a:t>
            </a:r>
            <a:r>
              <a:rPr lang="en-US" sz="2900" dirty="0" smtClean="0"/>
              <a:t> </a:t>
            </a:r>
            <a:r>
              <a:rPr lang="en-US" sz="2900" dirty="0" err="1" smtClean="0"/>
              <a:t>серная</a:t>
            </a:r>
            <a:r>
              <a:rPr lang="en-US" sz="2900" dirty="0" smtClean="0"/>
              <a:t> </a:t>
            </a:r>
            <a:r>
              <a:rPr lang="en-US" sz="2900" dirty="0" err="1" smtClean="0"/>
              <a:t>кислота</a:t>
            </a:r>
            <a:r>
              <a:rPr lang="en-US" sz="2900" dirty="0" smtClean="0"/>
              <a:t>, </a:t>
            </a:r>
            <a:r>
              <a:rPr lang="en-US" sz="2900" dirty="0" err="1" smtClean="0"/>
              <a:t>но</a:t>
            </a:r>
            <a:r>
              <a:rPr lang="en-US" sz="2900" dirty="0" smtClean="0"/>
              <a:t> и </a:t>
            </a:r>
            <a:r>
              <a:rPr lang="en-US" sz="2900" dirty="0" err="1" smtClean="0"/>
              <a:t>написать</a:t>
            </a:r>
            <a:r>
              <a:rPr lang="en-US" sz="2900" dirty="0" smtClean="0"/>
              <a:t> </a:t>
            </a:r>
            <a:r>
              <a:rPr lang="en-US" sz="2900" dirty="0" err="1" smtClean="0"/>
              <a:t>ее</a:t>
            </a:r>
            <a:r>
              <a:rPr lang="en-US" sz="2900" dirty="0" smtClean="0"/>
              <a:t> </a:t>
            </a:r>
            <a:r>
              <a:rPr lang="en-US" sz="2900" dirty="0" err="1" smtClean="0"/>
              <a:t>формулу</a:t>
            </a:r>
            <a:r>
              <a:rPr lang="en-US" sz="2900" dirty="0" smtClean="0"/>
              <a:t> - H2 SO4. </a:t>
            </a:r>
            <a:r>
              <a:rPr lang="en-US" sz="2900" dirty="0" err="1" smtClean="0"/>
              <a:t>Говоря</a:t>
            </a:r>
            <a:r>
              <a:rPr lang="en-US" sz="2900" dirty="0" smtClean="0"/>
              <a:t> </a:t>
            </a:r>
            <a:r>
              <a:rPr lang="en-US" sz="2900" dirty="0" err="1" smtClean="0"/>
              <a:t>об</a:t>
            </a:r>
            <a:r>
              <a:rPr lang="en-US" sz="2900" dirty="0" smtClean="0"/>
              <a:t> </a:t>
            </a:r>
            <a:r>
              <a:rPr lang="en-US" sz="2900" dirty="0" err="1" smtClean="0"/>
              <a:t>оксиде</a:t>
            </a:r>
            <a:r>
              <a:rPr lang="en-US" sz="2900" dirty="0" smtClean="0"/>
              <a:t> </a:t>
            </a:r>
            <a:r>
              <a:rPr lang="en-US" sz="2900" dirty="0" err="1" smtClean="0"/>
              <a:t>марганца</a:t>
            </a:r>
            <a:r>
              <a:rPr lang="en-US" sz="2900" dirty="0" smtClean="0"/>
              <a:t> </a:t>
            </a:r>
            <a:r>
              <a:rPr lang="en-US" sz="2900" dirty="0" err="1" smtClean="0"/>
              <a:t>как</a:t>
            </a:r>
            <a:r>
              <a:rPr lang="en-US" sz="2900" dirty="0" smtClean="0"/>
              <a:t> </a:t>
            </a:r>
            <a:r>
              <a:rPr lang="en-US" sz="2900" dirty="0" err="1" smtClean="0"/>
              <a:t>деполяризаторе</a:t>
            </a:r>
            <a:r>
              <a:rPr lang="en-US" sz="2900" dirty="0" smtClean="0"/>
              <a:t> в </a:t>
            </a:r>
            <a:r>
              <a:rPr lang="en-US" sz="2900" dirty="0" err="1" smtClean="0"/>
              <a:t>элементе</a:t>
            </a:r>
            <a:r>
              <a:rPr lang="en-US" sz="2900" dirty="0" smtClean="0"/>
              <a:t> </a:t>
            </a:r>
            <a:r>
              <a:rPr lang="en-US" sz="2900" dirty="0" err="1" smtClean="0"/>
              <a:t>Лекланше</a:t>
            </a:r>
            <a:r>
              <a:rPr lang="en-US" sz="2900" dirty="0" smtClean="0"/>
              <a:t>, </a:t>
            </a:r>
            <a:r>
              <a:rPr lang="en-US" sz="2900" dirty="0" err="1" smtClean="0"/>
              <a:t>можно</a:t>
            </a:r>
            <a:r>
              <a:rPr lang="en-US" sz="2900" dirty="0" smtClean="0"/>
              <a:t> </a:t>
            </a:r>
            <a:r>
              <a:rPr lang="en-US" sz="2900" dirty="0" err="1" smtClean="0"/>
              <a:t>пояснить</a:t>
            </a:r>
            <a:r>
              <a:rPr lang="en-US" sz="2900" dirty="0" smtClean="0"/>
              <a:t>, </a:t>
            </a:r>
            <a:r>
              <a:rPr lang="en-US" sz="2900" dirty="0" err="1" smtClean="0"/>
              <a:t>что</a:t>
            </a:r>
            <a:r>
              <a:rPr lang="en-US" sz="2900" dirty="0" smtClean="0"/>
              <a:t> </a:t>
            </a:r>
            <a:r>
              <a:rPr lang="en-US" sz="2900" dirty="0" err="1" smtClean="0"/>
              <a:t>выделяющийся</a:t>
            </a:r>
            <a:r>
              <a:rPr lang="en-US" sz="2900" dirty="0" smtClean="0"/>
              <a:t> </a:t>
            </a:r>
            <a:r>
              <a:rPr lang="en-US" sz="2900" dirty="0" err="1" smtClean="0"/>
              <a:t>при</a:t>
            </a:r>
            <a:r>
              <a:rPr lang="en-US" sz="2900" dirty="0" smtClean="0"/>
              <a:t> </a:t>
            </a:r>
            <a:r>
              <a:rPr lang="en-US" sz="2900" dirty="0" err="1" smtClean="0"/>
              <a:t>работе</a:t>
            </a:r>
            <a:r>
              <a:rPr lang="en-US" sz="2900" dirty="0" smtClean="0"/>
              <a:t> </a:t>
            </a:r>
            <a:r>
              <a:rPr lang="en-US" sz="2900" dirty="0" err="1" smtClean="0"/>
              <a:t>элемента</a:t>
            </a:r>
            <a:r>
              <a:rPr lang="en-US" sz="2900" dirty="0" smtClean="0"/>
              <a:t> </a:t>
            </a:r>
            <a:r>
              <a:rPr lang="en-US" sz="2900" dirty="0" err="1" smtClean="0"/>
              <a:t>водород</a:t>
            </a:r>
            <a:r>
              <a:rPr lang="en-US" sz="2900" dirty="0" smtClean="0"/>
              <a:t> </a:t>
            </a:r>
            <a:r>
              <a:rPr lang="en-US" sz="2900" dirty="0" err="1" smtClean="0"/>
              <a:t>вступает</a:t>
            </a:r>
            <a:r>
              <a:rPr lang="en-US" sz="2900" dirty="0" smtClean="0"/>
              <a:t> в </a:t>
            </a:r>
            <a:r>
              <a:rPr lang="en-US" sz="2900" dirty="0" err="1" smtClean="0"/>
              <a:t>реакцию</a:t>
            </a:r>
            <a:r>
              <a:rPr lang="en-US" sz="2900" dirty="0" smtClean="0"/>
              <a:t> MnO2+2H=MnO+H2O и </a:t>
            </a:r>
            <a:r>
              <a:rPr lang="en-US" sz="2900" dirty="0" err="1" smtClean="0"/>
              <a:t>таким</a:t>
            </a:r>
            <a:r>
              <a:rPr lang="en-US" sz="2900" dirty="0" smtClean="0"/>
              <a:t> </a:t>
            </a:r>
            <a:r>
              <a:rPr lang="en-US" sz="2900" dirty="0" err="1" smtClean="0"/>
              <a:t>образом</a:t>
            </a:r>
            <a:r>
              <a:rPr lang="en-US" sz="2900" dirty="0" smtClean="0"/>
              <a:t> </a:t>
            </a:r>
            <a:r>
              <a:rPr lang="en-US" sz="2900" dirty="0" err="1" smtClean="0"/>
              <a:t>удаляется</a:t>
            </a:r>
            <a:r>
              <a:rPr lang="en-US" sz="2900" dirty="0" smtClean="0"/>
              <a:t> с </a:t>
            </a:r>
            <a:r>
              <a:rPr lang="en-US" sz="2900" dirty="0" err="1" smtClean="0"/>
              <a:t>анода</a:t>
            </a:r>
            <a:r>
              <a:rPr lang="en-US" sz="2900" dirty="0" smtClean="0"/>
              <a:t>.</a:t>
            </a:r>
            <a:endParaRPr lang="ru-RU" sz="2900" dirty="0" smtClean="0"/>
          </a:p>
          <a:p>
            <a:endParaRPr lang="ru-RU" dirty="0"/>
          </a:p>
        </p:txBody>
      </p:sp>
      <p:pic>
        <p:nvPicPr>
          <p:cNvPr id="4" name="Рисунок 3" descr="8635be564625ed3969aa9a5f04caee87.jpeg"/>
          <p:cNvPicPr>
            <a:picLocks noChangeAspect="1"/>
          </p:cNvPicPr>
          <p:nvPr/>
        </p:nvPicPr>
        <p:blipFill>
          <a:blip r:embed="rId2"/>
          <a:srcRect b="13725"/>
          <a:stretch>
            <a:fillRect/>
          </a:stretch>
        </p:blipFill>
        <p:spPr>
          <a:xfrm>
            <a:off x="1785918" y="3714752"/>
            <a:ext cx="5214942" cy="29457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3074114"/>
          </a:xfrm>
        </p:spPr>
        <p:txBody>
          <a:bodyPr>
            <a:noAutofit/>
          </a:bodyPr>
          <a:lstStyle/>
          <a:p>
            <a:r>
              <a:rPr lang="ru-RU" sz="2000" dirty="0" smtClean="0"/>
              <a:t>Химические действия тока (на примере разложения воды) на уроках химии изучают позже, чем на уроках физики, однако знания химии учащимися нужно использовать и в этом случае. В качестве примера химического действия тока на уроках физики обычно </a:t>
            </a:r>
            <a:r>
              <a:rPr lang="ru-RU" dirty="0" smtClean="0"/>
              <a:t>показывают</a:t>
            </a:r>
            <a:r>
              <a:rPr lang="ru-RU" sz="2000" dirty="0" smtClean="0"/>
              <a:t> электролиз раствора медного купороса </a:t>
            </a:r>
            <a:r>
              <a:rPr lang="en-US" sz="2000" dirty="0" err="1" smtClean="0"/>
              <a:t>CuSO</a:t>
            </a:r>
            <a:r>
              <a:rPr lang="ru-RU" sz="2000" dirty="0" smtClean="0"/>
              <a:t>4</a:t>
            </a:r>
            <a:r>
              <a:rPr lang="en-US" sz="2000" dirty="0" smtClean="0"/>
              <a:t> </a:t>
            </a:r>
            <a:r>
              <a:rPr lang="ru-RU" sz="2000" dirty="0" smtClean="0"/>
              <a:t>в воде. Учащимся можно пояснить, что при электролизе </a:t>
            </a:r>
            <a:r>
              <a:rPr lang="en-US" sz="2000" dirty="0" err="1" smtClean="0"/>
              <a:t>CuSO</a:t>
            </a:r>
            <a:r>
              <a:rPr lang="ru-RU" sz="2000" dirty="0" smtClean="0"/>
              <a:t>4</a:t>
            </a:r>
            <a:r>
              <a:rPr lang="en-US" sz="2000" dirty="0" smtClean="0"/>
              <a:t> </a:t>
            </a:r>
            <a:r>
              <a:rPr lang="ru-RU" sz="2000" dirty="0" smtClean="0"/>
              <a:t>носителями положительного электричества являются ионы двухвалентной меди </a:t>
            </a:r>
            <a:r>
              <a:rPr lang="en-US" sz="2000" dirty="0" smtClean="0"/>
              <a:t>Cu</a:t>
            </a:r>
            <a:r>
              <a:rPr lang="ru-RU" sz="2000" dirty="0" smtClean="0"/>
              <a:t>2+, а отрицательного - ионы </a:t>
            </a:r>
            <a:r>
              <a:rPr lang="en-US" sz="2000" dirty="0" smtClean="0"/>
              <a:t>SO</a:t>
            </a:r>
            <a:r>
              <a:rPr lang="ru-RU" sz="2000" dirty="0" smtClean="0"/>
              <a:t>42 -</a:t>
            </a:r>
            <a:r>
              <a:rPr lang="en-US" sz="2000" dirty="0" smtClean="0"/>
              <a:t> 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2"/>
          <a:srcRect t="18334" b="4999"/>
          <a:stretch>
            <a:fillRect/>
          </a:stretch>
        </p:blipFill>
        <p:spPr>
          <a:xfrm>
            <a:off x="1500166" y="3571852"/>
            <a:ext cx="5715008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500726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Важные формы связи преподавания физики и химии - решение физико-химических или химико-физических задач, проведение комплексных экскурсий, совместных вечеров занимательной физики и химии, организация физико-химических кружков, изготовление наглядных пособий, необходимых для изучения как физики так и химии (приборы по электролизу и гальванизации, определение массы вещества в растворе процентах по его удельному сопротивлению и т. </a:t>
            </a:r>
            <a:r>
              <a:rPr lang="ru-RU" sz="2600" dirty="0" err="1" smtClean="0"/>
              <a:t>д</a:t>
            </a:r>
            <a:r>
              <a:rPr lang="ru-RU" sz="2600" dirty="0" smtClean="0"/>
              <a:t>).</a:t>
            </a:r>
          </a:p>
          <a:p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Следует учитывать и использовать практические навыки, которые получают учащиеся на занятиях по химии: навыки обращения с лабораторным оборудованием, измерений, выполнения расчетов, написание формул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104</TotalTime>
  <Words>601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方正姚体</vt:lpstr>
      <vt:lpstr>Georgia</vt:lpstr>
      <vt:lpstr>Trebuchet MS</vt:lpstr>
      <vt:lpstr>Wingdings 2</vt:lpstr>
      <vt:lpstr>Городская</vt:lpstr>
      <vt:lpstr>Межпредметные связи – химия и физика </vt:lpstr>
      <vt:lpstr>Связь курса физики с химией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Подведем некоторые итоги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Метапредметные связи – химия и физика</dc:title>
  <dc:creator>User</dc:creator>
  <cp:lastModifiedBy>Павел</cp:lastModifiedBy>
  <cp:revision>4</cp:revision>
  <dcterms:created xsi:type="dcterms:W3CDTF">2022-12-28T05:07:36Z</dcterms:created>
  <dcterms:modified xsi:type="dcterms:W3CDTF">2022-12-30T08:34:07Z</dcterms:modified>
</cp:coreProperties>
</file>