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70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2" r:id="rId15"/>
    <p:sldId id="273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774" y="6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12/30/2022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12/30/2022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12/30/2022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12/30/2022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12/30/2022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9D3D30-E1C4-091A-AB57-B1A1118012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333582" cy="1866278"/>
          </a:xfrm>
        </p:spPr>
        <p:txBody>
          <a:bodyPr>
            <a:normAutofit/>
          </a:bodyPr>
          <a:lstStyle/>
          <a:p>
            <a:r>
              <a:rPr lang="ru-RU" sz="8000" dirty="0"/>
              <a:t>Арены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55FBA8B-AF47-7888-25D1-E8AE4D4509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4488655"/>
            <a:ext cx="4749801" cy="2221707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chemeClr val="tx1"/>
                </a:solidFill>
              </a:rPr>
              <a:t>Мбоу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гимназиИ</a:t>
            </a:r>
            <a:r>
              <a:rPr lang="ru-RU" b="1" dirty="0">
                <a:solidFill>
                  <a:schemeClr val="tx1"/>
                </a:solidFill>
              </a:rPr>
              <a:t> №2: </a:t>
            </a:r>
            <a:r>
              <a:rPr lang="ru-RU" b="1" dirty="0" smtClean="0">
                <a:solidFill>
                  <a:schemeClr val="tx1"/>
                </a:solidFill>
              </a:rPr>
              <a:t>учитель химии </a:t>
            </a:r>
          </a:p>
          <a:p>
            <a:r>
              <a:rPr lang="ru-RU" b="1" dirty="0" err="1" smtClean="0">
                <a:solidFill>
                  <a:schemeClr val="tx1"/>
                </a:solidFill>
              </a:rPr>
              <a:t>Чукова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Елена Александровна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72392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B5F646-C2AE-E0BF-ED39-0843738B8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78EA5674-9237-444B-31A5-115BD07290F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b="4167"/>
          <a:stretch/>
        </p:blipFill>
        <p:spPr>
          <a:xfrm>
            <a:off x="0" y="0"/>
            <a:ext cx="12191999" cy="6857999"/>
          </a:xfrm>
        </p:spPr>
      </p:pic>
    </p:spTree>
    <p:extLst>
      <p:ext uri="{BB962C8B-B14F-4D97-AF65-F5344CB8AC3E}">
        <p14:creationId xmlns:p14="http://schemas.microsoft.com/office/powerpoint/2010/main" val="1473735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14F95E-13CC-A616-CACD-844F2E0D5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668DDDB8-D0B2-15DC-E3C0-9E54EED0275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0" y="1690687"/>
            <a:ext cx="12192000" cy="3762375"/>
          </a:xfrm>
        </p:spPr>
      </p:pic>
    </p:spTree>
    <p:extLst>
      <p:ext uri="{BB962C8B-B14F-4D97-AF65-F5344CB8AC3E}">
        <p14:creationId xmlns:p14="http://schemas.microsoft.com/office/powerpoint/2010/main" val="669781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A99856-9D5D-23BD-CF5A-3C86C70C9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369" y="106550"/>
            <a:ext cx="10364451" cy="667358"/>
          </a:xfrm>
        </p:spPr>
        <p:txBody>
          <a:bodyPr>
            <a:noAutofit/>
          </a:bodyPr>
          <a:lstStyle/>
          <a:p>
            <a:r>
              <a:rPr lang="ru-RU" sz="8000" dirty="0"/>
              <a:t>Получение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2EB8F2B8-3251-AA1F-0F78-ED3A4F8FC76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365477" y="1571612"/>
            <a:ext cx="8873928" cy="4500594"/>
          </a:xfrm>
        </p:spPr>
      </p:pic>
    </p:spTree>
    <p:extLst>
      <p:ext uri="{BB962C8B-B14F-4D97-AF65-F5344CB8AC3E}">
        <p14:creationId xmlns:p14="http://schemas.microsoft.com/office/powerpoint/2010/main" val="17764686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EF42F8-2080-FA9B-B4CC-4EFEBBB00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CA829A76-AEC0-B0B2-CC2C-8520D09FC92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7999"/>
          </a:xfrm>
        </p:spPr>
      </p:pic>
    </p:spTree>
    <p:extLst>
      <p:ext uri="{BB962C8B-B14F-4D97-AF65-F5344CB8AC3E}">
        <p14:creationId xmlns:p14="http://schemas.microsoft.com/office/powerpoint/2010/main" val="934446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B0A6E6-2852-AF91-6384-013110624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182" y="0"/>
            <a:ext cx="10468600" cy="1977045"/>
          </a:xfrm>
        </p:spPr>
        <p:txBody>
          <a:bodyPr>
            <a:normAutofit/>
          </a:bodyPr>
          <a:lstStyle/>
          <a:p>
            <a:r>
              <a:rPr lang="ru-RU" sz="4800" dirty="0"/>
              <a:t>Применение ароматических углеводородов 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EA1EBCAA-9083-1380-41B1-83896DE549B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690814" y="1678782"/>
            <a:ext cx="6203156" cy="4917280"/>
          </a:xfrm>
        </p:spPr>
      </p:pic>
    </p:spTree>
    <p:extLst>
      <p:ext uri="{BB962C8B-B14F-4D97-AF65-F5344CB8AC3E}">
        <p14:creationId xmlns:p14="http://schemas.microsoft.com/office/powerpoint/2010/main" val="23054957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FF9F74-D27F-6064-41C2-42CE1F548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FCF1BEF0-2602-E184-6D37-8BD4A2B3637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88156" y="226219"/>
            <a:ext cx="11168063" cy="6453187"/>
          </a:xfrm>
        </p:spPr>
      </p:pic>
    </p:spTree>
    <p:extLst>
      <p:ext uri="{BB962C8B-B14F-4D97-AF65-F5344CB8AC3E}">
        <p14:creationId xmlns:p14="http://schemas.microsoft.com/office/powerpoint/2010/main" val="1765389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4A8FEE-9AB4-9B8B-6AEA-2AD852535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786421"/>
          </a:xfrm>
        </p:spPr>
        <p:txBody>
          <a:bodyPr/>
          <a:lstStyle/>
          <a:p>
            <a:r>
              <a:rPr lang="ru-RU" dirty="0"/>
              <a:t>Строение молекулы бензола</a:t>
            </a:r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DCCD3E31-35FA-2089-6C01-B1BED5873A1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785939" y="1607345"/>
            <a:ext cx="8560592" cy="4929186"/>
          </a:xfrm>
        </p:spPr>
      </p:pic>
    </p:spTree>
    <p:extLst>
      <p:ext uri="{BB962C8B-B14F-4D97-AF65-F5344CB8AC3E}">
        <p14:creationId xmlns:p14="http://schemas.microsoft.com/office/powerpoint/2010/main" val="2328615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FFC4BA4-1FC1-AA8B-7B87-E79BE022149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9125" y="250031"/>
            <a:ext cx="10953750" cy="3857625"/>
          </a:xfrm>
        </p:spPr>
        <p:txBody>
          <a:bodyPr>
            <a:norm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Каждый из шести атомов углерода в молекуле бензола находится в состоянии </a:t>
            </a:r>
            <a:r>
              <a:rPr lang="af-ZA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sp</a:t>
            </a:r>
            <a:r>
              <a:rPr lang="af-ZA" b="0" i="0" baseline="30000" dirty="0">
                <a:solidFill>
                  <a:srgbClr val="000000"/>
                </a:solidFill>
                <a:effectLst/>
                <a:latin typeface="inherit"/>
              </a:rPr>
              <a:t>2</a:t>
            </a:r>
            <a:r>
              <a:rPr lang="af-ZA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-</a:t>
            </a:r>
            <a:r>
              <a:rPr lang="ru-RU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гибридизации.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Каждый атом углерода в молекуле бензола связан с двумя соседними атомами углерода и атомом водорода тремя </a:t>
            </a:r>
            <a:r>
              <a:rPr lang="el-GR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σ-</a:t>
            </a:r>
            <a:r>
              <a:rPr lang="ru-RU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связями.</a:t>
            </a:r>
            <a:r>
              <a:rPr lang="ru-RU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 Валентные углы равны 120°.</a:t>
            </a:r>
            <a:r>
              <a:rPr lang="ru-RU" b="0" i="0" baseline="30000" dirty="0">
                <a:solidFill>
                  <a:srgbClr val="000000"/>
                </a:solidFill>
                <a:effectLst/>
                <a:latin typeface="inherit"/>
              </a:rPr>
              <a:t>    </a:t>
            </a:r>
          </a:p>
          <a:p>
            <a:endParaRPr lang="ru-RU" dirty="0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69DF69CD-69DF-1887-F138-70488583CE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9673" y="3810000"/>
            <a:ext cx="4627546" cy="298847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6409E77-CF7D-CE26-F705-01A7F63C2C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7239" y="1095374"/>
            <a:ext cx="8128000" cy="1500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308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1F9ECA-33CE-160F-6189-4CAF543DF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368" y="320862"/>
            <a:ext cx="10364451" cy="857858"/>
          </a:xfrm>
        </p:spPr>
        <p:txBody>
          <a:bodyPr>
            <a:normAutofit fontScale="90000"/>
          </a:bodyPr>
          <a:lstStyle/>
          <a:p>
            <a:r>
              <a:rPr lang="ru-RU" sz="6600" dirty="0"/>
              <a:t>Нахождение в природе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31F79E-37FA-067F-7C9A-88FAD3DE738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11368" y="1178720"/>
            <a:ext cx="10363826" cy="18000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Главный природный источник бензола и некоторых других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аренов</a:t>
            </a: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– </a:t>
            </a:r>
            <a:r>
              <a:rPr lang="ru-RU" dirty="0">
                <a:latin typeface="Arial" panose="020B0604020202020204" pitchFamily="34" charset="0"/>
              </a:rPr>
              <a:t>каменноугольная </a:t>
            </a:r>
            <a:r>
              <a:rPr lang="ru-RU" dirty="0" err="1">
                <a:latin typeface="Arial" panose="020B0604020202020204" pitchFamily="34" charset="0"/>
              </a:rPr>
              <a:t>смолА</a:t>
            </a:r>
            <a:r>
              <a:rPr lang="af-ZA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(</a:t>
            </a: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продукт обработки каменного угля), она по большей части состоит из ароматических углеводородов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Также арены содержатся в нефти и в </a:t>
            </a:r>
            <a:r>
              <a:rPr lang="ru-RU" dirty="0" err="1">
                <a:latin typeface="Arial" panose="020B0604020202020204" pitchFamily="34" charset="0"/>
              </a:rPr>
              <a:t>нефтепродуктаХ</a:t>
            </a:r>
            <a:r>
              <a:rPr lang="ru-RU" dirty="0">
                <a:latin typeface="Arial" panose="020B0604020202020204" pitchFamily="34" charset="0"/>
              </a:rPr>
              <a:t>. 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5633F98-FA44-4179-05FD-6E802A2517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8781" y="2821780"/>
            <a:ext cx="6298619" cy="3715358"/>
          </a:xfrm>
          <a:prstGeom prst="rect">
            <a:avLst/>
          </a:prstGeom>
        </p:spPr>
      </p:pic>
      <p:pic>
        <p:nvPicPr>
          <p:cNvPr id="4" name="Рисунок 5">
            <a:extLst>
              <a:ext uri="{FF2B5EF4-FFF2-40B4-BE49-F238E27FC236}">
                <a16:creationId xmlns:a16="http://schemas.microsoft.com/office/drawing/2014/main" id="{E930D052-611B-9147-D187-4EAE886BB0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600" y="2821780"/>
            <a:ext cx="4599040" cy="3764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344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0F4469-B223-2D51-762D-6528FDBFF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0"/>
            <a:ext cx="10364451" cy="1577578"/>
          </a:xfrm>
        </p:spPr>
        <p:txBody>
          <a:bodyPr>
            <a:normAutofit/>
          </a:bodyPr>
          <a:lstStyle/>
          <a:p>
            <a:r>
              <a:rPr lang="ru-RU" sz="7200" dirty="0"/>
              <a:t>Экологический аспект 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6569D7DB-B5B1-86B4-AD28-CB88191A241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7369968" y="1583531"/>
            <a:ext cx="4250531" cy="4839891"/>
          </a:xfr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F8C8CB41-DD51-2701-2B3F-4EC85935D5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452" y="1577578"/>
            <a:ext cx="6213405" cy="4845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029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9E1409-C1E0-FE7A-EF4E-C3AF4BE63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261938"/>
            <a:ext cx="10364451" cy="1095376"/>
          </a:xfrm>
        </p:spPr>
        <p:txBody>
          <a:bodyPr>
            <a:normAutofit/>
          </a:bodyPr>
          <a:lstStyle/>
          <a:p>
            <a:r>
              <a:rPr lang="ru-RU" sz="6600" dirty="0"/>
              <a:t>Физические свойства 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7E9FB183-8167-4283-1B86-7853BF9A319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512094" y="1524001"/>
            <a:ext cx="9155906" cy="5072062"/>
          </a:xfrm>
        </p:spPr>
      </p:pic>
    </p:spTree>
    <p:extLst>
      <p:ext uri="{BB962C8B-B14F-4D97-AF65-F5344CB8AC3E}">
        <p14:creationId xmlns:p14="http://schemas.microsoft.com/office/powerpoint/2010/main" val="1666244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85D8D2-665E-D6CE-E7C9-0EF611A94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5920" y="-107157"/>
            <a:ext cx="10364451" cy="1051298"/>
          </a:xfrm>
        </p:spPr>
        <p:txBody>
          <a:bodyPr>
            <a:normAutofit/>
          </a:bodyPr>
          <a:lstStyle/>
          <a:p>
            <a:r>
              <a:rPr lang="ru-RU" sz="4000" dirty="0"/>
              <a:t>Химические свойства </a:t>
            </a:r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EC6CE693-259C-7DF0-5545-0DEBE1972E3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b="8183"/>
          <a:stretch/>
        </p:blipFill>
        <p:spPr>
          <a:xfrm>
            <a:off x="0" y="773906"/>
            <a:ext cx="12191999" cy="6084094"/>
          </a:xfrm>
        </p:spPr>
      </p:pic>
    </p:spTree>
    <p:extLst>
      <p:ext uri="{BB962C8B-B14F-4D97-AF65-F5344CB8AC3E}">
        <p14:creationId xmlns:p14="http://schemas.microsoft.com/office/powerpoint/2010/main" val="1564489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786734-8127-27A2-9E95-8FE035E1C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2C35B8D0-617C-AEE3-E088-DCF85E88357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-83343" y="0"/>
            <a:ext cx="12275344" cy="6858000"/>
          </a:xfrm>
        </p:spPr>
      </p:pic>
    </p:spTree>
    <p:extLst>
      <p:ext uri="{BB962C8B-B14F-4D97-AF65-F5344CB8AC3E}">
        <p14:creationId xmlns:p14="http://schemas.microsoft.com/office/powerpoint/2010/main" val="980605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E0552B-0EE4-9C82-42F6-B74D981EE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189CF034-6A7C-B6C9-640F-D047E7C7746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val="2231483849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</Words>
  <Application>Microsoft Office PowerPoint</Application>
  <PresentationFormat>Широкоэкранный</PresentationFormat>
  <Paragraphs>16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inherit</vt:lpstr>
      <vt:lpstr>Roboto</vt:lpstr>
      <vt:lpstr>Tw Cen MT</vt:lpstr>
      <vt:lpstr>Капля</vt:lpstr>
      <vt:lpstr>Арены</vt:lpstr>
      <vt:lpstr>Строение молекулы бензола</vt:lpstr>
      <vt:lpstr>Презентация PowerPoint</vt:lpstr>
      <vt:lpstr>Нахождение в природе </vt:lpstr>
      <vt:lpstr>Экологический аспект </vt:lpstr>
      <vt:lpstr>Физические свойства </vt:lpstr>
      <vt:lpstr>Химические свойства </vt:lpstr>
      <vt:lpstr>Презентация PowerPoint</vt:lpstr>
      <vt:lpstr>Презентация PowerPoint</vt:lpstr>
      <vt:lpstr>Презентация PowerPoint</vt:lpstr>
      <vt:lpstr>Презентация PowerPoint</vt:lpstr>
      <vt:lpstr>Получение</vt:lpstr>
      <vt:lpstr>Презентация PowerPoint</vt:lpstr>
      <vt:lpstr>Применение ароматических углеводородов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Арены</dc:title>
  <dc:creator>варвара маркина</dc:creator>
  <cp:lastModifiedBy>Павел</cp:lastModifiedBy>
  <cp:revision>23</cp:revision>
  <dcterms:created xsi:type="dcterms:W3CDTF">2022-11-23T09:42:39Z</dcterms:created>
  <dcterms:modified xsi:type="dcterms:W3CDTF">2022-12-30T10:07:17Z</dcterms:modified>
</cp:coreProperties>
</file>