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94"/>
  </p:normalViewPr>
  <p:slideViewPr>
    <p:cSldViewPr snapToGrid="0" snapToObjects="1">
      <p:cViewPr varScale="1">
        <p:scale>
          <a:sx n="77" d="100"/>
          <a:sy n="77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D7295F-9001-42CD-A17E-A1021B60FC29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AF536FB-0F72-42D9-940D-65F9F4E5E544}">
      <dgm:prSet/>
      <dgm:spPr/>
      <dgm:t>
        <a:bodyPr/>
        <a:lstStyle/>
        <a:p>
          <a:r>
            <a:rPr lang="ru-RU" b="0" i="0"/>
            <a:t>пропадиен и бутадиен – легко сжижаемые газы;</a:t>
          </a:r>
          <a:endParaRPr lang="en-US"/>
        </a:p>
      </dgm:t>
    </dgm:pt>
    <dgm:pt modelId="{63E229FB-2FFD-4540-B2BC-8B04403C3C8B}" type="parTrans" cxnId="{06FA782F-B3AD-4B88-8367-B421A95357CE}">
      <dgm:prSet/>
      <dgm:spPr/>
      <dgm:t>
        <a:bodyPr/>
        <a:lstStyle/>
        <a:p>
          <a:endParaRPr lang="en-US"/>
        </a:p>
      </dgm:t>
    </dgm:pt>
    <dgm:pt modelId="{4159EA38-BE6C-4B40-9663-E091623B9C3F}" type="sibTrans" cxnId="{06FA782F-B3AD-4B88-8367-B421A95357CE}">
      <dgm:prSet/>
      <dgm:spPr/>
      <dgm:t>
        <a:bodyPr/>
        <a:lstStyle/>
        <a:p>
          <a:endParaRPr lang="en-US"/>
        </a:p>
      </dgm:t>
    </dgm:pt>
    <dgm:pt modelId="{27D6946A-89BC-4649-BBDF-CC1502ACC68C}">
      <dgm:prSet/>
      <dgm:spPr/>
      <dgm:t>
        <a:bodyPr/>
        <a:lstStyle/>
        <a:p>
          <a:r>
            <a:rPr lang="ru-RU" b="0" i="0"/>
            <a:t>гомологи С</a:t>
          </a:r>
          <a:r>
            <a:rPr lang="ru-RU" b="0" i="0" baseline="-25000"/>
            <a:t>5</a:t>
          </a:r>
          <a:r>
            <a:rPr lang="ru-RU" b="0" i="0"/>
            <a:t>-С</a:t>
          </a:r>
          <a:r>
            <a:rPr lang="ru-RU" b="0" i="0" baseline="-25000"/>
            <a:t>17</a:t>
          </a:r>
          <a:r>
            <a:rPr lang="ru-RU" b="0" i="0"/>
            <a:t> с изомерами – жидкости;</a:t>
          </a:r>
          <a:endParaRPr lang="en-US"/>
        </a:p>
      </dgm:t>
    </dgm:pt>
    <dgm:pt modelId="{B846BE40-BE6C-4FAC-9DC7-4D7F654C27F7}" type="parTrans" cxnId="{946896D1-9420-4445-99AD-F28CAAAC2989}">
      <dgm:prSet/>
      <dgm:spPr/>
      <dgm:t>
        <a:bodyPr/>
        <a:lstStyle/>
        <a:p>
          <a:endParaRPr lang="en-US"/>
        </a:p>
      </dgm:t>
    </dgm:pt>
    <dgm:pt modelId="{EF634763-6FFE-4D24-85DB-1FA56DC65CFA}" type="sibTrans" cxnId="{946896D1-9420-4445-99AD-F28CAAAC2989}">
      <dgm:prSet/>
      <dgm:spPr/>
      <dgm:t>
        <a:bodyPr/>
        <a:lstStyle/>
        <a:p>
          <a:endParaRPr lang="en-US"/>
        </a:p>
      </dgm:t>
    </dgm:pt>
    <dgm:pt modelId="{BD44577C-1F6A-44E5-90E2-3D98A15B68B4}">
      <dgm:prSet/>
      <dgm:spPr/>
      <dgm:t>
        <a:bodyPr/>
        <a:lstStyle/>
        <a:p>
          <a:r>
            <a:rPr lang="ru-RU" b="0" i="0"/>
            <a:t>высшие диены с 18 и более атомами углерода – твёрдые вещества.</a:t>
          </a:r>
          <a:endParaRPr lang="en-US"/>
        </a:p>
      </dgm:t>
    </dgm:pt>
    <dgm:pt modelId="{F1987CA6-36D3-4A21-A828-4DC2BCA7AA08}" type="parTrans" cxnId="{4F297C6D-1A8C-4574-A1AC-B2E517F1D667}">
      <dgm:prSet/>
      <dgm:spPr/>
      <dgm:t>
        <a:bodyPr/>
        <a:lstStyle/>
        <a:p>
          <a:endParaRPr lang="en-US"/>
        </a:p>
      </dgm:t>
    </dgm:pt>
    <dgm:pt modelId="{B78EA8AB-0EA8-490D-A451-36CF9F293A5C}" type="sibTrans" cxnId="{4F297C6D-1A8C-4574-A1AC-B2E517F1D667}">
      <dgm:prSet/>
      <dgm:spPr/>
      <dgm:t>
        <a:bodyPr/>
        <a:lstStyle/>
        <a:p>
          <a:endParaRPr lang="en-US"/>
        </a:p>
      </dgm:t>
    </dgm:pt>
    <dgm:pt modelId="{C8FAE4B6-11DC-448F-8A0E-B372DF81D05B}">
      <dgm:prSet/>
      <dgm:spPr/>
      <dgm:t>
        <a:bodyPr/>
        <a:lstStyle/>
        <a:p>
          <a:r>
            <a:rPr lang="ru-RU" b="0" i="0"/>
            <a:t>Плотность, температуры плавления, кипения увеличиваются вместе с увеличением молекулярной массы. Структурные изомеры имеют более низкие температуры плавления и кипения в сравнении с линейными молекулами.</a:t>
          </a:r>
          <a:endParaRPr lang="en-US"/>
        </a:p>
      </dgm:t>
    </dgm:pt>
    <dgm:pt modelId="{AC12A0C0-8503-4698-8CAC-9B0763629C3D}" type="parTrans" cxnId="{175B4E56-46FA-474B-A277-07035D11DE58}">
      <dgm:prSet/>
      <dgm:spPr/>
      <dgm:t>
        <a:bodyPr/>
        <a:lstStyle/>
        <a:p>
          <a:endParaRPr lang="en-US"/>
        </a:p>
      </dgm:t>
    </dgm:pt>
    <dgm:pt modelId="{B8AC2145-F8B3-4B8C-A284-1D7D797D588E}" type="sibTrans" cxnId="{175B4E56-46FA-474B-A277-07035D11DE58}">
      <dgm:prSet/>
      <dgm:spPr/>
      <dgm:t>
        <a:bodyPr/>
        <a:lstStyle/>
        <a:p>
          <a:endParaRPr lang="en-US"/>
        </a:p>
      </dgm:t>
    </dgm:pt>
    <dgm:pt modelId="{D31BEBD5-31E6-4C16-A739-F30B93C37482}">
      <dgm:prSet/>
      <dgm:spPr/>
      <dgm:t>
        <a:bodyPr/>
        <a:lstStyle/>
        <a:p>
          <a:r>
            <a:rPr lang="ru-RU" b="0" i="0"/>
            <a:t>Благодаря двойным связям диены могут вступать в реакции присоединения. Радикалы присоединяются к местам разрыва связей. В зависимости от положения двойных связей образуются разные вещества при одинаковых реакциях.</a:t>
          </a:r>
          <a:r>
            <a:rPr lang="ru-RU"/>
            <a:t/>
          </a:r>
          <a:br>
            <a:rPr lang="ru-RU"/>
          </a:br>
          <a:endParaRPr lang="en-US"/>
        </a:p>
      </dgm:t>
    </dgm:pt>
    <dgm:pt modelId="{F5A0D5E8-3D25-4991-A429-502B2FABB993}" type="parTrans" cxnId="{D9830043-05F3-40AD-B0FB-E4B3D86F2868}">
      <dgm:prSet/>
      <dgm:spPr/>
      <dgm:t>
        <a:bodyPr/>
        <a:lstStyle/>
        <a:p>
          <a:endParaRPr lang="en-US"/>
        </a:p>
      </dgm:t>
    </dgm:pt>
    <dgm:pt modelId="{B6701B6F-D1A3-41EC-8D53-E2A6D477A0CE}" type="sibTrans" cxnId="{D9830043-05F3-40AD-B0FB-E4B3D86F2868}">
      <dgm:prSet/>
      <dgm:spPr/>
      <dgm:t>
        <a:bodyPr/>
        <a:lstStyle/>
        <a:p>
          <a:endParaRPr lang="en-US"/>
        </a:p>
      </dgm:t>
    </dgm:pt>
    <dgm:pt modelId="{E36E0DB6-ABC4-0442-AA09-3A811B6A0899}" type="pres">
      <dgm:prSet presAssocID="{0AD7295F-9001-42CD-A17E-A1021B60FC2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AC86D6-A04D-7743-A134-DCF6155FE55C}" type="pres">
      <dgm:prSet presAssocID="{DAF536FB-0F72-42D9-940D-65F9F4E5E54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61D47-D29D-2C45-93ED-D4C2D53DBD1D}" type="pres">
      <dgm:prSet presAssocID="{4159EA38-BE6C-4B40-9663-E091623B9C3F}" presName="sibTrans" presStyleCnt="0"/>
      <dgm:spPr/>
    </dgm:pt>
    <dgm:pt modelId="{D23B1135-C16C-BA4C-93D7-77980227CC57}" type="pres">
      <dgm:prSet presAssocID="{27D6946A-89BC-4649-BBDF-CC1502ACC68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357640-862D-CF40-8F6B-9F1AF3D9805A}" type="pres">
      <dgm:prSet presAssocID="{EF634763-6FFE-4D24-85DB-1FA56DC65CFA}" presName="sibTrans" presStyleCnt="0"/>
      <dgm:spPr/>
    </dgm:pt>
    <dgm:pt modelId="{CC201DD3-5B2C-054C-BEAB-185FDFA07797}" type="pres">
      <dgm:prSet presAssocID="{BD44577C-1F6A-44E5-90E2-3D98A15B68B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778DE-2AAB-EE4A-B511-CA2BDA1380DA}" type="pres">
      <dgm:prSet presAssocID="{B78EA8AB-0EA8-490D-A451-36CF9F293A5C}" presName="sibTrans" presStyleCnt="0"/>
      <dgm:spPr/>
    </dgm:pt>
    <dgm:pt modelId="{34CD4990-7BF8-5349-AA42-DED28F936F98}" type="pres">
      <dgm:prSet presAssocID="{C8FAE4B6-11DC-448F-8A0E-B372DF81D05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1DA13F-005B-1041-AA1E-A161B8D48972}" type="pres">
      <dgm:prSet presAssocID="{B8AC2145-F8B3-4B8C-A284-1D7D797D588E}" presName="sibTrans" presStyleCnt="0"/>
      <dgm:spPr/>
    </dgm:pt>
    <dgm:pt modelId="{1DCF10DA-A716-7B43-957A-9C63D7E631EB}" type="pres">
      <dgm:prSet presAssocID="{D31BEBD5-31E6-4C16-A739-F30B93C3748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6896D1-9420-4445-99AD-F28CAAAC2989}" srcId="{0AD7295F-9001-42CD-A17E-A1021B60FC29}" destId="{27D6946A-89BC-4649-BBDF-CC1502ACC68C}" srcOrd="1" destOrd="0" parTransId="{B846BE40-BE6C-4FAC-9DC7-4D7F654C27F7}" sibTransId="{EF634763-6FFE-4D24-85DB-1FA56DC65CFA}"/>
    <dgm:cxn modelId="{4F297C6D-1A8C-4574-A1AC-B2E517F1D667}" srcId="{0AD7295F-9001-42CD-A17E-A1021B60FC29}" destId="{BD44577C-1F6A-44E5-90E2-3D98A15B68B4}" srcOrd="2" destOrd="0" parTransId="{F1987CA6-36D3-4A21-A828-4DC2BCA7AA08}" sibTransId="{B78EA8AB-0EA8-490D-A451-36CF9F293A5C}"/>
    <dgm:cxn modelId="{6FD9F705-7A41-6044-80C7-66A9314A6744}" type="presOf" srcId="{DAF536FB-0F72-42D9-940D-65F9F4E5E544}" destId="{EDAC86D6-A04D-7743-A134-DCF6155FE55C}" srcOrd="0" destOrd="0" presId="urn:microsoft.com/office/officeart/2005/8/layout/default"/>
    <dgm:cxn modelId="{55E2D1C6-9F4F-D74C-8007-4F761A3CF826}" type="presOf" srcId="{D31BEBD5-31E6-4C16-A739-F30B93C37482}" destId="{1DCF10DA-A716-7B43-957A-9C63D7E631EB}" srcOrd="0" destOrd="0" presId="urn:microsoft.com/office/officeart/2005/8/layout/default"/>
    <dgm:cxn modelId="{06FA782F-B3AD-4B88-8367-B421A95357CE}" srcId="{0AD7295F-9001-42CD-A17E-A1021B60FC29}" destId="{DAF536FB-0F72-42D9-940D-65F9F4E5E544}" srcOrd="0" destOrd="0" parTransId="{63E229FB-2FFD-4540-B2BC-8B04403C3C8B}" sibTransId="{4159EA38-BE6C-4B40-9663-E091623B9C3F}"/>
    <dgm:cxn modelId="{BD0A4CA9-E17F-E540-BAB5-B381646ECD89}" type="presOf" srcId="{C8FAE4B6-11DC-448F-8A0E-B372DF81D05B}" destId="{34CD4990-7BF8-5349-AA42-DED28F936F98}" srcOrd="0" destOrd="0" presId="urn:microsoft.com/office/officeart/2005/8/layout/default"/>
    <dgm:cxn modelId="{F17EE3E9-5D58-0843-8F11-4D9647116559}" type="presOf" srcId="{0AD7295F-9001-42CD-A17E-A1021B60FC29}" destId="{E36E0DB6-ABC4-0442-AA09-3A811B6A0899}" srcOrd="0" destOrd="0" presId="urn:microsoft.com/office/officeart/2005/8/layout/default"/>
    <dgm:cxn modelId="{5BA5D5F7-C322-D64E-A9D4-84CF6A5ED4B0}" type="presOf" srcId="{BD44577C-1F6A-44E5-90E2-3D98A15B68B4}" destId="{CC201DD3-5B2C-054C-BEAB-185FDFA07797}" srcOrd="0" destOrd="0" presId="urn:microsoft.com/office/officeart/2005/8/layout/default"/>
    <dgm:cxn modelId="{175B4E56-46FA-474B-A277-07035D11DE58}" srcId="{0AD7295F-9001-42CD-A17E-A1021B60FC29}" destId="{C8FAE4B6-11DC-448F-8A0E-B372DF81D05B}" srcOrd="3" destOrd="0" parTransId="{AC12A0C0-8503-4698-8CAC-9B0763629C3D}" sibTransId="{B8AC2145-F8B3-4B8C-A284-1D7D797D588E}"/>
    <dgm:cxn modelId="{D9830043-05F3-40AD-B0FB-E4B3D86F2868}" srcId="{0AD7295F-9001-42CD-A17E-A1021B60FC29}" destId="{D31BEBD5-31E6-4C16-A739-F30B93C37482}" srcOrd="4" destOrd="0" parTransId="{F5A0D5E8-3D25-4991-A429-502B2FABB993}" sibTransId="{B6701B6F-D1A3-41EC-8D53-E2A6D477A0CE}"/>
    <dgm:cxn modelId="{D40D9289-141F-114B-AD47-77465321435D}" type="presOf" srcId="{27D6946A-89BC-4649-BBDF-CC1502ACC68C}" destId="{D23B1135-C16C-BA4C-93D7-77980227CC57}" srcOrd="0" destOrd="0" presId="urn:microsoft.com/office/officeart/2005/8/layout/default"/>
    <dgm:cxn modelId="{F4B315BD-1515-8540-BAB2-A85404AFD50D}" type="presParOf" srcId="{E36E0DB6-ABC4-0442-AA09-3A811B6A0899}" destId="{EDAC86D6-A04D-7743-A134-DCF6155FE55C}" srcOrd="0" destOrd="0" presId="urn:microsoft.com/office/officeart/2005/8/layout/default"/>
    <dgm:cxn modelId="{B7568B77-F603-544B-9E8B-BADEDE645945}" type="presParOf" srcId="{E36E0DB6-ABC4-0442-AA09-3A811B6A0899}" destId="{CDA61D47-D29D-2C45-93ED-D4C2D53DBD1D}" srcOrd="1" destOrd="0" presId="urn:microsoft.com/office/officeart/2005/8/layout/default"/>
    <dgm:cxn modelId="{5DDF8AF8-D372-9346-8AA4-B1C89A185DAE}" type="presParOf" srcId="{E36E0DB6-ABC4-0442-AA09-3A811B6A0899}" destId="{D23B1135-C16C-BA4C-93D7-77980227CC57}" srcOrd="2" destOrd="0" presId="urn:microsoft.com/office/officeart/2005/8/layout/default"/>
    <dgm:cxn modelId="{F3E071DF-857C-724E-B04E-DCD1B9A5480C}" type="presParOf" srcId="{E36E0DB6-ABC4-0442-AA09-3A811B6A0899}" destId="{EA357640-862D-CF40-8F6B-9F1AF3D9805A}" srcOrd="3" destOrd="0" presId="urn:microsoft.com/office/officeart/2005/8/layout/default"/>
    <dgm:cxn modelId="{9019963B-D4D9-784C-A944-0507E3894E3F}" type="presParOf" srcId="{E36E0DB6-ABC4-0442-AA09-3A811B6A0899}" destId="{CC201DD3-5B2C-054C-BEAB-185FDFA07797}" srcOrd="4" destOrd="0" presId="urn:microsoft.com/office/officeart/2005/8/layout/default"/>
    <dgm:cxn modelId="{9C4178F5-42DD-6641-838E-92C3E5F5E0F2}" type="presParOf" srcId="{E36E0DB6-ABC4-0442-AA09-3A811B6A0899}" destId="{DC5778DE-2AAB-EE4A-B511-CA2BDA1380DA}" srcOrd="5" destOrd="0" presId="urn:microsoft.com/office/officeart/2005/8/layout/default"/>
    <dgm:cxn modelId="{6A6A3EF8-CBD6-DF4F-BCFF-26BE222C51F1}" type="presParOf" srcId="{E36E0DB6-ABC4-0442-AA09-3A811B6A0899}" destId="{34CD4990-7BF8-5349-AA42-DED28F936F98}" srcOrd="6" destOrd="0" presId="urn:microsoft.com/office/officeart/2005/8/layout/default"/>
    <dgm:cxn modelId="{4136C489-6D10-5F4A-A56F-3C7E5E9B1E29}" type="presParOf" srcId="{E36E0DB6-ABC4-0442-AA09-3A811B6A0899}" destId="{081DA13F-005B-1041-AA1E-A161B8D48972}" srcOrd="7" destOrd="0" presId="urn:microsoft.com/office/officeart/2005/8/layout/default"/>
    <dgm:cxn modelId="{B99A2517-3778-2D49-BD21-6060CF53928F}" type="presParOf" srcId="{E36E0DB6-ABC4-0442-AA09-3A811B6A0899}" destId="{1DCF10DA-A716-7B43-957A-9C63D7E631E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C86D6-A04D-7743-A134-DCF6155FE55C}">
      <dsp:nvSpPr>
        <dsp:cNvPr id="0" name=""/>
        <dsp:cNvSpPr/>
      </dsp:nvSpPr>
      <dsp:spPr>
        <a:xfrm>
          <a:off x="225102" y="2172"/>
          <a:ext cx="2860678" cy="171640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/>
            <a:t>пропадиен и бутадиен – легко сжижаемые газы;</a:t>
          </a:r>
          <a:endParaRPr lang="en-US" sz="1300" kern="1200"/>
        </a:p>
      </dsp:txBody>
      <dsp:txXfrm>
        <a:off x="225102" y="2172"/>
        <a:ext cx="2860678" cy="1716406"/>
      </dsp:txXfrm>
    </dsp:sp>
    <dsp:sp modelId="{D23B1135-C16C-BA4C-93D7-77980227CC57}">
      <dsp:nvSpPr>
        <dsp:cNvPr id="0" name=""/>
        <dsp:cNvSpPr/>
      </dsp:nvSpPr>
      <dsp:spPr>
        <a:xfrm>
          <a:off x="3371848" y="2172"/>
          <a:ext cx="2860678" cy="171640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/>
            <a:t>гомологи С</a:t>
          </a:r>
          <a:r>
            <a:rPr lang="ru-RU" sz="1300" b="0" i="0" kern="1200" baseline="-25000"/>
            <a:t>5</a:t>
          </a:r>
          <a:r>
            <a:rPr lang="ru-RU" sz="1300" b="0" i="0" kern="1200"/>
            <a:t>-С</a:t>
          </a:r>
          <a:r>
            <a:rPr lang="ru-RU" sz="1300" b="0" i="0" kern="1200" baseline="-25000"/>
            <a:t>17</a:t>
          </a:r>
          <a:r>
            <a:rPr lang="ru-RU" sz="1300" b="0" i="0" kern="1200"/>
            <a:t> с изомерами – жидкости;</a:t>
          </a:r>
          <a:endParaRPr lang="en-US" sz="1300" kern="1200"/>
        </a:p>
      </dsp:txBody>
      <dsp:txXfrm>
        <a:off x="3371848" y="2172"/>
        <a:ext cx="2860678" cy="1716406"/>
      </dsp:txXfrm>
    </dsp:sp>
    <dsp:sp modelId="{CC201DD3-5B2C-054C-BEAB-185FDFA07797}">
      <dsp:nvSpPr>
        <dsp:cNvPr id="0" name=""/>
        <dsp:cNvSpPr/>
      </dsp:nvSpPr>
      <dsp:spPr>
        <a:xfrm>
          <a:off x="6518594" y="2172"/>
          <a:ext cx="2860678" cy="171640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/>
            <a:t>высшие диены с 18 и более атомами углерода – твёрдые вещества.</a:t>
          </a:r>
          <a:endParaRPr lang="en-US" sz="1300" kern="1200"/>
        </a:p>
      </dsp:txBody>
      <dsp:txXfrm>
        <a:off x="6518594" y="2172"/>
        <a:ext cx="2860678" cy="1716406"/>
      </dsp:txXfrm>
    </dsp:sp>
    <dsp:sp modelId="{34CD4990-7BF8-5349-AA42-DED28F936F98}">
      <dsp:nvSpPr>
        <dsp:cNvPr id="0" name=""/>
        <dsp:cNvSpPr/>
      </dsp:nvSpPr>
      <dsp:spPr>
        <a:xfrm>
          <a:off x="1798475" y="2004647"/>
          <a:ext cx="2860678" cy="171640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/>
            <a:t>Плотность, температуры плавления, кипения увеличиваются вместе с увеличением молекулярной массы. Структурные изомеры имеют более низкие температуры плавления и кипения в сравнении с линейными молекулами.</a:t>
          </a:r>
          <a:endParaRPr lang="en-US" sz="1300" kern="1200"/>
        </a:p>
      </dsp:txBody>
      <dsp:txXfrm>
        <a:off x="1798475" y="2004647"/>
        <a:ext cx="2860678" cy="1716406"/>
      </dsp:txXfrm>
    </dsp:sp>
    <dsp:sp modelId="{1DCF10DA-A716-7B43-957A-9C63D7E631EB}">
      <dsp:nvSpPr>
        <dsp:cNvPr id="0" name=""/>
        <dsp:cNvSpPr/>
      </dsp:nvSpPr>
      <dsp:spPr>
        <a:xfrm>
          <a:off x="4945221" y="2004647"/>
          <a:ext cx="2860678" cy="171640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kern="1200"/>
            <a:t>Благодаря двойным связям диены могут вступать в реакции присоединения. Радикалы присоединяются к местам разрыва связей. В зависимости от положения двойных связей образуются разные вещества при одинаковых реакциях.</a:t>
          </a:r>
          <a:r>
            <a:rPr lang="ru-RU" sz="1300" kern="1200"/>
            <a:t/>
          </a:r>
          <a:br>
            <a:rPr lang="ru-RU" sz="1300" kern="1200"/>
          </a:br>
          <a:endParaRPr lang="en-US" sz="1300" kern="1200"/>
        </a:p>
      </dsp:txBody>
      <dsp:txXfrm>
        <a:off x="4945221" y="2004647"/>
        <a:ext cx="2860678" cy="1716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513E21-21B0-48DB-8CF1-35E43B33A4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B3F78A-B529-CBB6-B002-BCADD69010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7250" r="-1" b="8478"/>
          <a:stretch/>
        </p:blipFill>
        <p:spPr>
          <a:xfrm>
            <a:off x="20" y="10"/>
            <a:ext cx="12191675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567C8-12D9-D64E-8C27-987BF9BA3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6636" y="992221"/>
            <a:ext cx="6247308" cy="4873558"/>
          </a:xfrm>
        </p:spPr>
        <p:txBody>
          <a:bodyPr anchor="ctr">
            <a:normAutofit/>
          </a:bodyPr>
          <a:lstStyle/>
          <a:p>
            <a:r>
              <a:rPr lang="ru-RU" sz="4800"/>
              <a:t>Алкадиены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43CD72-02B5-7D4D-A40D-9D58522C2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056" y="996610"/>
            <a:ext cx="3363901" cy="4864780"/>
          </a:xfrm>
        </p:spPr>
        <p:txBody>
          <a:bodyPr anchor="ctr">
            <a:normAutofit/>
          </a:bodyPr>
          <a:lstStyle/>
          <a:p>
            <a:pPr algn="r"/>
            <a:r>
              <a:rPr lang="ru-RU" sz="2000" dirty="0"/>
              <a:t>АВТОР:</a:t>
            </a:r>
          </a:p>
          <a:p>
            <a:pPr algn="r"/>
            <a:r>
              <a:rPr lang="ru-RU" sz="2000" dirty="0" smtClean="0"/>
              <a:t>Учитель химии МБОУ Гимназия №2 Чехов</a:t>
            </a:r>
          </a:p>
          <a:p>
            <a:pPr algn="r"/>
            <a:r>
              <a:rPr lang="ru-RU" sz="2000" dirty="0" err="1" smtClean="0"/>
              <a:t>Чукова</a:t>
            </a:r>
            <a:r>
              <a:rPr lang="ru-RU" sz="2000" smtClean="0"/>
              <a:t> Е.А.</a:t>
            </a:r>
            <a:endParaRPr lang="ru-RU" sz="2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0B8A35-DEA7-4D43-9DF8-90B4681D0F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803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757A0-AC04-F345-821D-C8A075992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 </a:t>
            </a:r>
            <a:r>
              <a:rPr lang="ru-RU" dirty="0" err="1"/>
              <a:t>алкадиенов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300540-F7A2-9D44-8FA7-D02E15B28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1" i="0" u="none" strike="noStrike" dirty="0">
                <a:solidFill>
                  <a:srgbClr val="FF0000"/>
                </a:solidFill>
                <a:effectLst/>
                <a:latin typeface="Roboto Slab"/>
              </a:rPr>
              <a:t>2. Синтез Лебедева</a:t>
            </a:r>
            <a:endParaRPr lang="ru-RU" b="1" i="0" u="none" strike="noStrike" dirty="0">
              <a:solidFill>
                <a:srgbClr val="333333"/>
              </a:solidFill>
              <a:effectLst/>
              <a:latin typeface="Roboto Slab"/>
            </a:endParaRPr>
          </a:p>
          <a:p>
            <a:pPr algn="l"/>
            <a:r>
              <a:rPr lang="ru-RU" b="0" i="0" u="none" strike="noStrike" dirty="0">
                <a:solidFill>
                  <a:srgbClr val="444444"/>
                </a:solidFill>
                <a:effectLst/>
                <a:latin typeface="Roboto" panose="02000000000000000000" pitchFamily="2" charset="0"/>
              </a:rPr>
              <a:t>Н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агревание этанола в присутствии катализатора (смесь оксидов </a:t>
            </a:r>
            <a:r>
              <a:rPr lang="en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Al</a:t>
            </a:r>
            <a:r>
              <a:rPr lang="en" b="0" i="0" u="none" strike="noStrike" baseline="-25000" dirty="0">
                <a:solidFill>
                  <a:srgbClr val="000000"/>
                </a:solidFill>
                <a:effectLst/>
                <a:latin typeface="inherit"/>
              </a:rPr>
              <a:t>2</a:t>
            </a:r>
            <a:r>
              <a:rPr lang="en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O</a:t>
            </a:r>
            <a:r>
              <a:rPr lang="en" b="0" i="0" u="none" strike="noStrike" baseline="-25000" dirty="0">
                <a:solidFill>
                  <a:srgbClr val="000000"/>
                </a:solidFill>
                <a:effectLst/>
                <a:latin typeface="inherit"/>
              </a:rPr>
              <a:t>3</a:t>
            </a:r>
            <a:r>
              <a:rPr lang="en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MgO, </a:t>
            </a:r>
            <a:r>
              <a:rPr lang="en" b="0" i="0" u="none" strike="noStrike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ZnO</a:t>
            </a:r>
            <a:r>
              <a:rPr lang="en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) – 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это промышленный способ получения дивинила из этанола (синтез Лебедева).</a:t>
            </a:r>
            <a:endParaRPr lang="ru-RU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При этом образуются бутадиен-1,3, вода и водород:</a:t>
            </a:r>
            <a:endParaRPr lang="ru-RU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7731A48-629F-6449-9108-707EDD337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4416347"/>
            <a:ext cx="86106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90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D6F883-9B45-7947-B2EF-6C4A3E574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 </a:t>
            </a:r>
            <a:r>
              <a:rPr lang="ru-RU" dirty="0" err="1"/>
              <a:t>алкадиенов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68CCFC-77B6-7B40-B180-F788C1781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393" y="2015732"/>
            <a:ext cx="9603275" cy="3450613"/>
          </a:xfrm>
        </p:spPr>
        <p:txBody>
          <a:bodyPr/>
          <a:lstStyle/>
          <a:p>
            <a:pPr algn="l"/>
            <a:r>
              <a:rPr lang="ru-RU" b="1" i="0" u="none" strike="noStrike" dirty="0">
                <a:solidFill>
                  <a:srgbClr val="FF0000"/>
                </a:solidFill>
                <a:effectLst/>
                <a:latin typeface="Roboto Slab"/>
              </a:rPr>
              <a:t>3. Дегидратация двухатомных спиртов</a:t>
            </a:r>
            <a:endParaRPr lang="ru-RU" b="1" i="0" u="none" strike="noStrike" dirty="0">
              <a:solidFill>
                <a:srgbClr val="333333"/>
              </a:solidFill>
              <a:effectLst/>
              <a:latin typeface="Roboto Slab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Под действием серной кислоты вода отщепляется от бутандиола-1,3. При этом образуется дивинил и вода:</a:t>
            </a:r>
            <a:endParaRPr lang="ru-RU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B8CF4E3-0A18-1B4D-92C4-F3FF90892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616" y="3429000"/>
            <a:ext cx="75692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9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31084-49CC-D447-97F2-7FD9440BF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 </a:t>
            </a:r>
            <a:r>
              <a:rPr lang="ru-RU" dirty="0" err="1"/>
              <a:t>алкадиенов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41246D-B0AD-AE41-9B58-AEFD0228C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b="1" i="0" u="none" strike="noStrike" dirty="0">
                <a:solidFill>
                  <a:srgbClr val="FF0000"/>
                </a:solidFill>
                <a:effectLst/>
                <a:latin typeface="Roboto Slab"/>
              </a:rPr>
              <a:t>4. </a:t>
            </a:r>
            <a:r>
              <a:rPr lang="ru-RU" b="1" i="0" u="none" strike="noStrike" dirty="0" err="1">
                <a:solidFill>
                  <a:srgbClr val="FF0000"/>
                </a:solidFill>
                <a:effectLst/>
                <a:latin typeface="Roboto Slab"/>
              </a:rPr>
              <a:t>Дегидрогалогенирование</a:t>
            </a:r>
            <a:r>
              <a:rPr lang="ru-RU" b="1" i="0" u="none" strike="noStrike" dirty="0">
                <a:solidFill>
                  <a:srgbClr val="FF0000"/>
                </a:solidFill>
                <a:effectLst/>
                <a:latin typeface="Roboto Slab"/>
              </a:rPr>
              <a:t> </a:t>
            </a:r>
            <a:r>
              <a:rPr lang="ru-RU" b="1" i="0" u="none" strike="noStrike" dirty="0" err="1">
                <a:solidFill>
                  <a:srgbClr val="FF0000"/>
                </a:solidFill>
                <a:effectLst/>
                <a:latin typeface="Roboto Slab"/>
              </a:rPr>
              <a:t>дигалогеналканов</a:t>
            </a:r>
            <a:endParaRPr lang="ru-RU" b="1" i="0" u="none" strike="noStrike" dirty="0">
              <a:solidFill>
                <a:srgbClr val="333333"/>
              </a:solidFill>
              <a:effectLst/>
              <a:latin typeface="Roboto Slab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Под действием спиртовых растворов щелочей протекает отщепление атомов галогена и водорода и образуются вода, соль и </a:t>
            </a:r>
            <a:r>
              <a:rPr lang="ru-RU" b="0" i="0" u="none" strike="noStrike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алкадиен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</a:t>
            </a:r>
            <a:endParaRPr lang="ru-RU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При этом атомы галогенов в </a:t>
            </a:r>
            <a:r>
              <a:rPr lang="ru-RU" b="0" i="0" u="none" strike="noStrike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дигалогеналкане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должны располагаться не у одного и не у соседних атомов углерода.</a:t>
            </a:r>
            <a:endParaRPr lang="ru-RU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1,3-Дихлорбутан реагирует со спиртовым раствором гидроксида калия с образованием бутадиена-1,3:</a:t>
            </a:r>
            <a:endParaRPr lang="ru-RU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EC9C033-CA5B-2143-8410-1D1D09FAA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79" y="4835758"/>
            <a:ext cx="9474200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578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02FAC-88D2-0E4A-97AB-21F6EC802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ru-RU" dirty="0"/>
              <a:t>Применение </a:t>
            </a:r>
            <a:r>
              <a:rPr lang="ru-RU" dirty="0" err="1"/>
              <a:t>алкадиенов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13F1D9-D0C6-1B42-8F21-61E25D99E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6003015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300">
                <a:latin typeface="Times New Roman" panose="02020603050405020304" pitchFamily="18" charset="0"/>
              </a:rPr>
              <a:t>К</a:t>
            </a:r>
            <a:r>
              <a:rPr lang="ru-RU" sz="1300" b="0" i="0" u="none" strike="noStrike">
                <a:effectLst/>
                <a:latin typeface="Times New Roman" panose="02020603050405020304" pitchFamily="18" charset="0"/>
              </a:rPr>
              <a:t>аучук используют для производства различных изделий, таких как шины, резина, лакокрасочные изделия, клеи, наклейки, покрытия для пола, шланги, транспортеры, приводные ремни, амортизаторы, электроизоляционные материалы. Также каучук пригодился и в строительной сфере для модификации бетона и других строительных смесей.</a:t>
            </a:r>
          </a:p>
          <a:p>
            <a:pPr>
              <a:lnSpc>
                <a:spcPct val="110000"/>
              </a:lnSpc>
            </a:pPr>
            <a:r>
              <a:rPr lang="ru-RU" sz="1300" b="0" i="0" u="none" strike="noStrike">
                <a:effectLst/>
                <a:latin typeface="Times New Roman" panose="02020603050405020304" pitchFamily="18" charset="0"/>
              </a:rPr>
              <a:t>Многие изделия, которые повседневно применяются в домашнем хозяйстве, изготовлены из данного вида каучука. К таким изделиям можно отнести канцелярские принадлежности, игрушки, некоторую мебель, контрацептивы, обувь, ткань и одежду. Так как каучук не растворяется в воде, слабых кислотах и щелочах, он активно используется для изготовления перчаток. Выпускают латексные перчатки для различных целей – бытовых, строительных и медицинских.</a:t>
            </a:r>
            <a:r>
              <a:rPr lang="ru-RU" sz="1300"/>
              <a:t/>
            </a:r>
            <a:br>
              <a:rPr lang="ru-RU" sz="1300"/>
            </a:br>
            <a:endParaRPr lang="ru-RU" sz="1300"/>
          </a:p>
        </p:txBody>
      </p:sp>
      <p:grpSp>
        <p:nvGrpSpPr>
          <p:cNvPr id="8199" name="Group 8198">
            <a:extLst>
              <a:ext uri="{FF2B5EF4-FFF2-40B4-BE49-F238E27FC236}">
                <a16:creationId xmlns:a16="http://schemas.microsoft.com/office/drawing/2014/main" id="{C0D013F3-C7D4-40E3-AE33-3E52BA2236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49537" y="2012810"/>
            <a:ext cx="3108945" cy="3453535"/>
            <a:chOff x="7807230" y="2012810"/>
            <a:chExt cx="3251252" cy="3459865"/>
          </a:xfrm>
        </p:grpSpPr>
        <p:sp>
          <p:nvSpPr>
            <p:cNvPr id="8200" name="Rectangle 8199">
              <a:extLst>
                <a:ext uri="{FF2B5EF4-FFF2-40B4-BE49-F238E27FC236}">
                  <a16:creationId xmlns:a16="http://schemas.microsoft.com/office/drawing/2014/main" id="{EF747737-21BF-4249-AC9C-C13AC8C473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1" name="Rectangle 8200">
              <a:extLst>
                <a:ext uri="{FF2B5EF4-FFF2-40B4-BE49-F238E27FC236}">
                  <a16:creationId xmlns:a16="http://schemas.microsoft.com/office/drawing/2014/main" id="{26391855-80FC-45EE-B963-16F048B548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194" name="Picture 2" descr="КАУЧУК | Энциклопедия Кругосвет">
            <a:extLst>
              <a:ext uri="{FF2B5EF4-FFF2-40B4-BE49-F238E27FC236}">
                <a16:creationId xmlns:a16="http://schemas.microsoft.com/office/drawing/2014/main" id="{308F5458-301A-B742-B581-73FF760FB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8756" y="3326440"/>
            <a:ext cx="2762372" cy="81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108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Крупный план мензурок с растворами в лаборатории">
            <a:extLst>
              <a:ext uri="{FF2B5EF4-FFF2-40B4-BE49-F238E27FC236}">
                <a16:creationId xmlns:a16="http://schemas.microsoft.com/office/drawing/2014/main" id="{63A2ECDF-52E8-3F60-7C06-30AC101895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4" r="9090" b="24622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A4092ECB-D375-4A85-AD6E-85644D2A99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7" y="3064931"/>
            <a:ext cx="8293042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38A47D-E930-434B-A1E2-3BDAC90D3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526" y="3236470"/>
            <a:ext cx="6829044" cy="1252601"/>
          </a:xfrm>
        </p:spPr>
        <p:txBody>
          <a:bodyPr vert="horz" lIns="91440" tIns="45720" rIns="91440" bIns="0" rtlCol="0" anchor="b">
            <a:normAutofit/>
          </a:bodyPr>
          <a:lstStyle/>
          <a:p>
            <a:pPr algn="r"/>
            <a:r>
              <a:rPr lang="en-US" sz="4400" dirty="0" err="1">
                <a:solidFill>
                  <a:srgbClr val="FFFFFE"/>
                </a:solidFill>
              </a:rPr>
              <a:t>Спасибо</a:t>
            </a:r>
            <a:r>
              <a:rPr lang="en-US" sz="4400" dirty="0">
                <a:solidFill>
                  <a:srgbClr val="FFFFFE"/>
                </a:solidFill>
              </a:rPr>
              <a:t> </a:t>
            </a:r>
            <a:r>
              <a:rPr lang="en-US" sz="4400" dirty="0" err="1">
                <a:solidFill>
                  <a:srgbClr val="FFFFFE"/>
                </a:solidFill>
              </a:rPr>
              <a:t>за</a:t>
            </a:r>
            <a:r>
              <a:rPr lang="en-US" sz="4400" dirty="0">
                <a:solidFill>
                  <a:srgbClr val="FFFFFE"/>
                </a:solidFill>
              </a:rPr>
              <a:t> </a:t>
            </a:r>
            <a:r>
              <a:rPr lang="en-US" sz="4400" dirty="0" err="1">
                <a:solidFill>
                  <a:srgbClr val="FFFFFE"/>
                </a:solidFill>
              </a:rPr>
              <a:t>внимание</a:t>
            </a:r>
            <a:r>
              <a:rPr lang="en-US" sz="4400" dirty="0">
                <a:solidFill>
                  <a:srgbClr val="FFFFFE"/>
                </a:solidFill>
              </a:rPr>
              <a:t>!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6C1711D-6DAC-4FE1-B7B6-AC8A81B84C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0525" y="4666480"/>
            <a:ext cx="6829043" cy="0"/>
          </a:xfrm>
          <a:prstGeom prst="line">
            <a:avLst/>
          </a:prstGeom>
          <a:ln w="31750">
            <a:solidFill>
              <a:srgbClr val="F8BA67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16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Молекулы">
            <a:extLst>
              <a:ext uri="{FF2B5EF4-FFF2-40B4-BE49-F238E27FC236}">
                <a16:creationId xmlns:a16="http://schemas.microsoft.com/office/drawing/2014/main" id="{F40D61EF-0588-7DE8-5D0B-AFBF016396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grayscl/>
          </a:blip>
          <a:srcRect t="15156" r="-1" b="572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D68DF-25C5-8844-97EB-E4AE5F06A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r>
              <a:rPr lang="ru-RU"/>
              <a:t>Понятие об </a:t>
            </a:r>
            <a:r>
              <a:rPr lang="ru-RU" err="1"/>
              <a:t>алкадиенах</a:t>
            </a:r>
            <a:endParaRPr lang="ru-RU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708F33-A5DE-9345-8EF0-4F2CD29E1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636" y="1193800"/>
            <a:ext cx="6085091" cy="4699000"/>
          </a:xfrm>
        </p:spPr>
        <p:txBody>
          <a:bodyPr anchor="ctr">
            <a:normAutofit/>
          </a:bodyPr>
          <a:lstStyle/>
          <a:p>
            <a:r>
              <a:rPr lang="ru-RU" dirty="0" err="1"/>
              <a:t>Алкадиены</a:t>
            </a:r>
            <a:r>
              <a:rPr lang="ru-RU" dirty="0"/>
              <a:t> – это нециклические углеводороды, в молекулах которых имеются две двойные связи. Более употребительное название таких углеводородов – диеновые.</a:t>
            </a:r>
          </a:p>
          <a:p>
            <a:r>
              <a:rPr lang="ru-RU" dirty="0"/>
              <a:t>Общая формула:                  </a:t>
            </a:r>
            <a:r>
              <a:rPr lang="en" b="0" i="0" u="none" strike="noStrike">
                <a:effectLst/>
                <a:latin typeface="ProximaNovaMedium"/>
              </a:rPr>
              <a:t>CnH2n-2</a:t>
            </a:r>
            <a:endParaRPr lang="ru-RU" b="0" i="0" u="none" strike="noStrike">
              <a:effectLst/>
              <a:latin typeface="ProximaNovaMedium"/>
            </a:endParaRPr>
          </a:p>
          <a:p>
            <a:endParaRPr lang="ru-RU"/>
          </a:p>
        </p:txBody>
      </p:sp>
      <p:sp>
        <p:nvSpPr>
          <p:cNvPr id="21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AutoShape 2" descr="Строение 1,3-бутадиена">
            <a:extLst>
              <a:ext uri="{FF2B5EF4-FFF2-40B4-BE49-F238E27FC236}">
                <a16:creationId xmlns:a16="http://schemas.microsoft.com/office/drawing/2014/main" id="{459D24A2-F8AB-CA46-BCD7-96BC423B0A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207010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Строение 1,3-бутадиена">
            <a:extLst>
              <a:ext uri="{FF2B5EF4-FFF2-40B4-BE49-F238E27FC236}">
                <a16:creationId xmlns:a16="http://schemas.microsoft.com/office/drawing/2014/main" id="{E6D5CF47-B480-8D45-B53B-DCE821DAD5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" y="222250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582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Абстрактный розовый фон с сетью">
            <a:extLst>
              <a:ext uri="{FF2B5EF4-FFF2-40B4-BE49-F238E27FC236}">
                <a16:creationId xmlns:a16="http://schemas.microsoft.com/office/drawing/2014/main" id="{B11F3961-4F0D-429C-70F4-6AF711105D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8923" b="14466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68B8211-0B9F-4516-8771-3316E00DB9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1643" y="636753"/>
            <a:ext cx="8299435" cy="5572811"/>
          </a:xfrm>
          <a:prstGeom prst="rect">
            <a:avLst/>
          </a:prstGeom>
          <a:solidFill>
            <a:srgbClr val="000001">
              <a:alpha val="7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6B5BC-BB4E-444F-9991-F81DBA4B4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3421" y="804520"/>
            <a:ext cx="6815731" cy="1049235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FFFE"/>
                </a:solidFill>
              </a:rPr>
              <a:t>Общая характеристика Алкадиенов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7582E73-8B46-4A0E-944E-58357C8088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789" y="1847088"/>
            <a:ext cx="6813363" cy="0"/>
          </a:xfrm>
          <a:prstGeom prst="line">
            <a:avLst/>
          </a:prstGeom>
          <a:ln w="31750">
            <a:solidFill>
              <a:srgbClr val="D6458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E44895-0A68-354F-9636-94926CD63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3421" y="2015733"/>
            <a:ext cx="6815731" cy="4021267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Clr>
                <a:srgbClr val="D64584"/>
              </a:buClr>
            </a:pP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Если в молекуле алкадиена двойные связи расположены у соседних атомов углерода, то такие двойные связи называются </a:t>
            </a:r>
            <a:r>
              <a:rPr lang="ru-RU" sz="1600" b="0" i="1" u="none" strike="noStrike">
                <a:solidFill>
                  <a:srgbClr val="FFFFFE"/>
                </a:solidFill>
                <a:effectLst/>
                <a:latin typeface="Circe"/>
              </a:rPr>
              <a:t>кумулированными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, например: 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CH2=C=CH-CH3</a:t>
            </a:r>
            <a:endParaRPr lang="ru-RU" sz="1600" b="0" i="0" u="none" strike="noStrike">
              <a:solidFill>
                <a:srgbClr val="FFFFFE"/>
              </a:solidFill>
              <a:effectLst/>
              <a:latin typeface="Circe"/>
            </a:endParaRPr>
          </a:p>
          <a:p>
            <a:pPr>
              <a:lnSpc>
                <a:spcPct val="110000"/>
              </a:lnSpc>
              <a:buClr>
                <a:srgbClr val="D64584"/>
              </a:buClr>
            </a:pP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Если двойные связи в молекуле алкадиена разделены двумя или более одинарными связями, то такие двойные связи называют </a:t>
            </a:r>
            <a:r>
              <a:rPr lang="ru-RU" sz="1600" b="0" i="1" u="none" strike="noStrike">
                <a:solidFill>
                  <a:srgbClr val="FFFFFE"/>
                </a:solidFill>
                <a:effectLst/>
                <a:latin typeface="Circe"/>
              </a:rPr>
              <a:t>изолированными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, например: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 CH2=CH-CH2-CH=CH2</a:t>
            </a:r>
            <a:endParaRPr lang="ru-RU" sz="1600" b="0" i="0" u="none" strike="noStrike">
              <a:solidFill>
                <a:srgbClr val="FFFFFE"/>
              </a:solidFill>
              <a:effectLst/>
              <a:latin typeface="Circe"/>
            </a:endParaRPr>
          </a:p>
          <a:p>
            <a:pPr>
              <a:lnSpc>
                <a:spcPct val="110000"/>
              </a:lnSpc>
              <a:buClr>
                <a:srgbClr val="D64584"/>
              </a:buClr>
            </a:pP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Если двойные связи в углеродной цепи разделены только одной -связью, то такие двойные связи называются </a:t>
            </a:r>
            <a:r>
              <a:rPr lang="ru-RU" sz="1600" b="0" i="1" u="none" strike="noStrike">
                <a:solidFill>
                  <a:srgbClr val="FFFFFE"/>
                </a:solidFill>
                <a:effectLst/>
                <a:latin typeface="Circe"/>
              </a:rPr>
              <a:t>сопряжёнными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, например</a:t>
            </a:r>
            <a:endParaRPr lang="en-US" sz="1600" b="0" i="0" u="none" strike="noStrike">
              <a:solidFill>
                <a:srgbClr val="FFFFFE"/>
              </a:solidFill>
              <a:effectLst/>
              <a:latin typeface="Circe"/>
            </a:endParaRPr>
          </a:p>
          <a:p>
            <a:pPr>
              <a:lnSpc>
                <a:spcPct val="110000"/>
              </a:lnSpc>
              <a:buClr>
                <a:srgbClr val="D64584"/>
              </a:buClr>
            </a:pPr>
            <a:r>
              <a:rPr lang="en-US" sz="1600">
                <a:solidFill>
                  <a:srgbClr val="FFFFFE"/>
                </a:solidFill>
                <a:latin typeface="Circe"/>
              </a:rPr>
              <a:t>             CH2=CH-CH=CH2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   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                   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   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CH2=C(CH3)</a:t>
            </a:r>
            <a:r>
              <a:rPr lang="ru-RU" sz="1600">
                <a:solidFill>
                  <a:srgbClr val="FFFFFE"/>
                </a:solidFill>
                <a:latin typeface="Circe"/>
              </a:rPr>
              <a:t>-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CH=CH2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      </a:t>
            </a:r>
          </a:p>
          <a:p>
            <a:pPr>
              <a:lnSpc>
                <a:spcPct val="110000"/>
              </a:lnSpc>
              <a:buClr>
                <a:srgbClr val="D64584"/>
              </a:buClr>
            </a:pP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              Бутадиен–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1,3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                      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2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 –Метилбутадиен–</a:t>
            </a:r>
            <a:r>
              <a:rPr lang="en-US" sz="1600" b="0" i="0" u="none" strike="noStrike">
                <a:solidFill>
                  <a:srgbClr val="FFFFFE"/>
                </a:solidFill>
                <a:effectLst/>
                <a:latin typeface="Circe"/>
              </a:rPr>
              <a:t>1,3</a:t>
            </a: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 (изопрен)</a:t>
            </a:r>
          </a:p>
          <a:p>
            <a:pPr>
              <a:lnSpc>
                <a:spcPct val="110000"/>
              </a:lnSpc>
              <a:buClr>
                <a:srgbClr val="D64584"/>
              </a:buClr>
            </a:pPr>
            <a:r>
              <a:rPr lang="ru-RU" sz="1600" b="0" i="0" u="none" strike="noStrike">
                <a:solidFill>
                  <a:srgbClr val="FFFFFE"/>
                </a:solidFill>
                <a:effectLst/>
                <a:latin typeface="Circe"/>
              </a:rPr>
              <a:t>Наибольшее практическое значение имеют алкадиены с сопряжёнными двойными связями.</a:t>
            </a:r>
          </a:p>
          <a:p>
            <a:pPr>
              <a:lnSpc>
                <a:spcPct val="110000"/>
              </a:lnSpc>
              <a:buClr>
                <a:srgbClr val="D64584"/>
              </a:buClr>
            </a:pPr>
            <a:endParaRPr lang="ru-RU" sz="1600">
              <a:solidFill>
                <a:srgbClr val="FFFF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4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482E7304-2AC2-4A5C-924D-A6AC3FFC5E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307DC6-508B-9D42-9789-CDB30CCA2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ru-RU"/>
              <a:t>Формулы и названия </a:t>
            </a:r>
            <a:r>
              <a:rPr lang="ru-RU" err="1"/>
              <a:t>алкадиенов</a:t>
            </a:r>
            <a:endParaRPr lang="ru-RU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259FEF2-F6A5-442F-BA10-4E39EECD0A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1853754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3C183B1-1D4B-4E3D-A02E-A426E3BFA0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B947ADF6-66AF-DC4B-B809-9913719ECD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4022163"/>
              </p:ext>
            </p:extLst>
          </p:nvPr>
        </p:nvGraphicFramePr>
        <p:xfrm>
          <a:off x="2183137" y="2331497"/>
          <a:ext cx="8140053" cy="3723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484">
                  <a:extLst>
                    <a:ext uri="{9D8B030D-6E8A-4147-A177-3AD203B41FA5}">
                      <a16:colId xmlns:a16="http://schemas.microsoft.com/office/drawing/2014/main" val="1580514300"/>
                    </a:ext>
                  </a:extLst>
                </a:gridCol>
                <a:gridCol w="1474870">
                  <a:extLst>
                    <a:ext uri="{9D8B030D-6E8A-4147-A177-3AD203B41FA5}">
                      <a16:colId xmlns:a16="http://schemas.microsoft.com/office/drawing/2014/main" val="971837397"/>
                    </a:ext>
                  </a:extLst>
                </a:gridCol>
                <a:gridCol w="1781334">
                  <a:extLst>
                    <a:ext uri="{9D8B030D-6E8A-4147-A177-3AD203B41FA5}">
                      <a16:colId xmlns:a16="http://schemas.microsoft.com/office/drawing/2014/main" val="931496090"/>
                    </a:ext>
                  </a:extLst>
                </a:gridCol>
                <a:gridCol w="4301365">
                  <a:extLst>
                    <a:ext uri="{9D8B030D-6E8A-4147-A177-3AD203B41FA5}">
                      <a16:colId xmlns:a16="http://schemas.microsoft.com/office/drawing/2014/main" val="3430503884"/>
                    </a:ext>
                  </a:extLst>
                </a:gridCol>
              </a:tblGrid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№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Формула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Название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 Структурная формула</a:t>
                      </a:r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827551107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1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C</a:t>
                      </a:r>
                      <a:r>
                        <a:rPr lang="en-US" sz="1200"/>
                        <a:t>3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4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Пропадиен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=C=CH</a:t>
                      </a:r>
                      <a:r>
                        <a:rPr lang="en-US" sz="1200"/>
                        <a:t>2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4129102120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2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4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6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Бутадиен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C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=CH-CH=CH</a:t>
                      </a:r>
                      <a:r>
                        <a:rPr lang="en-US" sz="1200"/>
                        <a:t>2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1650910249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3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5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8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Пентадиен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=CH-CH=CH-CH</a:t>
                      </a:r>
                      <a:r>
                        <a:rPr lang="en-US" sz="1200"/>
                        <a:t>3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2134797642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4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6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10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Гексадиен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=C=CH-CH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3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3006045350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5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7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12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Гептадиен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=CH-CH=CH-CH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3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2344161859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6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8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14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Октадиен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=CH-CH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-CH=CH-CH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3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538925775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7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9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16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Нонадиен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=CH-CH=CH-(CH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)</a:t>
                      </a:r>
                      <a:r>
                        <a:rPr lang="en-US" sz="1200"/>
                        <a:t>4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3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2885623661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r>
                        <a:rPr lang="ru-RU" sz="1900"/>
                        <a:t>8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en-US" sz="1900"/>
                        <a:t>C</a:t>
                      </a:r>
                      <a:r>
                        <a:rPr lang="en-US" sz="1200"/>
                        <a:t>10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18</a:t>
                      </a:r>
                      <a:endParaRPr lang="ru-RU" sz="1200"/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Декадиен</a:t>
                      </a:r>
                    </a:p>
                  </a:txBody>
                  <a:tcPr marL="92574" marR="92574" marT="46287" marB="46287"/>
                </a:tc>
                <a:tc>
                  <a:txBody>
                    <a:bodyPr/>
                    <a:lstStyle/>
                    <a:p>
                      <a:r>
                        <a:rPr lang="ru-RU" sz="1900"/>
                        <a:t>C</a:t>
                      </a:r>
                      <a:r>
                        <a:rPr lang="en-US" sz="1900"/>
                        <a:t>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=CH-CH=CH-(CH</a:t>
                      </a:r>
                      <a:r>
                        <a:rPr lang="en-US" sz="1200"/>
                        <a:t>2</a:t>
                      </a:r>
                      <a:r>
                        <a:rPr lang="en-US" sz="1900"/>
                        <a:t>)</a:t>
                      </a:r>
                      <a:r>
                        <a:rPr lang="en-US" sz="1200"/>
                        <a:t>5</a:t>
                      </a:r>
                      <a:r>
                        <a:rPr lang="en-US" sz="1900"/>
                        <a:t>-CH</a:t>
                      </a:r>
                      <a:r>
                        <a:rPr lang="en-US" sz="1200"/>
                        <a:t>3</a:t>
                      </a:r>
                      <a:endParaRPr lang="ru-RU" sz="1200"/>
                    </a:p>
                  </a:txBody>
                  <a:tcPr marL="92574" marR="92574" marT="46287" marB="46287"/>
                </a:tc>
                <a:extLst>
                  <a:ext uri="{0D108BD9-81ED-4DB2-BD59-A6C34878D82A}">
                    <a16:rowId xmlns:a16="http://schemas.microsoft.com/office/drawing/2014/main" val="2265675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15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5BB14454-D00C-4958-BB39-F5F9F3ACD4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28A657A7-C4E5-425B-98FA-BB817FF7BF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8029" y="1847088"/>
            <a:ext cx="352036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6B3853-F195-8844-8414-3695BB8FA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030" y="804520"/>
            <a:ext cx="3520367" cy="1049235"/>
          </a:xfrm>
        </p:spPr>
        <p:txBody>
          <a:bodyPr>
            <a:normAutofit/>
          </a:bodyPr>
          <a:lstStyle/>
          <a:p>
            <a:r>
              <a:rPr lang="ru-RU" dirty="0"/>
              <a:t>нахождение в природе </a:t>
            </a: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A1084370-0E70-4003-9787-3490FCC20E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pSp>
        <p:nvGrpSpPr>
          <p:cNvPr id="2063" name="Group 2062">
            <a:extLst>
              <a:ext uri="{FF2B5EF4-FFF2-40B4-BE49-F238E27FC236}">
                <a16:creationId xmlns:a16="http://schemas.microsoft.com/office/drawing/2014/main" id="{2B7C66D2-22E8-4E8F-829B-050BFA7C86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2237" y="482171"/>
            <a:ext cx="6104331" cy="5149101"/>
            <a:chOff x="7463259" y="583365"/>
            <a:chExt cx="6104330" cy="5181928"/>
          </a:xfrm>
        </p:grpSpPr>
        <p:sp>
          <p:nvSpPr>
            <p:cNvPr id="2064" name="Rectangle 2063">
              <a:extLst>
                <a:ext uri="{FF2B5EF4-FFF2-40B4-BE49-F238E27FC236}">
                  <a16:creationId xmlns:a16="http://schemas.microsoft.com/office/drawing/2014/main" id="{F0B78D6F-1F61-4DBB-8F5A-934BB850DD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9" y="583365"/>
              <a:ext cx="610433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5" name="Rectangle 2064">
              <a:extLst>
                <a:ext uri="{FF2B5EF4-FFF2-40B4-BE49-F238E27FC236}">
                  <a16:creationId xmlns:a16="http://schemas.microsoft.com/office/drawing/2014/main" id="{23EA261D-1F8C-4BE5-8586-3C1CC5CE80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8" y="915807"/>
              <a:ext cx="5471354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 descr="Что такое каучук - Химия">
            <a:extLst>
              <a:ext uri="{FF2B5EF4-FFF2-40B4-BE49-F238E27FC236}">
                <a16:creationId xmlns:a16="http://schemas.microsoft.com/office/drawing/2014/main" id="{344E23E4-2980-304C-B663-89428861C4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r="5503" b="1"/>
          <a:stretch/>
        </p:blipFill>
        <p:spPr bwMode="auto">
          <a:xfrm>
            <a:off x="1271223" y="1116345"/>
            <a:ext cx="4825148" cy="386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Строение 1,3-бутадиена">
            <a:extLst>
              <a:ext uri="{FF2B5EF4-FFF2-40B4-BE49-F238E27FC236}">
                <a16:creationId xmlns:a16="http://schemas.microsoft.com/office/drawing/2014/main" id="{CC004FF5-F28F-1945-BBB2-E86D3BEEC570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218029" y="2015732"/>
            <a:ext cx="3520368" cy="34506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b="0" i="0" u="none" strike="noStrike" dirty="0" err="1">
                <a:effectLst/>
                <a:latin typeface="Arial" panose="020B0604020202020204" pitchFamily="34" charset="0"/>
              </a:rPr>
              <a:t>Изопреновый</a:t>
            </a:r>
            <a:r>
              <a:rPr lang="ru-RU" b="0" i="0" u="none" strike="noStrike" dirty="0">
                <a:effectLst/>
                <a:latin typeface="Arial" panose="020B0604020202020204" pitchFamily="34" charset="0"/>
              </a:rPr>
              <a:t> фрагмент присутствует в структуре многих природных соединений, например натурального каучука, гуттаперчи, терпенов, каротина, холестерина и т. д.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67" name="Picture 2066">
            <a:extLst>
              <a:ext uri="{FF2B5EF4-FFF2-40B4-BE49-F238E27FC236}">
                <a16:creationId xmlns:a16="http://schemas.microsoft.com/office/drawing/2014/main" id="{3635D2BC-4EDA-4A3E-83BF-035608099B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69" name="Straight Connector 2068">
            <a:extLst>
              <a:ext uri="{FF2B5EF4-FFF2-40B4-BE49-F238E27FC236}">
                <a16:creationId xmlns:a16="http://schemas.microsoft.com/office/drawing/2014/main" id="{A3C86EB9-7FA9-42F7-B348-A7FD17436A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662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482E7304-2AC2-4A5C-924D-A6AC3FFC5E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2A173-EB95-7A4E-B86C-2E77FDDF0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ru-RU" dirty="0"/>
              <a:t>Физические свойства</a:t>
            </a: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D259FEF2-F6A5-442F-BA10-4E39EECD0A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1853754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Rectangle 12">
            <a:extLst>
              <a:ext uri="{FF2B5EF4-FFF2-40B4-BE49-F238E27FC236}">
                <a16:creationId xmlns:a16="http://schemas.microsoft.com/office/drawing/2014/main" id="{A3C183B1-1D4B-4E3D-A02E-A426E3BFA0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18" name="Объект 2">
            <a:extLst>
              <a:ext uri="{FF2B5EF4-FFF2-40B4-BE49-F238E27FC236}">
                <a16:creationId xmlns:a16="http://schemas.microsoft.com/office/drawing/2014/main" id="{F1D664FE-CBD4-C68E-3E0D-C2F8C4ACCC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9822583"/>
              </p:ext>
            </p:extLst>
          </p:nvPr>
        </p:nvGraphicFramePr>
        <p:xfrm>
          <a:off x="1450975" y="2331497"/>
          <a:ext cx="9604375" cy="372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55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Абстрактное изображение трехмерных многогранников">
            <a:extLst>
              <a:ext uri="{FF2B5EF4-FFF2-40B4-BE49-F238E27FC236}">
                <a16:creationId xmlns:a16="http://schemas.microsoft.com/office/drawing/2014/main" id="{7DD9510C-1376-706E-00E8-B846874D1C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3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B3F3E7-B295-A74D-BFAF-5DE9E6290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r>
              <a:rPr lang="ru-RU" dirty="0"/>
              <a:t>Химические свойства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36AB1C-7E07-EA4B-A2D7-A5A4A7F2C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184" y="257313"/>
            <a:ext cx="6085091" cy="6571973"/>
          </a:xfrm>
        </p:spPr>
        <p:txBody>
          <a:bodyPr anchor="ctr"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ru-RU" b="0" i="0" u="none" strike="noStrike" dirty="0">
                <a:effectLst/>
                <a:latin typeface="-webkit-standard"/>
              </a:rPr>
              <a:t>Химические свойства соединений зависят от двойных связей. Для </a:t>
            </a:r>
            <a:r>
              <a:rPr lang="ru-RU" b="0" i="0" u="none" strike="noStrike" dirty="0" err="1">
                <a:effectLst/>
                <a:latin typeface="-webkit-standard"/>
              </a:rPr>
              <a:t>алкадиенов</a:t>
            </a:r>
            <a:r>
              <a:rPr lang="ru-RU" b="0" i="0" u="none" strike="noStrike" dirty="0">
                <a:effectLst/>
                <a:latin typeface="-webkit-standard"/>
              </a:rPr>
              <a:t> характерна реакция присоединения. Если в диеновом углеводороде две двойные связи расположены через одну простую связь (сопряженное положение), то происходит дополнительное перекрывание электронной плотности </a:t>
            </a:r>
            <a:r>
              <a:rPr lang="en" b="0" i="0" u="none" strike="noStrike" dirty="0">
                <a:effectLst/>
                <a:latin typeface="-webkit-standard"/>
              </a:rPr>
              <a:t>p-</a:t>
            </a:r>
            <a:r>
              <a:rPr lang="ru-RU" b="0" i="0" u="none" strike="noStrike" dirty="0">
                <a:effectLst/>
                <a:latin typeface="-webkit-standard"/>
              </a:rPr>
              <a:t>облаков двух п-связей через простую связь. Этот электронный эффект называется эффектом сопряжения, или </a:t>
            </a:r>
            <a:r>
              <a:rPr lang="ru-RU" b="0" i="0" u="none" strike="noStrike" dirty="0" err="1">
                <a:effectLst/>
                <a:latin typeface="-webkit-standard"/>
              </a:rPr>
              <a:t>мезомерным</a:t>
            </a:r>
            <a:r>
              <a:rPr lang="ru-RU" b="0" i="0" u="none" strike="noStrike" dirty="0">
                <a:effectLst/>
                <a:latin typeface="-webkit-standard"/>
              </a:rPr>
              <a:t> эффектом. В результате происходит выравнивание связей по длине и энергии, образуется единая электронная система с </a:t>
            </a:r>
            <a:r>
              <a:rPr lang="ru-RU" b="0" i="0" u="none" strike="noStrike" dirty="0" err="1">
                <a:effectLst/>
                <a:latin typeface="-webkit-standard"/>
              </a:rPr>
              <a:t>делокализацией</a:t>
            </a:r>
            <a:r>
              <a:rPr lang="ru-RU" b="0" i="0" u="none" strike="noStrike" dirty="0">
                <a:effectLst/>
                <a:latin typeface="-webkit-standard"/>
              </a:rPr>
              <a:t> п-связей. Молекула может реагировать по двум направлениям, при этом выход продуктов зависит от устойчивости </a:t>
            </a:r>
            <a:r>
              <a:rPr lang="ru-RU" b="0" i="0" u="none" strike="noStrike" dirty="0" err="1">
                <a:effectLst/>
                <a:latin typeface="-webkit-standard"/>
              </a:rPr>
              <a:t>карбкатионов</a:t>
            </a:r>
            <a:r>
              <a:rPr lang="ru-RU" b="0" i="0" u="none" strike="noStrike" dirty="0">
                <a:effectLst/>
                <a:latin typeface="-webkit-standard"/>
              </a:rPr>
              <a:t>.</a:t>
            </a:r>
            <a:r>
              <a:rPr lang="ru-RU" b="0" i="0" u="none" strike="noStrike" dirty="0">
                <a:effectLst/>
              </a:rPr>
              <a:t> Если положение двойных связей в </a:t>
            </a:r>
            <a:r>
              <a:rPr lang="ru-RU" b="0" i="0" u="none" strike="noStrike" dirty="0" err="1">
                <a:effectLst/>
              </a:rPr>
              <a:t>алкадиене</a:t>
            </a:r>
            <a:r>
              <a:rPr lang="ru-RU" b="0" i="0" u="none" strike="noStrike" dirty="0">
                <a:effectLst/>
              </a:rPr>
              <a:t> не является сопряженным, то реакция вначале идет по любой из двух связей. При добавлении реагента идет последовательное присоединение по другой связи, с образованием предельного соединения.</a:t>
            </a:r>
          </a:p>
          <a:p>
            <a:pPr>
              <a:lnSpc>
                <a:spcPct val="110000"/>
              </a:lnSpc>
            </a:pPr>
            <a:r>
              <a:rPr lang="ru-RU" b="0" i="0" u="none" strike="noStrike" dirty="0">
                <a:effectLst/>
              </a:rPr>
              <a:t>Реакция присоединения может протекать в 2х направлениях: 1,4 и 1,2 – присоединение. Например,</a:t>
            </a:r>
          </a:p>
          <a:p>
            <a:pPr>
              <a:lnSpc>
                <a:spcPct val="110000"/>
              </a:lnSpc>
            </a:pPr>
            <a:r>
              <a:rPr lang="en" b="0" i="0" u="none" strike="noStrike" dirty="0">
                <a:effectLst/>
              </a:rPr>
              <a:t>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=CH-CH=CH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+Br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</a:t>
            </a:r>
            <a:r>
              <a:rPr lang="en" b="0" i="0" u="none" strike="noStrike" dirty="0" err="1">
                <a:effectLst/>
              </a:rPr>
              <a:t>CH+CHBr</a:t>
            </a:r>
            <a:r>
              <a:rPr lang="en" b="0" i="0" u="none" strike="noStrike" dirty="0">
                <a:effectLst/>
              </a:rPr>
              <a:t>=CH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Br</a:t>
            </a:r>
          </a:p>
          <a:p>
            <a:pPr>
              <a:lnSpc>
                <a:spcPct val="110000"/>
              </a:lnSpc>
            </a:pPr>
            <a:r>
              <a:rPr lang="en" b="0" i="0" u="none" strike="noStrike" dirty="0">
                <a:effectLst/>
              </a:rPr>
              <a:t>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=CH-CH=CH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+Br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=BrCH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-CH=CH-CH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Br</a:t>
            </a:r>
          </a:p>
          <a:p>
            <a:pPr>
              <a:lnSpc>
                <a:spcPct val="110000"/>
              </a:lnSpc>
            </a:pPr>
            <a:r>
              <a:rPr lang="ru-RU" b="0" i="0" u="none" strike="noStrike" dirty="0">
                <a:effectLst/>
              </a:rPr>
              <a:t>Также </a:t>
            </a:r>
            <a:r>
              <a:rPr lang="ru-RU" b="0" i="0" u="none" strike="noStrike" dirty="0" err="1">
                <a:effectLst/>
              </a:rPr>
              <a:t>алкадиены</a:t>
            </a:r>
            <a:r>
              <a:rPr lang="ru-RU" b="0" i="0" u="none" strike="noStrike" dirty="0">
                <a:effectLst/>
              </a:rPr>
              <a:t> способны к полимеризации: </a:t>
            </a:r>
          </a:p>
          <a:p>
            <a:pPr>
              <a:lnSpc>
                <a:spcPct val="110000"/>
              </a:lnSpc>
            </a:pPr>
            <a:r>
              <a:rPr lang="en" b="0" i="0" u="none" strike="noStrike" dirty="0">
                <a:effectLst/>
              </a:rPr>
              <a:t>nCH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=CH-CH=CH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= (-CH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-CH=CH-CH</a:t>
            </a:r>
            <a:r>
              <a:rPr lang="en" b="0" i="0" u="none" strike="noStrike" baseline="-25000" dirty="0">
                <a:effectLst/>
              </a:rPr>
              <a:t>2</a:t>
            </a:r>
            <a:r>
              <a:rPr lang="en" b="0" i="0" u="none" strike="noStrike" dirty="0">
                <a:effectLst/>
              </a:rPr>
              <a:t>-)n.</a:t>
            </a:r>
          </a:p>
          <a:p>
            <a:pPr>
              <a:lnSpc>
                <a:spcPct val="110000"/>
              </a:lnSpc>
            </a:pPr>
            <a:r>
              <a:rPr lang="ru-RU" b="0" i="0" u="none" strike="noStrike" dirty="0">
                <a:effectLst/>
              </a:rPr>
              <a:t>Полимеризация – это образование молекулы большой молекулярной массы за счет соединения множества молекул, имеющих кратную связь.</a:t>
            </a:r>
          </a:p>
          <a:p>
            <a:pPr>
              <a:lnSpc>
                <a:spcPct val="110000"/>
              </a:lnSpc>
            </a:pPr>
            <a:endParaRPr lang="ru-RU" sz="1100" dirty="0"/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48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Rectangle 3094">
            <a:extLst>
              <a:ext uri="{FF2B5EF4-FFF2-40B4-BE49-F238E27FC236}">
                <a16:creationId xmlns:a16="http://schemas.microsoft.com/office/drawing/2014/main" id="{84C75E2B-CACA-478C-B26B-182AF87A18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20" name="Picture 3096">
            <a:extLst>
              <a:ext uri="{FF2B5EF4-FFF2-40B4-BE49-F238E27FC236}">
                <a16:creationId xmlns:a16="http://schemas.microsoft.com/office/drawing/2014/main" id="{50FF2874-547C-4D14-9E18-28B19002FB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21" name="Straight Connector 3098">
            <a:extLst>
              <a:ext uri="{FF2B5EF4-FFF2-40B4-BE49-F238E27FC236}">
                <a16:creationId xmlns:a16="http://schemas.microsoft.com/office/drawing/2014/main" id="{36CF827D-A163-47F7-BD87-34EB4FA7D6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2" name="Straight Connector 3100">
            <a:extLst>
              <a:ext uri="{FF2B5EF4-FFF2-40B4-BE49-F238E27FC236}">
                <a16:creationId xmlns:a16="http://schemas.microsoft.com/office/drawing/2014/main" id="{D299D9A9-1DA8-433D-A9BC-FB48D93D42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3123" name="Rectangle 3102">
            <a:extLst>
              <a:ext uri="{FF2B5EF4-FFF2-40B4-BE49-F238E27FC236}">
                <a16:creationId xmlns:a16="http://schemas.microsoft.com/office/drawing/2014/main" id="{593D0D1F-C0CE-416A-883C-BF1E03F63B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4" name="Rectangle 3104">
            <a:extLst>
              <a:ext uri="{FF2B5EF4-FFF2-40B4-BE49-F238E27FC236}">
                <a16:creationId xmlns:a16="http://schemas.microsoft.com/office/drawing/2014/main" id="{94BB6862-3393-46CC-9A80-E400B3206A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50108-B35C-7C43-ACF4-D9DA6A5EC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251" y="1474970"/>
            <a:ext cx="2821967" cy="3144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Химические</a:t>
            </a:r>
            <a:r>
              <a:rPr lang="en-US" dirty="0"/>
              <a:t> </a:t>
            </a:r>
            <a:r>
              <a:rPr lang="en-US" dirty="0" err="1"/>
              <a:t>свойства</a:t>
            </a:r>
            <a:r>
              <a:rPr lang="en-US" dirty="0"/>
              <a:t> </a:t>
            </a:r>
          </a:p>
        </p:txBody>
      </p:sp>
      <p:grpSp>
        <p:nvGrpSpPr>
          <p:cNvPr id="3125" name="Group 3106">
            <a:extLst>
              <a:ext uri="{FF2B5EF4-FFF2-40B4-BE49-F238E27FC236}">
                <a16:creationId xmlns:a16="http://schemas.microsoft.com/office/drawing/2014/main" id="{ECD36A4A-123D-46E3-8A64-13B8B3F019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9388" y="482170"/>
            <a:ext cx="7560115" cy="5149101"/>
            <a:chOff x="7463258" y="583365"/>
            <a:chExt cx="7560115" cy="5181928"/>
          </a:xfrm>
        </p:grpSpPr>
        <p:sp>
          <p:nvSpPr>
            <p:cNvPr id="3126" name="Rectangle 3107">
              <a:extLst>
                <a:ext uri="{FF2B5EF4-FFF2-40B4-BE49-F238E27FC236}">
                  <a16:creationId xmlns:a16="http://schemas.microsoft.com/office/drawing/2014/main" id="{612E2361-DAF1-4420-BBBD-218F4138ED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8" y="583365"/>
              <a:ext cx="7560115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7" name="Rectangle 3108">
              <a:extLst>
                <a:ext uri="{FF2B5EF4-FFF2-40B4-BE49-F238E27FC236}">
                  <a16:creationId xmlns:a16="http://schemas.microsoft.com/office/drawing/2014/main" id="{1D6F994B-14BC-49BA-B34D-17DF3069A4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7" y="915807"/>
              <a:ext cx="69282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955A2C06-8953-9443-83B6-22E0A7CDE7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18373" y="1219531"/>
            <a:ext cx="6282918" cy="365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8" name="Picture 3110">
            <a:extLst>
              <a:ext uri="{FF2B5EF4-FFF2-40B4-BE49-F238E27FC236}">
                <a16:creationId xmlns:a16="http://schemas.microsoft.com/office/drawing/2014/main" id="{55EC7096-D0A6-471D-AE28-B68D70388E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129" name="Straight Connector 3112">
            <a:extLst>
              <a:ext uri="{FF2B5EF4-FFF2-40B4-BE49-F238E27FC236}">
                <a16:creationId xmlns:a16="http://schemas.microsoft.com/office/drawing/2014/main" id="{2E98EB88-99B6-483D-B203-0D5D631005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872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2709E-FA00-C74B-827E-6B921E73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Получение </a:t>
            </a:r>
            <a:r>
              <a:rPr lang="ru-RU" dirty="0" err="1"/>
              <a:t>алкадиенов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58D121-DD7D-5144-8191-60EA53F84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00824"/>
            <a:ext cx="9497957" cy="3240210"/>
          </a:xfrm>
        </p:spPr>
        <p:txBody>
          <a:bodyPr/>
          <a:lstStyle/>
          <a:p>
            <a:pPr algn="l"/>
            <a:r>
              <a:rPr lang="ru-RU" b="1" i="0" u="none" strike="noStrike" dirty="0">
                <a:solidFill>
                  <a:srgbClr val="FF0000"/>
                </a:solidFill>
                <a:effectLst/>
                <a:latin typeface="Roboto Slab"/>
              </a:rPr>
              <a:t>1. Дегидрирование </a:t>
            </a:r>
            <a:r>
              <a:rPr lang="ru-RU" b="1" i="0" u="none" strike="noStrike" dirty="0" err="1">
                <a:solidFill>
                  <a:srgbClr val="FF0000"/>
                </a:solidFill>
                <a:effectLst/>
                <a:latin typeface="Roboto Slab"/>
              </a:rPr>
              <a:t>алканов</a:t>
            </a:r>
            <a:endParaRPr lang="ru-RU" b="1" i="0" u="none" strike="noStrike" dirty="0">
              <a:solidFill>
                <a:srgbClr val="333333"/>
              </a:solidFill>
              <a:effectLst/>
              <a:latin typeface="Roboto Slab"/>
            </a:endParaRPr>
          </a:p>
          <a:p>
            <a:pPr algn="l"/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Отщепление водорода от бутана — это промышленный способ получения дивинила</a:t>
            </a:r>
            <a:r>
              <a:rPr lang="ru-RU" b="1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 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Реакция протекает при нагревании в присутствии оксида хрома (</a:t>
            </a:r>
            <a:r>
              <a:rPr lang="en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III):</a:t>
            </a:r>
            <a:endParaRPr lang="en" b="0" i="0" u="none" strike="noStrike" dirty="0">
              <a:solidFill>
                <a:srgbClr val="444444"/>
              </a:solidFill>
              <a:effectLst/>
              <a:latin typeface="Roboto" panose="02000000000000000000" pitchFamily="2" charset="0"/>
            </a:endParaRPr>
          </a:p>
          <a:p>
            <a:endParaRPr lang="ru-RU" dirty="0"/>
          </a:p>
          <a:p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Изопрен получают каталитическим дегидрированием </a:t>
            </a:r>
            <a:r>
              <a:rPr lang="ru-RU" b="0" i="0" u="none" strike="noStrike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изопентана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(2-метилбутана): </a:t>
            </a:r>
            <a:endParaRPr lang="ru-RU" dirty="0"/>
          </a:p>
        </p:txBody>
      </p:sp>
      <p:pic>
        <p:nvPicPr>
          <p:cNvPr id="4104" name="Picture 8">
            <a:extLst>
              <a:ext uri="{FF2B5EF4-FFF2-40B4-BE49-F238E27FC236}">
                <a16:creationId xmlns:a16="http://schemas.microsoft.com/office/drawing/2014/main" id="{68C5AE3D-4159-864C-8053-F38F02AF0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118" y="3429000"/>
            <a:ext cx="6983761" cy="51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250B1863-C9F9-7F4A-8BEE-FC3868649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48" y="4957816"/>
            <a:ext cx="74803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30804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110</TotalTime>
  <Words>635</Words>
  <Application>Microsoft Office PowerPoint</Application>
  <PresentationFormat>Широкоэкранный</PresentationFormat>
  <Paragraphs>91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Circe</vt:lpstr>
      <vt:lpstr>Gill Sans MT</vt:lpstr>
      <vt:lpstr>inherit</vt:lpstr>
      <vt:lpstr>ProximaNovaMedium</vt:lpstr>
      <vt:lpstr>Roboto</vt:lpstr>
      <vt:lpstr>Roboto Slab</vt:lpstr>
      <vt:lpstr>Times New Roman</vt:lpstr>
      <vt:lpstr>-webkit-standard</vt:lpstr>
      <vt:lpstr>Галерея</vt:lpstr>
      <vt:lpstr>Алкадиены</vt:lpstr>
      <vt:lpstr>Понятие об алкадиенах</vt:lpstr>
      <vt:lpstr>Общая характеристика Алкадиенов</vt:lpstr>
      <vt:lpstr>Формулы и названия алкадиенов</vt:lpstr>
      <vt:lpstr>нахождение в природе </vt:lpstr>
      <vt:lpstr>Физические свойства</vt:lpstr>
      <vt:lpstr>Химические свойства</vt:lpstr>
      <vt:lpstr>Химические свойства </vt:lpstr>
      <vt:lpstr>Получение алкадиенов</vt:lpstr>
      <vt:lpstr>Получение алкадиенов</vt:lpstr>
      <vt:lpstr>Получение алкадиенов</vt:lpstr>
      <vt:lpstr>Получение алкадиенов</vt:lpstr>
      <vt:lpstr>Применение алкадиенов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Алкадиены</dc:title>
  <dc:creator>kozii0606@mail.ru</dc:creator>
  <cp:lastModifiedBy>Павел</cp:lastModifiedBy>
  <cp:revision>2</cp:revision>
  <dcterms:created xsi:type="dcterms:W3CDTF">2022-11-29T14:51:52Z</dcterms:created>
  <dcterms:modified xsi:type="dcterms:W3CDTF">2022-12-30T10:10:26Z</dcterms:modified>
</cp:coreProperties>
</file>