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8" r:id="rId11"/>
    <p:sldId id="269" r:id="rId12"/>
    <p:sldId id="270" r:id="rId13"/>
    <p:sldId id="266" r:id="rId14"/>
    <p:sldId id="265" r:id="rId15"/>
    <p:sldId id="271" r:id="rId16"/>
    <p:sldId id="272" r:id="rId17"/>
    <p:sldId id="263" r:id="rId18"/>
  </p:sldIdLst>
  <p:sldSz cx="12192000" cy="6858000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EEF"/>
    <a:srgbClr val="FF82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99EDA-6D8C-4ADF-9821-0277A62B8308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1D13C-5401-44C6-890D-2996F3158A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22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661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489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087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59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24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256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27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6101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739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40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25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1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90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972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15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715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1D13C-5401-44C6-890D-2996F3158A5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1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23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85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3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444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0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6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83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5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7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267D-0918-441F-A652-C11D79A6DE0B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25EA1-A764-44A7-8E4E-45A17F8E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6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slide" Target="slide11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slide" Target="slide13.xml"/><Relationship Id="rId5" Type="http://schemas.openxmlformats.org/officeDocument/2006/relationships/slide" Target="slide6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slide" Target="slide14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slide" Target="slide14.xml"/><Relationship Id="rId4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openxmlformats.org/officeDocument/2006/relationships/slide" Target="slide17.xml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slide" Target="slide5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slide" Target="slide5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slide" Target="slide8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slide" Target="slide11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6496" y="2948915"/>
            <a:ext cx="9144000" cy="214087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тестирование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разделу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Материаловедение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" action="ppaction://hlinkshowjump?jump=nextslide"/>
          </p:cNvPr>
          <p:cNvSpPr/>
          <p:nvPr/>
        </p:nvSpPr>
        <p:spPr>
          <a:xfrm>
            <a:off x="2792776" y="4957829"/>
            <a:ext cx="3081051" cy="864346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contourW="12700">
              <a:contourClr>
                <a:schemeClr val="bg1"/>
              </a:contourClr>
            </a:sp3d>
          </a:bodyPr>
          <a:lstStyle/>
          <a:p>
            <a:pPr algn="ctr"/>
            <a:r>
              <a:rPr lang="ru-RU" sz="3200" dirty="0" smtClean="0">
                <a:ln cap="flat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тест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82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42043" y="2034957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62524" y="4317678"/>
            <a:ext cx="2908453" cy="765433"/>
            <a:chOff x="5829760" y="4063763"/>
            <a:chExt cx="2908453" cy="765433"/>
          </a:xfrm>
        </p:grpSpPr>
        <p:sp>
          <p:nvSpPr>
            <p:cNvPr id="5" name="Скругленный прямоугольник 4">
              <a:hlinkClick r:id="rId5" action="ppaction://hlinksldjump"/>
            </p:cNvPr>
            <p:cNvSpPr/>
            <p:nvPr/>
          </p:nvSpPr>
          <p:spPr>
            <a:xfrm>
              <a:off x="5829760" y="4063763"/>
              <a:ext cx="2908453" cy="765433"/>
            </a:xfrm>
            <a:prstGeom prst="roundRect">
              <a:avLst>
                <a:gd name="adj" fmla="val 50000"/>
              </a:avLst>
            </a:prstGeom>
            <a:solidFill>
              <a:srgbClr val="5B6EE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Продолжить тест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8215952" y="4446479"/>
              <a:ext cx="36092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052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"/>
            <a:ext cx="12192000" cy="68580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2026238" y="3770515"/>
            <a:ext cx="6305321" cy="369332"/>
            <a:chOff x="2026238" y="3770515"/>
            <a:chExt cx="6305321" cy="3693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235559" y="3770515"/>
              <a:ext cx="609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средняя </a:t>
              </a:r>
              <a:r>
                <a:rPr lang="ru-RU" dirty="0" err="1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сминаемость</a:t>
              </a: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. </a:t>
              </a:r>
              <a:endPara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Овал 5">
              <a:hlinkClick r:id="rId5" action="ppaction://hlinksldjump"/>
            </p:cNvPr>
            <p:cNvSpPr/>
            <p:nvPr/>
          </p:nvSpPr>
          <p:spPr>
            <a:xfrm>
              <a:off x="2026238" y="3853653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026238" y="2167172"/>
            <a:ext cx="4555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Для синтетических тканей характерна: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026238" y="2965754"/>
            <a:ext cx="2678971" cy="369332"/>
            <a:chOff x="2026238" y="2965754"/>
            <a:chExt cx="2678971" cy="369332"/>
          </a:xfrm>
        </p:grpSpPr>
        <p:sp>
          <p:nvSpPr>
            <p:cNvPr id="4" name="Овал 3">
              <a:hlinkClick r:id="rId6" action="ppaction://hlinksldjump"/>
            </p:cNvPr>
            <p:cNvSpPr/>
            <p:nvPr/>
          </p:nvSpPr>
          <p:spPr>
            <a:xfrm>
              <a:off x="2026238" y="3038030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235559" y="2965754"/>
              <a:ext cx="24696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низкая </a:t>
              </a:r>
              <a:r>
                <a:rPr lang="ru-RU" dirty="0" err="1">
                  <a:latin typeface="Times New Roman" panose="02020603050405020304" pitchFamily="18" charset="0"/>
                  <a:ea typeface="Times New Roman" panose="02020603050405020304" pitchFamily="18" charset="0"/>
                </a:rPr>
                <a:t>сминаемость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;    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026238" y="3335086"/>
            <a:ext cx="2592409" cy="369332"/>
            <a:chOff x="2026238" y="3335086"/>
            <a:chExt cx="2592409" cy="369332"/>
          </a:xfrm>
        </p:grpSpPr>
        <p:sp>
          <p:nvSpPr>
            <p:cNvPr id="5" name="Овал 4">
              <a:hlinkClick r:id="rId5" action="ppaction://hlinksldjump"/>
            </p:cNvPr>
            <p:cNvSpPr/>
            <p:nvPr/>
          </p:nvSpPr>
          <p:spPr>
            <a:xfrm>
              <a:off x="2026238" y="3429000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235559" y="3335086"/>
              <a:ext cx="23830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высокая </a:t>
              </a:r>
              <a:r>
                <a:rPr lang="ru-RU" dirty="0" err="1">
                  <a:latin typeface="Times New Roman" panose="02020603050405020304" pitchFamily="18" charset="0"/>
                  <a:ea typeface="Times New Roman" panose="02020603050405020304" pitchFamily="18" charset="0"/>
                </a:rPr>
                <a:t>сминаемость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262" y="2300468"/>
            <a:ext cx="3105795" cy="2069236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125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8790" y="1784733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" action="ppaction://hlinkshowjump?jump=lastslideviewed"/>
          </p:cNvPr>
          <p:cNvSpPr/>
          <p:nvPr/>
        </p:nvSpPr>
        <p:spPr>
          <a:xfrm>
            <a:off x="3128790" y="4063763"/>
            <a:ext cx="2469615" cy="765433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5829760" y="4063763"/>
            <a:ext cx="2908453" cy="765433"/>
          </a:xfrm>
          <a:prstGeom prst="roundRect">
            <a:avLst>
              <a:gd name="adj" fmla="val 50000"/>
            </a:avLst>
          </a:prstGeom>
          <a:solidFill>
            <a:srgbClr val="5B6E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Продолжить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202961" y="4464705"/>
            <a:ext cx="36092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380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42043" y="2034957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62524" y="4317678"/>
            <a:ext cx="2908453" cy="765433"/>
            <a:chOff x="5829760" y="4063763"/>
            <a:chExt cx="2908453" cy="765433"/>
          </a:xfrm>
        </p:grpSpPr>
        <p:sp>
          <p:nvSpPr>
            <p:cNvPr id="5" name="Скругленный прямоугольник 4">
              <a:hlinkClick r:id="rId5" action="ppaction://hlinksldjump"/>
            </p:cNvPr>
            <p:cNvSpPr/>
            <p:nvPr/>
          </p:nvSpPr>
          <p:spPr>
            <a:xfrm>
              <a:off x="5829760" y="4063763"/>
              <a:ext cx="2908453" cy="765433"/>
            </a:xfrm>
            <a:prstGeom prst="roundRect">
              <a:avLst>
                <a:gd name="adj" fmla="val 50000"/>
              </a:avLst>
            </a:prstGeom>
            <a:solidFill>
              <a:srgbClr val="5B6EE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Продолжить тест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8215952" y="4446479"/>
              <a:ext cx="36092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119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"/>
            <a:ext cx="12192000" cy="68580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1453362" y="3739838"/>
            <a:ext cx="6305321" cy="369332"/>
            <a:chOff x="1453362" y="3739838"/>
            <a:chExt cx="6305321" cy="3693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662683" y="3739838"/>
              <a:ext cx="609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нитрон.</a:t>
              </a:r>
              <a:endPara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Овал 5">
              <a:hlinkClick r:id="rId5" action="ppaction://hlinksldjump"/>
            </p:cNvPr>
            <p:cNvSpPr/>
            <p:nvPr/>
          </p:nvSpPr>
          <p:spPr>
            <a:xfrm>
              <a:off x="1453362" y="3819844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53362" y="2167172"/>
            <a:ext cx="5762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Высокими теплозащитными свойствами обладает: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453362" y="2901737"/>
            <a:ext cx="1144129" cy="369332"/>
            <a:chOff x="1453362" y="2901737"/>
            <a:chExt cx="1144129" cy="369332"/>
          </a:xfrm>
        </p:grpSpPr>
        <p:sp>
          <p:nvSpPr>
            <p:cNvPr id="4" name="Овал 3">
              <a:hlinkClick r:id="rId6" action="ppaction://hlinksldjump"/>
            </p:cNvPr>
            <p:cNvSpPr/>
            <p:nvPr/>
          </p:nvSpPr>
          <p:spPr>
            <a:xfrm>
              <a:off x="1453362" y="3004221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62683" y="2901737"/>
              <a:ext cx="9348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капрон;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453362" y="3321023"/>
            <a:ext cx="1088151" cy="369332"/>
            <a:chOff x="1453362" y="3321023"/>
            <a:chExt cx="1088151" cy="369332"/>
          </a:xfrm>
        </p:grpSpPr>
        <p:sp>
          <p:nvSpPr>
            <p:cNvPr id="5" name="Овал 4">
              <a:hlinkClick r:id="rId6" action="ppaction://hlinksldjump"/>
            </p:cNvPr>
            <p:cNvSpPr/>
            <p:nvPr/>
          </p:nvSpPr>
          <p:spPr>
            <a:xfrm>
              <a:off x="1453362" y="3395191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62683" y="3321023"/>
              <a:ext cx="8788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ацетат;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301" y="2308419"/>
            <a:ext cx="3197697" cy="2025208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64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8790" y="1784733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" action="ppaction://hlinkshowjump?jump=lastslideviewed"/>
          </p:cNvPr>
          <p:cNvSpPr/>
          <p:nvPr/>
        </p:nvSpPr>
        <p:spPr>
          <a:xfrm>
            <a:off x="4726236" y="4202412"/>
            <a:ext cx="2469615" cy="765433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Ещё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177925" y="458969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4783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42043" y="2034957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62524" y="4317678"/>
            <a:ext cx="2908453" cy="765433"/>
            <a:chOff x="5829760" y="4063763"/>
            <a:chExt cx="2908453" cy="765433"/>
          </a:xfrm>
        </p:grpSpPr>
        <p:sp>
          <p:nvSpPr>
            <p:cNvPr id="5" name="Скругленный прямоугольник 4">
              <a:hlinkClick r:id="rId5" action="ppaction://hlinksldjump"/>
            </p:cNvPr>
            <p:cNvSpPr/>
            <p:nvPr/>
          </p:nvSpPr>
          <p:spPr>
            <a:xfrm>
              <a:off x="5829760" y="4063763"/>
              <a:ext cx="2908453" cy="765433"/>
            </a:xfrm>
            <a:prstGeom prst="roundRect">
              <a:avLst>
                <a:gd name="adj" fmla="val 50000"/>
              </a:avLst>
            </a:prstGeom>
            <a:solidFill>
              <a:srgbClr val="5B6EE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Продолжить тест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8215952" y="4446479"/>
              <a:ext cx="36092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9009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PRING_QUIZ_SHAPE0"/>
          <p:cNvSpPr/>
          <p:nvPr/>
        </p:nvSpPr>
        <p:spPr>
          <a:xfrm>
            <a:off x="2236424" y="1851660"/>
            <a:ext cx="7810546" cy="4445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>
            <a:innerShdw>
              <a:scrgbClr r="0" g="0" b="0">
                <a:alpha val="0"/>
              </a:scrgbClr>
            </a:inn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SPRING_QUIZ_SHAPE1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1103" y="2312869"/>
            <a:ext cx="3999537" cy="2232262"/>
          </a:xfrm>
          <a:prstGeom prst="rect">
            <a:avLst/>
          </a:prstGeom>
          <a:effectLst>
            <a:outerShdw blurRad="114300" dist="38100" dir="5400000" rotWithShape="0">
              <a:scrgbClr r="0" g="0" b="0">
                <a:alpha val="20000"/>
              </a:scrgbClr>
            </a:outerShdw>
          </a:effectLst>
        </p:spPr>
      </p:pic>
      <p:grpSp>
        <p:nvGrpSpPr>
          <p:cNvPr id="2" name="Группа 1"/>
          <p:cNvGrpSpPr/>
          <p:nvPr/>
        </p:nvGrpSpPr>
        <p:grpSpPr>
          <a:xfrm>
            <a:off x="3503364" y="4827251"/>
            <a:ext cx="9859683" cy="553998"/>
            <a:chOff x="731520" y="411480"/>
            <a:chExt cx="10728960" cy="553998"/>
          </a:xfrm>
        </p:grpSpPr>
        <p:sp>
          <p:nvSpPr>
            <p:cNvPr id="9" name="ISPRING_QUIZ_SHAPE2"/>
            <p:cNvSpPr txBox="1"/>
            <p:nvPr/>
          </p:nvSpPr>
          <p:spPr>
            <a:xfrm>
              <a:off x="731520" y="411480"/>
              <a:ext cx="10728960" cy="553998"/>
            </a:xfrm>
            <a:prstGeom prst="rect">
              <a:avLst/>
            </a:prstGeom>
            <a:noFill/>
            <a:effectLst>
              <a:innerShdw>
                <a:scrgbClr r="0" g="0" b="0">
                  <a:alpha val="0"/>
                </a:scrgbClr>
              </a:innerShdw>
            </a:effectLst>
          </p:spPr>
          <p:txBody>
            <a:bodyPr vert="horz" rtlCol="0">
              <a:spAutoFit/>
            </a:bodyPr>
            <a:lstStyle/>
            <a:p>
              <a:pPr algn="ctr"/>
              <a:r>
                <a:rPr lang="ru-RU" sz="3000" dirty="0" smtClean="0">
                  <a:solidFill>
                    <a:srgbClr val="343944"/>
                  </a:solidFill>
                  <a:effectLst/>
                  <a:latin typeface="Segoe UI" panose="020B0502040204020203" pitchFamily="34" charset="0"/>
                </a:rPr>
                <a:t>   </a:t>
              </a:r>
              <a:r>
                <a:rPr lang="ru-RU" sz="3000" dirty="0" smtClean="0">
                  <a:solidFill>
                    <a:srgbClr val="343944"/>
                  </a:solidFill>
                  <a:latin typeface="Segoe UI" panose="020B0502040204020203" pitchFamily="34" charset="0"/>
                </a:rPr>
                <a:t>Тест</a:t>
              </a:r>
              <a:endParaRPr lang="ru-RU" sz="3000" dirty="0">
                <a:solidFill>
                  <a:srgbClr val="343944"/>
                </a:solidFill>
                <a:effectLst/>
                <a:latin typeface="Segoe UI" panose="020B0502040204020203" pitchFamily="34" charset="0"/>
              </a:endParaRPr>
            </a:p>
          </p:txBody>
        </p:sp>
        <p:pic>
          <p:nvPicPr>
            <p:cNvPr id="10" name="ISPRING_QUIZ_SHAPE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395923" y="482600"/>
              <a:ext cx="406400" cy="406400"/>
            </a:xfrm>
            <a:prstGeom prst="rect">
              <a:avLst/>
            </a:prstGeom>
            <a:effectLst>
              <a:innerShdw>
                <a:scrgbClr r="0" g="0" b="0">
                  <a:alpha val="0"/>
                </a:scrgbClr>
              </a:inn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674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43667" y="2120339"/>
            <a:ext cx="4108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Искусственные волокна получают:</a:t>
            </a:r>
            <a:endParaRPr lang="ru-RU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34346" y="2844574"/>
            <a:ext cx="6409982" cy="338554"/>
            <a:chOff x="1034346" y="2844574"/>
            <a:chExt cx="6409982" cy="33855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348328" y="2844574"/>
              <a:ext cx="6096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endParaRPr lang="ru-RU" sz="1600" dirty="0" smtClean="0">
                <a:noFill/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Овал 5">
              <a:hlinkClick r:id="rId5" action="ppaction://hlinksldjump"/>
            </p:cNvPr>
            <p:cNvSpPr/>
            <p:nvPr/>
          </p:nvSpPr>
          <p:spPr>
            <a:xfrm>
              <a:off x="1034346" y="2951336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</p:grpSp>
      <p:sp>
        <p:nvSpPr>
          <p:cNvPr id="7" name="Овал 6">
            <a:hlinkClick r:id="rId6" action="ppaction://hlinksldjump"/>
          </p:cNvPr>
          <p:cNvSpPr/>
          <p:nvPr/>
        </p:nvSpPr>
        <p:spPr>
          <a:xfrm>
            <a:off x="1034346" y="3360801"/>
            <a:ext cx="209321" cy="209321"/>
          </a:xfrm>
          <a:prstGeom prst="ellipse">
            <a:avLst/>
          </a:prstGeom>
          <a:solidFill>
            <a:srgbClr val="FF824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988" y="1978237"/>
            <a:ext cx="3618141" cy="2903855"/>
          </a:xfrm>
          <a:prstGeom prst="rect">
            <a:avLst/>
          </a:prstGeom>
          <a:ln>
            <a:solidFill>
              <a:srgbClr val="FF824B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Овал 10">
            <a:hlinkClick r:id="rId5" action="ppaction://hlinksldjump"/>
          </p:cNvPr>
          <p:cNvSpPr/>
          <p:nvPr/>
        </p:nvSpPr>
        <p:spPr>
          <a:xfrm>
            <a:off x="1034346" y="3974081"/>
            <a:ext cx="209321" cy="209321"/>
          </a:xfrm>
          <a:prstGeom prst="ellipse">
            <a:avLst/>
          </a:prstGeom>
          <a:solidFill>
            <a:srgbClr val="FF824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48327" y="2862544"/>
            <a:ext cx="4346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стеблей и листьев различных растений;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81535" y="32739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природных органических и неорганических веществ, обработанных химическими веществами;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48328" y="38756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продуктов переработки нефти, газа, каменного угля путём химических реакций синтеза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81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8790" y="1784733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" action="ppaction://hlinkshowjump?jump=lastslideviewed"/>
          </p:cNvPr>
          <p:cNvSpPr/>
          <p:nvPr/>
        </p:nvSpPr>
        <p:spPr>
          <a:xfrm>
            <a:off x="3128790" y="4063763"/>
            <a:ext cx="2469615" cy="765433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Ещё раз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5829760" y="4063763"/>
            <a:ext cx="2908453" cy="765433"/>
          </a:xfrm>
          <a:prstGeom prst="roundRect">
            <a:avLst>
              <a:gd name="adj" fmla="val 50000"/>
            </a:avLst>
          </a:prstGeom>
          <a:solidFill>
            <a:srgbClr val="5B6E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Продолжить тест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215952" y="4446479"/>
            <a:ext cx="36092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417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42043" y="2034957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6962524" y="4317678"/>
            <a:ext cx="2908453" cy="765433"/>
            <a:chOff x="5829760" y="4063763"/>
            <a:chExt cx="2908453" cy="765433"/>
          </a:xfrm>
        </p:grpSpPr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5829760" y="4063763"/>
              <a:ext cx="2908453" cy="765433"/>
            </a:xfrm>
            <a:prstGeom prst="roundRect">
              <a:avLst>
                <a:gd name="adj" fmla="val 50000"/>
              </a:avLst>
            </a:prstGeom>
            <a:solidFill>
              <a:srgbClr val="5B6EE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Продолжить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тест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8215952" y="4446479"/>
              <a:ext cx="36092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7784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6238" y="2061275"/>
            <a:ext cx="449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 синтетическим волокнам относятся: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026238" y="2924198"/>
            <a:ext cx="2857483" cy="369332"/>
            <a:chOff x="2026238" y="2924198"/>
            <a:chExt cx="2857483" cy="36933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356041" y="2924198"/>
              <a:ext cx="25276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нитрон, </a:t>
              </a: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капрон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, лавсан;</a:t>
              </a:r>
              <a:endPara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Овал 6">
              <a:hlinkClick r:id="rId5" action="ppaction://hlinksldjump"/>
            </p:cNvPr>
            <p:cNvSpPr/>
            <p:nvPr/>
          </p:nvSpPr>
          <p:spPr>
            <a:xfrm>
              <a:off x="2026238" y="3038030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026238" y="3328559"/>
            <a:ext cx="3178211" cy="369332"/>
            <a:chOff x="2026238" y="3328559"/>
            <a:chExt cx="3178211" cy="36933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356041" y="3328559"/>
              <a:ext cx="2848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хлорин,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триацетат, нитрон;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вал 7">
              <a:hlinkClick r:id="rId6" action="ppaction://hlinksldjump"/>
            </p:cNvPr>
            <p:cNvSpPr/>
            <p:nvPr/>
          </p:nvSpPr>
          <p:spPr>
            <a:xfrm>
              <a:off x="2026238" y="3429000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026238" y="3731847"/>
            <a:ext cx="3139675" cy="369332"/>
            <a:chOff x="2026238" y="3731847"/>
            <a:chExt cx="3139675" cy="36933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356041" y="3731847"/>
              <a:ext cx="28098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вискоза, 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ацетат, триацетат;</a:t>
              </a:r>
              <a:endParaRPr lang="ru-RU" dirty="0"/>
            </a:p>
          </p:txBody>
        </p:sp>
        <p:sp>
          <p:nvSpPr>
            <p:cNvPr id="9" name="Овал 8">
              <a:hlinkClick r:id="rId6" action="ppaction://hlinksldjump"/>
            </p:cNvPr>
            <p:cNvSpPr/>
            <p:nvPr/>
          </p:nvSpPr>
          <p:spPr>
            <a:xfrm>
              <a:off x="2026238" y="3853653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045" y="2169747"/>
            <a:ext cx="3905250" cy="3124200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583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8790" y="1784733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" action="ppaction://hlinkshowjump?jump=previousslide"/>
          </p:cNvPr>
          <p:cNvSpPr/>
          <p:nvPr/>
        </p:nvSpPr>
        <p:spPr>
          <a:xfrm>
            <a:off x="3128790" y="4063763"/>
            <a:ext cx="2469615" cy="765433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Ещё раз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" action="ppaction://hlinkshowjump?jump=nextslide"/>
          </p:cNvPr>
          <p:cNvSpPr/>
          <p:nvPr/>
        </p:nvSpPr>
        <p:spPr>
          <a:xfrm>
            <a:off x="5829760" y="4063763"/>
            <a:ext cx="2908453" cy="765433"/>
          </a:xfrm>
          <a:prstGeom prst="roundRect">
            <a:avLst>
              <a:gd name="adj" fmla="val 50000"/>
            </a:avLst>
          </a:prstGeom>
          <a:solidFill>
            <a:srgbClr val="5B6E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Продолжить тест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8215952" y="4446479"/>
            <a:ext cx="36092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1033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8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42043" y="2034957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6962524" y="4317678"/>
            <a:ext cx="2908453" cy="765433"/>
            <a:chOff x="5829760" y="4063763"/>
            <a:chExt cx="2908453" cy="765433"/>
          </a:xfrm>
        </p:grpSpPr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5829760" y="4063763"/>
              <a:ext cx="2908453" cy="765433"/>
            </a:xfrm>
            <a:prstGeom prst="roundRect">
              <a:avLst>
                <a:gd name="adj" fmla="val 50000"/>
              </a:avLst>
            </a:prstGeom>
            <a:solidFill>
              <a:srgbClr val="5B6EE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Продолжить тест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8215952" y="4446479"/>
              <a:ext cx="36092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520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"/>
            <a:ext cx="12192000" cy="68580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1177940" y="4140391"/>
            <a:ext cx="6305321" cy="369332"/>
            <a:chOff x="1177940" y="4140391"/>
            <a:chExt cx="6305321" cy="3693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387261" y="4140391"/>
              <a:ext cx="609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образованием 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тёмного комочка, копоти и едкого </a:t>
              </a: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запаха.  </a:t>
              </a:r>
              <a:endPara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Овал 5">
              <a:hlinkClick r:id="rId5" action="ppaction://hlinksldjump"/>
            </p:cNvPr>
            <p:cNvSpPr/>
            <p:nvPr/>
          </p:nvSpPr>
          <p:spPr>
            <a:xfrm>
              <a:off x="1177940" y="4206197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177940" y="2000856"/>
            <a:ext cx="5616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Горение искусственных волокон сопровождается: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177940" y="2924185"/>
            <a:ext cx="6305321" cy="369332"/>
            <a:chOff x="1177940" y="2924185"/>
            <a:chExt cx="6305321" cy="369332"/>
          </a:xfrm>
        </p:grpSpPr>
        <p:sp>
          <p:nvSpPr>
            <p:cNvPr id="4" name="Овал 3">
              <a:hlinkClick r:id="rId5" action="ppaction://hlinksldjump"/>
            </p:cNvPr>
            <p:cNvSpPr/>
            <p:nvPr/>
          </p:nvSpPr>
          <p:spPr>
            <a:xfrm>
              <a:off x="1177940" y="3082098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387261" y="2924185"/>
              <a:ext cx="609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образованием тёмного 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комочка, запахом жжёного пера;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177940" y="3512284"/>
            <a:ext cx="6305321" cy="369332"/>
            <a:chOff x="1177940" y="3512284"/>
            <a:chExt cx="6305321" cy="369332"/>
          </a:xfrm>
        </p:grpSpPr>
        <p:sp>
          <p:nvSpPr>
            <p:cNvPr id="5" name="Овал 4">
              <a:hlinkClick r:id="rId6" action="ppaction://hlinksldjump"/>
            </p:cNvPr>
            <p:cNvSpPr/>
            <p:nvPr/>
          </p:nvSpPr>
          <p:spPr>
            <a:xfrm>
              <a:off x="1177940" y="3616289"/>
              <a:ext cx="209321" cy="209321"/>
            </a:xfrm>
            <a:prstGeom prst="ellipse">
              <a:avLst/>
            </a:prstGeom>
            <a:solidFill>
              <a:srgbClr val="FF824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387261" y="3512284"/>
              <a:ext cx="609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dirty="0" smtClean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образованием тёмного </a:t>
              </a:r>
              <a:r>
                <a:rPr lang="ru-RU" dirty="0">
                  <a:latin typeface="Times New Roman" panose="02020603050405020304" pitchFamily="18" charset="0"/>
                  <a:ea typeface="Times New Roman" panose="02020603050405020304" pitchFamily="18" charset="0"/>
                </a:rPr>
                <a:t>наплыва, запахом жжёной бумаги;</a:t>
              </a:r>
              <a:endParaRPr lang="ru-RU" sz="16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610" y="2196922"/>
            <a:ext cx="2918609" cy="1524027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50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8790" y="1784733"/>
            <a:ext cx="58499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…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>
            <a:hlinkClick r:id="" action="ppaction://hlinkshowjump?jump=lastslideviewed"/>
          </p:cNvPr>
          <p:cNvSpPr/>
          <p:nvPr/>
        </p:nvSpPr>
        <p:spPr>
          <a:xfrm>
            <a:off x="3128790" y="4063763"/>
            <a:ext cx="2469615" cy="765433"/>
          </a:xfrm>
          <a:prstGeom prst="roundRect">
            <a:avLst>
              <a:gd name="adj" fmla="val 50000"/>
            </a:avLst>
          </a:prstGeom>
          <a:solidFill>
            <a:srgbClr val="FF824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Ещё раз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5829760" y="4063763"/>
            <a:ext cx="2908453" cy="765433"/>
          </a:xfrm>
          <a:prstGeom prst="roundRect">
            <a:avLst>
              <a:gd name="adj" fmla="val 50000"/>
            </a:avLst>
          </a:prstGeom>
          <a:solidFill>
            <a:srgbClr val="5B6E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Продолжить тест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360145" y="4446479"/>
            <a:ext cx="40762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065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33ACDB2B-79FE-4CD8-A192-4F1714CDCDCC}"/>
  <p:tag name="ISPRING_RESOURCE_FOLDER" val="C:\Users\ОЛЯ\Desktop\курсы презентация\Итоговое тестирование по разделу 127\"/>
  <p:tag name="ISPRING_PRESENTATION_PATH" val="C:\Users\ОЛЯ\Desktop\курсы презентация\Итоговое тестирование по разделу 127.pptx"/>
  <p:tag name="ISPRING_PROJECT_FOLDER_UPDATED" val="1"/>
  <p:tag name="ISPRING_SCREEN_RECS_UPDATED" val="C:\Users\ОЛЯ\Desktop\курсы презентация\Итоговое тестирование по разделу 127\"/>
  <p:tag name="ISPRING_PROJECT_VERSION" val="9.3"/>
  <p:tag name="ISPRING_PRESENTATION_TITLE" val="Итоговое тестирование по разделу 127"/>
  <p:tag name="ISPRING_FIRST_PUBLISH" val="1"/>
  <p:tag name="ISPRING_LMS_API_VERSION" val="SCORM 2004 (4th edition)"/>
  <p:tag name="ISPRING_ULTRA_SCORM_COURSE_ID" val="C3525107-7DA5-49B4-8F3C-96BFDD81FBC6"/>
  <p:tag name="ISPRING_CMI5_LAUNCH_METHOD" val="any window"/>
  <p:tag name="ISPRING_SCORM_ENDPOINT" val="&lt;endpoint&gt;&lt;enable&gt;0&lt;/enable&gt;&lt;lrs&gt;https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h4\t\uFFFD{630A96A1-4722-45DA-9AD9-E25ADBF90705}&quot;,&quot;C:\\Users\\ОЛЯ\\Desktop\\Новая папка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,&quot;studioSettings&quot;:{&quot;useMobileViewer&quot;:&quot;T_FALSE&quot;}},&quot;advancedSettings&quot;:{&quot;enableTextAllocation&quot;:&quot;T_TRUE&quot;,&quot;viewingFromLocalDrive&quot;:&quot;T_TRUE&quot;,&quot;contentScale&quot;:75,&quot;contentScaleMode&quot;:&quot;SCALE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,&quot;studioSettings&quot;:{&quot;onlineDestinationFolderId&quot;:&quot;1&quot;}}"/>
  <p:tag name="ISPRING_SCORM_RATE_SLIDES" val="0"/>
  <p:tag name="ISPRING_SCORM_PASSING_SCORE" val="80.000000"/>
  <p:tag name="ISPRING_CURRENT_PLAYER_ID" val="univers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F65A10A6-A037-4825-AB76-2BDD087E2688}:26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D04DAECC-A743-49F0-9392-4DBEF8675F64}:26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DF00C878-4242-43ED-A955-66881E6BBFD2}:26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3EC8F85D-188D-4069-A7F3-DE8EB17BE0FA}:27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D90ECBB2-0688-4EDA-9298-2E0EB2633BB1}:26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597C4EEB-C44F-4224-A9C9-45D794B15882}:26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A4533587-B244-44B6-B4F1-54551A9C4759}:27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E35DCCC5-C48A-4E10-9E0C-7481EAEB1E9C}:27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QUIZ_PROPERTIES" val="&lt;QuizProperties&gt;&lt;passAction&gt;&lt;action&gt;3&lt;/action&gt;&lt;/passAction&gt;&lt;failAction&gt;&lt;action&gt;3&lt;/action&gt;&lt;/failAction&gt;&lt;viewSlidesPolicy&gt;0&lt;/viewSlidesPolicy&gt;&lt;allowInterrupt&gt;1&lt;/allowInterrupt&gt;&lt;restartFailedQuiz&gt;0&lt;/restartFailedQuiz&gt;&lt;/QuizProperties&gt;&#10;"/>
  <p:tag name="ISPRING_QUIZ_SHAPES_ADDED" val="1"/>
  <p:tag name="ISPRING_RESOURCE_QUIZ" val="quiz2.quiz"/>
  <p:tag name="ISPRING_QUIZ_FULL_PATH" val="C:\Users\ОЛЯ\Desktop\курсы презентация\Итоговое тестирование по разделу 127\quiz\quiz2.quiz"/>
  <p:tag name="ISPRING_QUIZ_RELATIVE_PATH" val="Итоговое тестирование по разделу 127\quiz\quiz2.quiz"/>
  <p:tag name="GENSWF_SLIDE_UID" val="{11860C17-1FC7-490A-87D8-6D207563FB14}:2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16C6D02E-5E7F-42EA-A422-0B268C22AC37}:25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533F2881-180B-4218-86C6-BB0C62F10387}:25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47133488-86AF-4875-9981-BA0149E8CBF3}:25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8F515DA1-6E92-4300-BB83-5D6739B64E40}:25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C51A620C-1963-4266-A47D-18BA48770D11}:26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9415F763-9833-4F68-96CC-A0B51F96450A}:26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7EF240F3-973D-4D09-9FF9-A16A5CB97F5C}:26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E353CAE9-28EC-489B-88B6-9480B98A5712}:26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224</Words>
  <Application>Microsoft Office PowerPoint</Application>
  <PresentationFormat>Широкоэкранный</PresentationFormat>
  <Paragraphs>79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Segoe UI</vt:lpstr>
      <vt:lpstr>Times New Roman</vt:lpstr>
      <vt:lpstr>Тема Office</vt:lpstr>
      <vt:lpstr>Итоговое тестирование по разделу  «Материаловедение» 8 класс 1 вариант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тестирование по разделу 127</dc:title>
  <dc:creator>ОЛЯ</dc:creator>
  <cp:lastModifiedBy>ОЛЯ</cp:lastModifiedBy>
  <cp:revision>30</cp:revision>
  <dcterms:created xsi:type="dcterms:W3CDTF">2022-10-30T18:26:48Z</dcterms:created>
  <dcterms:modified xsi:type="dcterms:W3CDTF">2022-10-31T16:08:29Z</dcterms:modified>
</cp:coreProperties>
</file>