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2" r:id="rId4"/>
    <p:sldId id="271" r:id="rId5"/>
    <p:sldId id="270" r:id="rId6"/>
    <p:sldId id="277" r:id="rId7"/>
    <p:sldId id="276" r:id="rId8"/>
    <p:sldId id="274" r:id="rId9"/>
    <p:sldId id="278" r:id="rId10"/>
    <p:sldId id="280" r:id="rId11"/>
    <p:sldId id="279" r:id="rId12"/>
    <p:sldId id="282" r:id="rId13"/>
    <p:sldId id="28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88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09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438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65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801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501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73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699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893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75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731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1EB66-64FE-4D55-AD87-0169F0759ED9}" type="datetimeFigureOut">
              <a:rPr lang="ru-RU" smtClean="0"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6A9DC-AB88-4630-89B1-1535F818CB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43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19" y="-40455"/>
            <a:ext cx="12191999" cy="68615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60568" y="1363287"/>
            <a:ext cx="8262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>
                <a:solidFill>
                  <a:schemeClr val="accent5"/>
                </a:solidFill>
              </a:rPr>
              <a:t>Муниципальное бюджетное дошкольное образовательное учреждение детский сад «Светлячок» 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5338" y="2161310"/>
            <a:ext cx="6151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Лэпбук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«Раз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, два, три, четыре,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пять,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вместе учимся считать»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51913" y="4297680"/>
            <a:ext cx="4771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mtClean="0">
                <a:solidFill>
                  <a:schemeClr val="accent5"/>
                </a:solidFill>
              </a:rPr>
              <a:t>Автор воспитатель: Хованскова Н.И.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2701" y="5049056"/>
            <a:ext cx="217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mtClean="0">
                <a:solidFill>
                  <a:schemeClr val="accent5"/>
                </a:solidFill>
              </a:rPr>
              <a:t>2022год</a:t>
            </a:r>
            <a:endParaRPr lang="ru-R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280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6"/>
            <a:ext cx="12191999" cy="68615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79" y="2177934"/>
            <a:ext cx="5345477" cy="40091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678" y="2136667"/>
            <a:ext cx="5400499" cy="4050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75462" y="1122788"/>
            <a:ext cx="6550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/>
                </a:solidFill>
              </a:rPr>
              <a:t>«</a:t>
            </a:r>
            <a:r>
              <a:rPr lang="ru-RU" sz="2400" b="1" dirty="0" err="1" smtClean="0">
                <a:solidFill>
                  <a:schemeClr val="accent5"/>
                </a:solidFill>
              </a:rPr>
              <a:t>Танграм</a:t>
            </a:r>
            <a:r>
              <a:rPr lang="ru-RU" sz="2400" b="1" dirty="0" smtClean="0">
                <a:solidFill>
                  <a:schemeClr val="accent5"/>
                </a:solidFill>
              </a:rPr>
              <a:t>», «</a:t>
            </a:r>
            <a:r>
              <a:rPr lang="ru-RU" sz="2400" b="1" dirty="0" err="1" smtClean="0">
                <a:solidFill>
                  <a:schemeClr val="accent5"/>
                </a:solidFill>
              </a:rPr>
              <a:t>Колумбово</a:t>
            </a:r>
            <a:r>
              <a:rPr lang="ru-RU" sz="2400" b="1" dirty="0" smtClean="0">
                <a:solidFill>
                  <a:schemeClr val="accent5"/>
                </a:solidFill>
              </a:rPr>
              <a:t> яйцо» развивают у детей внимание, мышление, усидчивость.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649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6"/>
            <a:ext cx="12191999" cy="68615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170" y="997526"/>
            <a:ext cx="4104111" cy="54721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94" y="900146"/>
            <a:ext cx="4177145" cy="556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503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6"/>
            <a:ext cx="12191999" cy="68615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9" y="1715252"/>
            <a:ext cx="3694962" cy="49266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320" y="1838904"/>
            <a:ext cx="3742285" cy="49897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284" y="1760770"/>
            <a:ext cx="3626684" cy="48355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35135" y="748145"/>
            <a:ext cx="7448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/>
                </a:solidFill>
              </a:rPr>
              <a:t>Игры на ориентировку во </a:t>
            </a:r>
            <a:r>
              <a:rPr lang="ru-RU" sz="2400" b="1" dirty="0" smtClean="0">
                <a:solidFill>
                  <a:schemeClr val="accent5"/>
                </a:solidFill>
              </a:rPr>
              <a:t>времени закрепляют представление </a:t>
            </a:r>
            <a:r>
              <a:rPr lang="ru-RU" sz="2400" b="1" dirty="0">
                <a:solidFill>
                  <a:schemeClr val="accent5"/>
                </a:solidFill>
              </a:rPr>
              <a:t>о временах года, о частях </a:t>
            </a:r>
            <a:r>
              <a:rPr lang="ru-RU" sz="2400" b="1" dirty="0" smtClean="0">
                <a:solidFill>
                  <a:schemeClr val="accent5"/>
                </a:solidFill>
              </a:rPr>
              <a:t>суток, днях недели.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07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66"/>
            <a:ext cx="12191999" cy="68615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8181" y="2411554"/>
            <a:ext cx="82545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5"/>
                </a:solidFill>
              </a:rPr>
              <a:t>Спасибо за внимание</a:t>
            </a:r>
            <a:endParaRPr lang="ru-RU" sz="60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423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615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98032" y="2073744"/>
            <a:ext cx="97959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5"/>
                </a:solidFill>
              </a:rPr>
              <a:t>Лэпбук</a:t>
            </a:r>
            <a:r>
              <a:rPr lang="ru-RU" sz="3200" b="1" dirty="0" smtClean="0">
                <a:solidFill>
                  <a:schemeClr val="accent5"/>
                </a:solidFill>
              </a:rPr>
              <a:t> включает </a:t>
            </a:r>
            <a:r>
              <a:rPr lang="ru-RU" sz="3200" b="1" dirty="0">
                <a:solidFill>
                  <a:schemeClr val="accent5"/>
                </a:solidFill>
              </a:rPr>
              <a:t>в себя серию дидактических игр и заданий. </a:t>
            </a:r>
            <a:r>
              <a:rPr lang="ru-RU" sz="3200" b="1" dirty="0" smtClean="0">
                <a:solidFill>
                  <a:schemeClr val="accent5"/>
                </a:solidFill>
              </a:rPr>
              <a:t>Предназначен для работы с детьми старшей группы. Можно </a:t>
            </a:r>
            <a:r>
              <a:rPr lang="ru-RU" sz="3200" b="1" dirty="0">
                <a:solidFill>
                  <a:schemeClr val="accent5"/>
                </a:solidFill>
              </a:rPr>
              <a:t>задействовать одновременно  несколько детей, так как заданий для выполнения несколько.</a:t>
            </a:r>
          </a:p>
        </p:txBody>
      </p:sp>
    </p:spTree>
    <p:extLst>
      <p:ext uri="{BB962C8B-B14F-4D97-AF65-F5344CB8AC3E}">
        <p14:creationId xmlns:p14="http://schemas.microsoft.com/office/powerpoint/2010/main" val="991944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88233"/>
            <a:ext cx="12191999" cy="68615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98601" y="1913467"/>
            <a:ext cx="915246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5"/>
                </a:solidFill>
              </a:rPr>
              <a:t>Цель: </a:t>
            </a:r>
            <a:endParaRPr lang="ru-RU" sz="3600" b="1" dirty="0" smtClean="0">
              <a:solidFill>
                <a:schemeClr val="accent5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5"/>
                </a:solidFill>
              </a:rPr>
              <a:t>Закреплять у </a:t>
            </a:r>
            <a:r>
              <a:rPr lang="ru-RU" sz="2800" b="1" dirty="0">
                <a:solidFill>
                  <a:schemeClr val="accent5"/>
                </a:solidFill>
              </a:rPr>
              <a:t>детей </a:t>
            </a:r>
            <a:r>
              <a:rPr lang="ru-RU" sz="2800" b="1" dirty="0" smtClean="0">
                <a:solidFill>
                  <a:schemeClr val="accent5"/>
                </a:solidFill>
              </a:rPr>
              <a:t>представления </a:t>
            </a:r>
            <a:r>
              <a:rPr lang="ru-RU" sz="2800" b="1" dirty="0">
                <a:solidFill>
                  <a:schemeClr val="accent5"/>
                </a:solidFill>
              </a:rPr>
              <a:t>о сенсорных эталонах цвета, формы, величины, счета, времени, развитие элементарных математических представлений через реализацию системы работы с помощью </a:t>
            </a:r>
            <a:r>
              <a:rPr lang="ru-RU" sz="2800" b="1" dirty="0" err="1">
                <a:solidFill>
                  <a:schemeClr val="accent5"/>
                </a:solidFill>
              </a:rPr>
              <a:t>лэпбука</a:t>
            </a:r>
            <a:r>
              <a:rPr lang="ru-RU" sz="2800" b="1" dirty="0" smtClean="0">
                <a:solidFill>
                  <a:schemeClr val="accent5"/>
                </a:solidFill>
              </a:rPr>
              <a:t>.</a:t>
            </a:r>
            <a:r>
              <a:rPr lang="ru-RU" sz="2800" b="1" dirty="0"/>
              <a:t> </a:t>
            </a:r>
            <a:endParaRPr lang="ru-RU" sz="2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314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615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34041" y="1032053"/>
            <a:ext cx="80284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accent5"/>
                </a:solidFill>
              </a:rPr>
              <a:t>Лэпбук</a:t>
            </a:r>
            <a:r>
              <a:rPr lang="ru-RU" sz="2400" b="1" dirty="0" smtClean="0">
                <a:solidFill>
                  <a:schemeClr val="accent5"/>
                </a:solidFill>
              </a:rPr>
              <a:t> «Раз, два, три, четыре, пять, вместе учимся считать» выполнен в виде</a:t>
            </a:r>
            <a:r>
              <a:rPr lang="ru-RU" sz="2400" b="1" dirty="0" smtClean="0"/>
              <a:t>  </a:t>
            </a:r>
            <a:r>
              <a:rPr lang="ru-RU" sz="2400" b="1" dirty="0" smtClean="0">
                <a:solidFill>
                  <a:schemeClr val="accent5"/>
                </a:solidFill>
              </a:rPr>
              <a:t>интерактивной папки – раскладушки из 8 страниц формата А4. Внутренний разворот </a:t>
            </a:r>
            <a:r>
              <a:rPr lang="ru-RU" sz="2400" b="1" dirty="0" err="1" smtClean="0">
                <a:solidFill>
                  <a:schemeClr val="accent5"/>
                </a:solidFill>
              </a:rPr>
              <a:t>лэпбука</a:t>
            </a:r>
            <a:r>
              <a:rPr lang="ru-RU" sz="2400" b="1" dirty="0" smtClean="0">
                <a:solidFill>
                  <a:schemeClr val="accent5"/>
                </a:solidFill>
              </a:rPr>
              <a:t> представлен яркими страницами с дидактическими пособиями и играми. В папке собран материал по теме «Математика» и имеет яркое, красочное оформление. Все игры </a:t>
            </a:r>
            <a:r>
              <a:rPr lang="ru-RU" sz="2400" b="1" dirty="0" err="1" smtClean="0">
                <a:solidFill>
                  <a:schemeClr val="accent5"/>
                </a:solidFill>
              </a:rPr>
              <a:t>заламинированы</a:t>
            </a:r>
            <a:r>
              <a:rPr lang="ru-RU" sz="2400" b="1" dirty="0" smtClean="0">
                <a:solidFill>
                  <a:schemeClr val="accent5"/>
                </a:solidFill>
              </a:rPr>
              <a:t> для многоразового использования. Дидактический материал </a:t>
            </a:r>
            <a:r>
              <a:rPr lang="ru-RU" sz="2400" b="1" dirty="0" err="1" smtClean="0">
                <a:solidFill>
                  <a:schemeClr val="accent5"/>
                </a:solidFill>
              </a:rPr>
              <a:t>лэпбука</a:t>
            </a:r>
            <a:r>
              <a:rPr lang="ru-RU" sz="2400" b="1" dirty="0" smtClean="0">
                <a:solidFill>
                  <a:schemeClr val="accent5"/>
                </a:solidFill>
              </a:rPr>
              <a:t> разложен по кармашкам, содержит дидактические игры, игры-задания на развитие логического мышления и предполагает индивидуальную или групповую работу с детьми по ФЭМП.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1" y="950524"/>
            <a:ext cx="3715038" cy="495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4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6"/>
            <a:ext cx="12191999" cy="68615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66" y="1085520"/>
            <a:ext cx="11641666" cy="468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47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66"/>
            <a:ext cx="12191999" cy="68615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457" y="925086"/>
            <a:ext cx="3753197" cy="50042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05072" y="2003367"/>
            <a:ext cx="39135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</a:rPr>
              <a:t>Игры:</a:t>
            </a:r>
          </a:p>
          <a:p>
            <a:pPr algn="ctr"/>
            <a:r>
              <a:rPr lang="ru-RU" sz="2400" b="1" dirty="0" smtClean="0">
                <a:solidFill>
                  <a:schemeClr val="accent5"/>
                </a:solidFill>
              </a:rPr>
              <a:t> «Какой цифры не стало», «Продолжи ряд», «Расставь знаки больше, меньше, равно» учат детей закреплять знания счета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718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86694"/>
            <a:ext cx="12191999" cy="6861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403" y="2094532"/>
            <a:ext cx="4355869" cy="32669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9" y="2094532"/>
            <a:ext cx="4355869" cy="32669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173" y="2718724"/>
            <a:ext cx="2923655" cy="38982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00781" y="1263535"/>
            <a:ext cx="7074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chemeClr val="accent5"/>
                </a:solidFill>
              </a:rPr>
              <a:t>Развитие </a:t>
            </a:r>
            <a:r>
              <a:rPr lang="ru-RU" sz="2400" b="1" dirty="0">
                <a:solidFill>
                  <a:schemeClr val="accent5"/>
                </a:solidFill>
              </a:rPr>
              <a:t>умственных </a:t>
            </a:r>
            <a:r>
              <a:rPr lang="ru-RU" sz="2400" b="1" dirty="0" smtClean="0">
                <a:solidFill>
                  <a:schemeClr val="accent5"/>
                </a:solidFill>
              </a:rPr>
              <a:t>способностей и  </a:t>
            </a:r>
            <a:r>
              <a:rPr lang="ru-RU" sz="2400" b="1" dirty="0">
                <a:solidFill>
                  <a:schemeClr val="accent5"/>
                </a:solidFill>
              </a:rPr>
              <a:t>логического </a:t>
            </a:r>
            <a:r>
              <a:rPr lang="ru-RU" sz="2400" b="1" dirty="0" smtClean="0">
                <a:solidFill>
                  <a:schemeClr val="accent5"/>
                </a:solidFill>
              </a:rPr>
              <a:t>мышления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31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6"/>
            <a:ext cx="12191999" cy="68615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" y="2610513"/>
            <a:ext cx="5505796" cy="41293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756" y="2610513"/>
            <a:ext cx="5328459" cy="39963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0621" y="1040853"/>
            <a:ext cx="70907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</a:rPr>
              <a:t>Эти игры развивают пространственные </a:t>
            </a:r>
            <a:r>
              <a:rPr lang="ru-RU" sz="2400" b="1" dirty="0">
                <a:solidFill>
                  <a:schemeClr val="accent5"/>
                </a:solidFill>
              </a:rPr>
              <a:t>представления: </a:t>
            </a:r>
            <a:r>
              <a:rPr lang="ru-RU" sz="2400" b="1" i="1" dirty="0">
                <a:solidFill>
                  <a:schemeClr val="accent5"/>
                </a:solidFill>
              </a:rPr>
              <a:t>«слева»</a:t>
            </a:r>
            <a:r>
              <a:rPr lang="ru-RU" sz="2400" b="1" dirty="0">
                <a:solidFill>
                  <a:schemeClr val="accent5"/>
                </a:solidFill>
              </a:rPr>
              <a:t>, </a:t>
            </a:r>
            <a:r>
              <a:rPr lang="ru-RU" sz="2400" b="1" i="1" dirty="0">
                <a:solidFill>
                  <a:schemeClr val="accent5"/>
                </a:solidFill>
              </a:rPr>
              <a:t>«справа»</a:t>
            </a:r>
            <a:r>
              <a:rPr lang="ru-RU" sz="2400" b="1" dirty="0">
                <a:solidFill>
                  <a:schemeClr val="accent5"/>
                </a:solidFill>
              </a:rPr>
              <a:t>, </a:t>
            </a:r>
            <a:r>
              <a:rPr lang="ru-RU" sz="2400" b="1" i="1" dirty="0">
                <a:solidFill>
                  <a:schemeClr val="accent5"/>
                </a:solidFill>
              </a:rPr>
              <a:t>«левее»</a:t>
            </a:r>
            <a:r>
              <a:rPr lang="ru-RU" sz="2400" b="1" dirty="0">
                <a:solidFill>
                  <a:schemeClr val="accent5"/>
                </a:solidFill>
              </a:rPr>
              <a:t>,</a:t>
            </a:r>
          </a:p>
          <a:p>
            <a:pPr algn="ctr"/>
            <a:r>
              <a:rPr lang="ru-RU" sz="2400" b="1" i="1" dirty="0">
                <a:solidFill>
                  <a:schemeClr val="accent5"/>
                </a:solidFill>
              </a:rPr>
              <a:t>«правее»</a:t>
            </a:r>
            <a:r>
              <a:rPr lang="ru-RU" sz="2400" b="1" dirty="0">
                <a:solidFill>
                  <a:schemeClr val="accent5"/>
                </a:solidFill>
              </a:rPr>
              <a:t>, </a:t>
            </a:r>
            <a:r>
              <a:rPr lang="ru-RU" sz="2400" b="1" i="1" dirty="0">
                <a:solidFill>
                  <a:schemeClr val="accent5"/>
                </a:solidFill>
              </a:rPr>
              <a:t>«между</a:t>
            </a:r>
            <a:r>
              <a:rPr lang="ru-RU" sz="2400" b="1" i="1" dirty="0" smtClean="0">
                <a:solidFill>
                  <a:schemeClr val="accent5"/>
                </a:solidFill>
              </a:rPr>
              <a:t>»</a:t>
            </a:r>
            <a:r>
              <a:rPr lang="ru-RU" sz="2400" b="1" dirty="0" smtClean="0">
                <a:solidFill>
                  <a:schemeClr val="accent5"/>
                </a:solidFill>
              </a:rPr>
              <a:t>, </a:t>
            </a:r>
            <a:r>
              <a:rPr lang="ru-RU" sz="2400" b="1" i="1" dirty="0" smtClean="0">
                <a:solidFill>
                  <a:schemeClr val="accent5"/>
                </a:solidFill>
              </a:rPr>
              <a:t>«</a:t>
            </a:r>
            <a:r>
              <a:rPr lang="ru-RU" sz="2400" b="1" i="1" dirty="0">
                <a:solidFill>
                  <a:schemeClr val="accent5"/>
                </a:solidFill>
              </a:rPr>
              <a:t>около», «далеко», «близко», «внутри», «снаружи</a:t>
            </a:r>
            <a:r>
              <a:rPr lang="ru-RU" sz="2400" b="1" i="1" dirty="0" smtClean="0">
                <a:solidFill>
                  <a:schemeClr val="accent5"/>
                </a:solidFill>
              </a:rPr>
              <a:t>».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398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615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53" y="2221574"/>
            <a:ext cx="5383878" cy="40379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949096" y="1548589"/>
            <a:ext cx="4037908" cy="53838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8528" y="1019326"/>
            <a:ext cx="627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</a:rPr>
              <a:t>Графические упражнения развивают внимание, пространственного </a:t>
            </a:r>
            <a:r>
              <a:rPr lang="ru-RU" sz="2400" b="1" dirty="0">
                <a:solidFill>
                  <a:schemeClr val="accent5"/>
                </a:solidFill>
              </a:rPr>
              <a:t>воображения, </a:t>
            </a:r>
            <a:r>
              <a:rPr lang="ru-RU" sz="2400" b="1" dirty="0" smtClean="0">
                <a:solidFill>
                  <a:schemeClr val="accent5"/>
                </a:solidFill>
              </a:rPr>
              <a:t>мелкую моторику.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039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235</Words>
  <Application>Microsoft Office PowerPoint</Application>
  <PresentationFormat>Широкоэкранный</PresentationFormat>
  <Paragraphs>18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2022-12-16T16:17:41Z</dcterms:created>
  <dcterms:modified xsi:type="dcterms:W3CDTF">2022-12-28T18:08:55Z</dcterms:modified>
</cp:coreProperties>
</file>