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60" r:id="rId5"/>
    <p:sldId id="259" r:id="rId6"/>
    <p:sldId id="262" r:id="rId7"/>
    <p:sldId id="261" r:id="rId8"/>
    <p:sldId id="263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77240" y="0"/>
            <a:ext cx="7543800" cy="304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3200400"/>
            <a:ext cx="7543800" cy="1524000"/>
          </a:xfrm>
        </p:spPr>
        <p:txBody>
          <a:bodyPr>
            <a:noAutofit/>
          </a:bodyPr>
          <a:lstStyle>
            <a:lvl1pPr>
              <a:defRPr sz="8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2000" y="4724400"/>
            <a:ext cx="6858000" cy="990600"/>
          </a:xfrm>
        </p:spPr>
        <p:txBody>
          <a:bodyPr anchor="t" anchorCtr="0">
            <a:normAutofit/>
          </a:bodyPr>
          <a:lstStyle>
            <a:lvl1pPr marL="0" indent="0" algn="l">
              <a:buNone/>
              <a:defRPr sz="28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7" name="Rectangle 6"/>
          <p:cNvSpPr/>
          <p:nvPr/>
        </p:nvSpPr>
        <p:spPr>
          <a:xfrm>
            <a:off x="777240" y="6172200"/>
            <a:ext cx="7543800" cy="2743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0"/>
            <a:ext cx="7239000" cy="3886200"/>
          </a:xfrm>
        </p:spPr>
        <p:txBody>
          <a:bodyPr vert="eaVert" anchor="t" anchorCtr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2000" y="685801"/>
            <a:ext cx="1828800" cy="5410199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90800" y="685801"/>
            <a:ext cx="5715000" cy="4876800"/>
          </a:xfrm>
        </p:spPr>
        <p:txBody>
          <a:bodyPr vert="eaVert" anchor="t" anchorCtr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77240" y="0"/>
            <a:ext cx="7543800" cy="304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3276600"/>
            <a:ext cx="7543800" cy="1676400"/>
          </a:xfrm>
        </p:spPr>
        <p:txBody>
          <a:bodyPr anchor="b" anchorCtr="0"/>
          <a:lstStyle>
            <a:lvl1pPr algn="l">
              <a:defRPr sz="54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0" y="4953000"/>
            <a:ext cx="6858000" cy="914400"/>
          </a:xfrm>
        </p:spPr>
        <p:txBody>
          <a:bodyPr anchor="t" anchorCtr="0">
            <a:normAutofit/>
          </a:bodyPr>
          <a:lstStyle>
            <a:lvl1pPr marL="0" indent="0">
              <a:buNone/>
              <a:defRPr sz="2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Rectangle 7"/>
          <p:cNvSpPr/>
          <p:nvPr/>
        </p:nvSpPr>
        <p:spPr>
          <a:xfrm>
            <a:off x="777240" y="6172200"/>
            <a:ext cx="7543800" cy="2743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2000" y="609601"/>
            <a:ext cx="3657600" cy="376732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609601"/>
            <a:ext cx="3657600" cy="376732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8952" y="609600"/>
            <a:ext cx="3657600" cy="6397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8952" y="1329264"/>
            <a:ext cx="3657600" cy="3048000"/>
          </a:xfrm>
        </p:spPr>
        <p:txBody>
          <a:bodyPr anchor="t" anchorCtr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152" y="609600"/>
            <a:ext cx="3657600" cy="6397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1329264"/>
            <a:ext cx="3657600" cy="3048000"/>
          </a:xfrm>
        </p:spPr>
        <p:txBody>
          <a:bodyPr anchor="t" anchorCtr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cxnSp>
        <p:nvCxnSpPr>
          <p:cNvPr id="11" name="Straight Connector 10"/>
          <p:cNvCxnSpPr/>
          <p:nvPr/>
        </p:nvCxnSpPr>
        <p:spPr>
          <a:xfrm>
            <a:off x="758952" y="1249362"/>
            <a:ext cx="3657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4645152" y="1249362"/>
            <a:ext cx="3657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4572000"/>
            <a:ext cx="6784848" cy="1600200"/>
          </a:xfrm>
        </p:spPr>
        <p:txBody>
          <a:bodyPr anchor="b">
            <a:normAutofit/>
          </a:bodyPr>
          <a:lstStyle>
            <a:lvl1pPr algn="l">
              <a:defRPr sz="5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10866" y="457200"/>
            <a:ext cx="4594934" cy="4114799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2001" y="457200"/>
            <a:ext cx="2673657" cy="4114800"/>
          </a:xfrm>
        </p:spPr>
        <p:txBody>
          <a:bodyPr>
            <a:normAutofit/>
          </a:bodyPr>
          <a:lstStyle>
            <a:lvl1pPr marL="0" indent="0">
              <a:buNone/>
              <a:defRPr sz="21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cxnSp>
        <p:nvCxnSpPr>
          <p:cNvPr id="10" name="Straight Connector 9"/>
          <p:cNvCxnSpPr/>
          <p:nvPr/>
        </p:nvCxnSpPr>
        <p:spPr>
          <a:xfrm rot="5400000">
            <a:off x="1677194" y="2514600"/>
            <a:ext cx="3810000" cy="1588"/>
          </a:xfrm>
          <a:prstGeom prst="line">
            <a:avLst/>
          </a:prstGeom>
          <a:ln>
            <a:solidFill>
              <a:schemeClr val="tx2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8952" y="4572000"/>
            <a:ext cx="6784848" cy="1600200"/>
          </a:xfrm>
        </p:spPr>
        <p:txBody>
          <a:bodyPr anchor="b">
            <a:normAutofit/>
          </a:bodyPr>
          <a:lstStyle>
            <a:lvl1pPr algn="l">
              <a:defRPr sz="5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777240" y="457200"/>
            <a:ext cx="7543800" cy="2895600"/>
          </a:xfrm>
          <a:ln w="6350">
            <a:solidFill>
              <a:schemeClr val="tx2"/>
            </a:solidFill>
          </a:ln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0392" y="3505200"/>
            <a:ext cx="7391400" cy="804862"/>
          </a:xfrm>
        </p:spPr>
        <p:txBody>
          <a:bodyPr anchor="t" anchorCtr="0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62000" y="4572000"/>
            <a:ext cx="6781800" cy="16002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0" y="685800"/>
            <a:ext cx="7543800" cy="3886200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48400" y="6208776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tx2">
                    <a:lumMod val="90000"/>
                    <a:lumOff val="10000"/>
                  </a:schemeClr>
                </a:solidFill>
                <a:latin typeface="+mn-lt"/>
              </a:defRPr>
            </a:lvl1pPr>
          </a:lstStyle>
          <a:p>
            <a:fld id="{B4C71EC6-210F-42DE-9C53-41977AD35B3D}" type="datetimeFigureOut">
              <a:rPr lang="ru-RU" smtClean="0"/>
              <a:t>29.12.2022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61999" y="6208776"/>
            <a:ext cx="487386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="1">
                <a:solidFill>
                  <a:schemeClr val="tx2">
                    <a:lumMod val="90000"/>
                    <a:lumOff val="1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5687568"/>
            <a:ext cx="762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Rectangle 7"/>
          <p:cNvSpPr/>
          <p:nvPr/>
        </p:nvSpPr>
        <p:spPr>
          <a:xfrm>
            <a:off x="777240" y="0"/>
            <a:ext cx="7543800" cy="381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777240" y="6172200"/>
            <a:ext cx="7543800" cy="2743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54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94360" indent="-27432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6868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716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64592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1901952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8pPr>
      <a:lvl9pPr marL="246888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b="1" dirty="0" smtClean="0">
                <a:solidFill>
                  <a:srgbClr val="002060"/>
                </a:solidFill>
              </a:rPr>
              <a:t>Волейбол играючи</a:t>
            </a:r>
            <a:endParaRPr lang="ru-RU" b="1" dirty="0">
              <a:solidFill>
                <a:srgbClr val="00206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solidFill>
                  <a:srgbClr val="002060"/>
                </a:solidFill>
              </a:rPr>
              <a:t>Эстафеты с элементами волейбола</a:t>
            </a:r>
            <a:endParaRPr lang="ru-RU" sz="28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7631638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404664"/>
            <a:ext cx="8892480" cy="5976664"/>
          </a:xfrm>
        </p:spPr>
        <p:txBody>
          <a:bodyPr>
            <a:noAutofit/>
          </a:bodyPr>
          <a:lstStyle/>
          <a:p>
            <a:pPr indent="0" algn="ctr">
              <a:buNone/>
            </a:pPr>
            <a:r>
              <a:rPr lang="ru-RU" dirty="0">
                <a:solidFill>
                  <a:schemeClr val="bg2">
                    <a:lumMod val="25000"/>
                  </a:schemeClr>
                </a:solidFill>
              </a:rPr>
              <a:t> </a:t>
            </a:r>
            <a:r>
              <a:rPr lang="ru-RU" b="1" dirty="0" smtClean="0">
                <a:solidFill>
                  <a:srgbClr val="002060"/>
                </a:solidFill>
              </a:rPr>
              <a:t>Самым сложным моментом в организации волейбольных эстафет является формирование команд . С одной стороны, выбранный способ деления на команды должен занимать минимальное количество времени , а с другой, команды должны быть примерно равными по силам. Кто, как не учитель , сможет сделать это правильно? После каждой проведенной эстафеты следует разобрать типичные ошибки , чтобы не допускать в дальнейшем нарушений техники элементов волейбола .</a:t>
            </a:r>
            <a:endParaRPr lang="ru-RU" b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22962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404664"/>
            <a:ext cx="9144000" cy="5760640"/>
          </a:xfrm>
        </p:spPr>
        <p:txBody>
          <a:bodyPr>
            <a:normAutofit lnSpcReduction="10000"/>
          </a:bodyPr>
          <a:lstStyle/>
          <a:p>
            <a:pPr algn="ctr"/>
            <a:r>
              <a:rPr lang="ru-RU" sz="2800" b="1" i="1" u="sng" dirty="0" smtClean="0">
                <a:solidFill>
                  <a:srgbClr val="002060"/>
                </a:solidFill>
              </a:rPr>
              <a:t>Поймай и передай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На одной из разделенных волейбольной сеткой сторон площадки выстраиваются в колонны две, три или четыре команды лицом к сетке, расстояние до которой определяет учитель. На противоположной площадке напротив своих колонн на заданном расстоянии стоят ученики –по одному от каждой команды . Стоящие первыми в колоннах держат в руках мяч. По сигналу они выполняют подачу через сетку  на противоположную сторону площадки и уходят в конец своих колонн. Стоящие на другой стороне площадки ученики стараются поймать мяч или подобрать его с пола , затем подбегают к ограничительной линии , обозначенной учителем, и выполняют передачу в свою колонну. Новый направляющий ловит мяч и повторяет задание. Эстафета заканчивается , когда стоявшие первыми в колоннах ученики примут передачи. Побеждает команда, закончившая эстафету раньше других.</a:t>
            </a:r>
            <a:endParaRPr lang="ru-RU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7975359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404664"/>
            <a:ext cx="9144000" cy="5832648"/>
          </a:xfrm>
        </p:spPr>
        <p:txBody>
          <a:bodyPr/>
          <a:lstStyle/>
          <a:p>
            <a:pPr algn="ctr"/>
            <a:r>
              <a:rPr lang="ru-RU" sz="2800" b="1" u="sng" dirty="0" smtClean="0">
                <a:solidFill>
                  <a:srgbClr val="002060"/>
                </a:solidFill>
              </a:rPr>
              <a:t>Правила к эстафете поймай и передай</a:t>
            </a:r>
          </a:p>
          <a:p>
            <a:pPr algn="ctr"/>
            <a:r>
              <a:rPr lang="ru-RU" b="1" i="1" dirty="0" smtClean="0">
                <a:solidFill>
                  <a:srgbClr val="002060"/>
                </a:solidFill>
              </a:rPr>
              <a:t>1. Подачи и передачи выполняют только из за ограничительной линии ,обозначенной учителем.</a:t>
            </a:r>
          </a:p>
          <a:p>
            <a:pPr algn="ctr"/>
            <a:r>
              <a:rPr lang="ru-RU" b="1" i="1" dirty="0" smtClean="0">
                <a:solidFill>
                  <a:srgbClr val="002060"/>
                </a:solidFill>
              </a:rPr>
              <a:t>2. Если мяч не перелетел через сетку, совершивший ошибку ученик повторяет упражнение.</a:t>
            </a:r>
          </a:p>
          <a:p>
            <a:pPr algn="ctr"/>
            <a:r>
              <a:rPr lang="ru-RU" b="1" i="1" dirty="0" smtClean="0">
                <a:solidFill>
                  <a:srgbClr val="002060"/>
                </a:solidFill>
              </a:rPr>
              <a:t>3. При выполнении подачи мяч не должен касаться сетки.</a:t>
            </a:r>
          </a:p>
          <a:p>
            <a:pPr algn="ctr"/>
            <a:r>
              <a:rPr lang="ru-RU" b="1" i="1" dirty="0" smtClean="0">
                <a:solidFill>
                  <a:srgbClr val="002060"/>
                </a:solidFill>
              </a:rPr>
              <a:t>4. Подачи выполняют все члены команды.</a:t>
            </a:r>
          </a:p>
          <a:p>
            <a:pPr algn="ctr"/>
            <a:r>
              <a:rPr lang="ru-RU" b="1" i="1" dirty="0" smtClean="0">
                <a:solidFill>
                  <a:srgbClr val="002060"/>
                </a:solidFill>
              </a:rPr>
              <a:t>5. Направляющие в колоннах ,приняв последнюю передачу, поднимают мяч над головой.</a:t>
            </a:r>
            <a:endParaRPr lang="ru-RU" b="1" i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8849193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685800"/>
            <a:ext cx="9144000" cy="5479504"/>
          </a:xfrm>
        </p:spPr>
        <p:txBody>
          <a:bodyPr/>
          <a:lstStyle/>
          <a:p>
            <a:pPr marL="2240280" lvl="8" indent="0" algn="ctr">
              <a:buNone/>
            </a:pPr>
            <a:endParaRPr lang="ru-RU" sz="3600" dirty="0" smtClean="0">
              <a:solidFill>
                <a:srgbClr val="002060"/>
              </a:solidFill>
            </a:endParaRPr>
          </a:p>
          <a:p>
            <a:pPr algn="ctr"/>
            <a:r>
              <a:rPr lang="ru-RU" sz="2800" b="1" u="sng" dirty="0" smtClean="0">
                <a:solidFill>
                  <a:srgbClr val="002060"/>
                </a:solidFill>
              </a:rPr>
              <a:t>Мяч капитану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Команды выстраиваются в колонны не менее  чем в 1м друг от друга. К ним лицом на расстоянии , установленном учителем , встают капитаны с мячом в руках. Перед колоннами и капитанами проводятся ограничительные линии . По сигналу капитаны посылают свои мячи любой волейбольной передачей первым игрокам в колоннах . Те выполняют встречную передачу и уходят в конец  колонн. Эстафета заканчивается, когда все участники выполнят передачу своим капитанам. Выигрывает команда, раньше выполнившая задание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7629366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685800"/>
            <a:ext cx="9144000" cy="5263480"/>
          </a:xfrm>
        </p:spPr>
        <p:txBody>
          <a:bodyPr/>
          <a:lstStyle/>
          <a:p>
            <a:pPr algn="ctr"/>
            <a:r>
              <a:rPr lang="ru-RU" sz="2800" b="1" u="sng" dirty="0" smtClean="0">
                <a:solidFill>
                  <a:srgbClr val="002060"/>
                </a:solidFill>
              </a:rPr>
              <a:t>Правила к эстафете мяч капитану 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1. Запрещается наступать на ограничительную линию.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2. Не разрешается нарушать очередность выполнения передач в колоннах и пропускать передачи.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3. При неудачном выполнении ученик повторяет передачу.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4. При падении мяча его подбирает тот, кому была адресована передача.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5. По окончании эстафеты  капитаны поднимают мячи на головой.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6. Можно порекомендовать менее подготовленных учеников ставить в начало колонн – тогда им будет легче выполнить передачу </a:t>
            </a:r>
          </a:p>
        </p:txBody>
      </p:sp>
    </p:spTree>
    <p:extLst>
      <p:ext uri="{BB962C8B-B14F-4D97-AF65-F5344CB8AC3E}">
        <p14:creationId xmlns:p14="http://schemas.microsoft.com/office/powerpoint/2010/main" val="2893752914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685800"/>
            <a:ext cx="9144000" cy="5479504"/>
          </a:xfrm>
        </p:spPr>
        <p:txBody>
          <a:bodyPr/>
          <a:lstStyle/>
          <a:p>
            <a:pPr algn="ctr"/>
            <a:r>
              <a:rPr lang="ru-RU" sz="2800" b="1" u="sng" dirty="0" smtClean="0">
                <a:solidFill>
                  <a:srgbClr val="002060"/>
                </a:solidFill>
              </a:rPr>
              <a:t>Передача мяча с третьего темпа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Расстановка- та же, что и в предыдущей эстафете. Во главе колонн встают более подготовленные игроки –  разводящие.</a:t>
            </a:r>
            <a:r>
              <a:rPr lang="ru-RU" dirty="0">
                <a:solidFill>
                  <a:srgbClr val="002060"/>
                </a:solidFill>
              </a:rPr>
              <a:t> </a:t>
            </a:r>
            <a:r>
              <a:rPr lang="ru-RU" dirty="0" smtClean="0">
                <a:solidFill>
                  <a:srgbClr val="002060"/>
                </a:solidFill>
              </a:rPr>
              <a:t>По сигналу учителя капитан передает мяч разводящему , который выполняет передачу над собой и отходит чуть в сторону. Следующий за разводящим ученик выполняет передачу своему капитану и уходит в конец  колонны. Разводящие во время проведения эстафеты не меняются. Игра заканчивается после того, как капитаны получили передачи  от всех участников команд. Выигрывает команда, закончившая эстафету раньше других.</a:t>
            </a:r>
          </a:p>
        </p:txBody>
      </p:sp>
    </p:spTree>
    <p:extLst>
      <p:ext uri="{BB962C8B-B14F-4D97-AF65-F5344CB8AC3E}">
        <p14:creationId xmlns:p14="http://schemas.microsoft.com/office/powerpoint/2010/main" val="673921770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476672"/>
            <a:ext cx="9144000" cy="5544616"/>
          </a:xfrm>
        </p:spPr>
        <p:txBody>
          <a:bodyPr/>
          <a:lstStyle/>
          <a:p>
            <a:pPr algn="ctr"/>
            <a:r>
              <a:rPr lang="ru-RU" b="1" u="sng" dirty="0" smtClean="0">
                <a:solidFill>
                  <a:srgbClr val="002060"/>
                </a:solidFill>
              </a:rPr>
              <a:t>Правила к эстафете передача мяча с третьего темпа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1. Запрещается наступать на ограничительную линию.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2.Разводящий, не сумевший выполнить передачу над собой , должен повторить попытку.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3. При неудачной передаче мяч подбирает игрок , которому они адресована , и выполняет ответную передачу.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</a:rPr>
              <a:t>4. Запрещается нарушать очередность выполнения передач мяча в колоннах и пропускать передачи.</a:t>
            </a:r>
            <a:endParaRPr lang="ru-RU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4385677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NewsPrint">
  <a:themeElements>
    <a:clrScheme name="NewsPrint">
      <a:dk1>
        <a:sysClr val="windowText" lastClr="000000"/>
      </a:dk1>
      <a:lt1>
        <a:sysClr val="window" lastClr="FFFFFF"/>
      </a:lt1>
      <a:dk2>
        <a:srgbClr val="303030"/>
      </a:dk2>
      <a:lt2>
        <a:srgbClr val="DEDEE0"/>
      </a:lt2>
      <a:accent1>
        <a:srgbClr val="AD0101"/>
      </a:accent1>
      <a:accent2>
        <a:srgbClr val="726056"/>
      </a:accent2>
      <a:accent3>
        <a:srgbClr val="AC956E"/>
      </a:accent3>
      <a:accent4>
        <a:srgbClr val="808DA9"/>
      </a:accent4>
      <a:accent5>
        <a:srgbClr val="424E5B"/>
      </a:accent5>
      <a:accent6>
        <a:srgbClr val="730E00"/>
      </a:accent6>
      <a:hlink>
        <a:srgbClr val="D26900"/>
      </a:hlink>
      <a:folHlink>
        <a:srgbClr val="D89243"/>
      </a:folHlink>
    </a:clrScheme>
    <a:fontScheme name="NewsPrint">
      <a:majorFont>
        <a:latin typeface="Impact"/>
        <a:ea typeface=""/>
        <a:cs typeface=""/>
        <a:font script="Jpan" typeface="HGP創英角ｺﾞｼｯｸUB"/>
        <a:font script="Hang" typeface="HY견고딕"/>
        <a:font script="Hans" typeface="微软雅黑"/>
        <a:font script="Hant" typeface="微軟正黑體"/>
        <a:font script="Arab" typeface="Tahoma"/>
        <a:font script="Hebr" typeface="To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NewsPrint">
      <a:fillStyleLst>
        <a:solidFill>
          <a:schemeClr val="phClr"/>
        </a:solidFill>
        <a:gradFill rotWithShape="1">
          <a:gsLst>
            <a:gs pos="0">
              <a:schemeClr val="phClr">
                <a:tint val="37000"/>
                <a:hueMod val="100000"/>
                <a:satMod val="200000"/>
                <a:lumMod val="88000"/>
              </a:schemeClr>
            </a:gs>
            <a:gs pos="100000">
              <a:schemeClr val="phClr">
                <a:tint val="53000"/>
                <a:shade val="100000"/>
                <a:hueMod val="100000"/>
                <a:satMod val="350000"/>
                <a:lumMod val="79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83000"/>
                <a:shade val="100000"/>
                <a:alpha val="100000"/>
                <a:hueMod val="100000"/>
                <a:satMod val="220000"/>
                <a:lumMod val="90000"/>
              </a:schemeClr>
            </a:gs>
            <a:gs pos="76000">
              <a:schemeClr val="phClr">
                <a:shade val="100000"/>
              </a:schemeClr>
            </a:gs>
            <a:gs pos="100000">
              <a:schemeClr val="phClr">
                <a:shade val="93000"/>
                <a:alpha val="100000"/>
                <a:satMod val="100000"/>
                <a:lumMod val="93000"/>
              </a:schemeClr>
            </a:gs>
          </a:gsLst>
          <a:path path="circle">
            <a:fillToRect l="15000" t="15000" r="100000" b="100000"/>
          </a:path>
        </a:gradFill>
      </a:fillStyleLst>
      <a:lnStyleLst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12700" dir="528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2700">
            <a:bevelT w="31750" h="127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3000"/>
              </a:schemeClr>
            </a:gs>
            <a:gs pos="100000">
              <a:schemeClr val="phClr">
                <a:shade val="55000"/>
              </a:schemeClr>
            </a:gs>
          </a:gsLst>
          <a:lin ang="5400000" scaled="1"/>
        </a:gradFill>
        <a:blipFill rotWithShape="1">
          <a:blip xmlns:r="http://schemas.openxmlformats.org/officeDocument/2006/relationships" r:embed="rId1">
            <a:duotone>
              <a:schemeClr val="phClr">
                <a:shade val="20000"/>
                <a:satMod val="350000"/>
                <a:lumMod val="125000"/>
              </a:schemeClr>
              <a:schemeClr val="phClr">
                <a:tint val="90000"/>
                <a:satMod val="250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Newsprint</Template>
  <TotalTime>65</TotalTime>
  <Words>588</Words>
  <Application>Microsoft Office PowerPoint</Application>
  <PresentationFormat>Экран (4:3)</PresentationFormat>
  <Paragraphs>28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NewsPrint</vt:lpstr>
      <vt:lpstr>Волейбол играючи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Волейбол играючи</dc:title>
  <cp:lastModifiedBy>user</cp:lastModifiedBy>
  <cp:revision>8</cp:revision>
  <dcterms:modified xsi:type="dcterms:W3CDTF">2022-12-29T08:00:13Z</dcterms:modified>
</cp:coreProperties>
</file>

<file path=docProps/thumbnail.jpeg>
</file>