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8" r:id="rId6"/>
    <p:sldId id="260" r:id="rId7"/>
    <p:sldId id="273" r:id="rId8"/>
    <p:sldId id="262" r:id="rId9"/>
    <p:sldId id="263" r:id="rId10"/>
    <p:sldId id="277" r:id="rId11"/>
    <p:sldId id="275" r:id="rId12"/>
    <p:sldId id="276" r:id="rId13"/>
    <p:sldId id="269" r:id="rId14"/>
    <p:sldId id="264" r:id="rId15"/>
    <p:sldId id="265" r:id="rId16"/>
    <p:sldId id="266" r:id="rId17"/>
    <p:sldId id="267" r:id="rId18"/>
    <p:sldId id="278" r:id="rId19"/>
    <p:sldId id="279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0" autoAdjust="0"/>
    <p:restoredTop sz="94602" autoAdjust="0"/>
  </p:normalViewPr>
  <p:slideViewPr>
    <p:cSldViewPr>
      <p:cViewPr>
        <p:scale>
          <a:sx n="70" d="100"/>
          <a:sy n="70" d="100"/>
        </p:scale>
        <p:origin x="-2814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318C28-D187-49D8-A99F-0E7C4AD65B9B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4E7CE-ABE8-4E52-86E0-865C938E9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8170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4E7CE-ABE8-4E52-86E0-865C938E96D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3145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4E7CE-ABE8-4E52-86E0-865C938E96D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525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4E7CE-ABE8-4E52-86E0-865C938E96D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513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3843" y="836712"/>
            <a:ext cx="8289173" cy="892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12 декабря 1993года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05064"/>
            <a:ext cx="6858000" cy="2448272"/>
          </a:xfrm>
        </p:spPr>
        <p:txBody>
          <a:bodyPr>
            <a:noAutofit/>
          </a:bodyPr>
          <a:lstStyle/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Саратов, 2022г.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000241"/>
            <a:ext cx="4071966" cy="3788766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29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14000" dir="5400000" sy="-100000" algn="bl" rotWithShape="0"/>
            <a:softEdge rad="0"/>
          </a:effectLst>
          <a:scene3d>
            <a:camera prst="orthographicFront"/>
            <a:lightRig rig="threePt" dir="t"/>
          </a:scene3d>
          <a:sp3d>
            <a:bevelB prst="relaxedInset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24" y="357166"/>
            <a:ext cx="61534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624223" y="2283134"/>
            <a:ext cx="6858000" cy="461579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0" marR="36576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3000" kern="120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85786" y="285728"/>
            <a:ext cx="8754766" cy="515191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0" marR="36576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3000" kern="120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ГАПОУ СО «Саратовский техникум отраслевых технологий»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4000504"/>
            <a:ext cx="3143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Иванюженко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 Толмачева И.Н.</a:t>
            </a: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1262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  <p:sndAc>
          <p:stSnd loop="1">
            <p:snd r:embed="rId6" name="veselyiy-i-rasslablyayuschiy-art-fonovyiy-zvuk-39221.wav"/>
          </p:stSnd>
        </p:sndAc>
      </p:transition>
    </mc:Choice>
    <mc:Fallback>
      <p:transition spd="slow">
        <p:fade/>
        <p:sndAc>
          <p:stSnd loop="1">
            <p:snd r:embed="rId3" name="veselyiy-i-rasslablyayuschiy-art-fonovyiy-zvuk-3922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Личные права: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252028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жизнь;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свободу и личную неприкосновенность;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неприкосновенность частной жизни;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определять и указывать свою национальную принадлежность;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свободу передвижения и выбора места пребывания и жительства;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свободу совести;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пользование родным языком.</a:t>
            </a:r>
          </a:p>
          <a:p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80098" y="3645024"/>
            <a:ext cx="3096344" cy="23222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2094820" cy="14393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7734"/>
            <a:ext cx="2592288" cy="20940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780928"/>
            <a:ext cx="2123728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988" y="4365104"/>
            <a:ext cx="2033972" cy="15121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35090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1470"/>
            <a:ext cx="8229600" cy="10732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права: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288" y="476672"/>
            <a:ext cx="8229600" cy="2664296"/>
          </a:xfrm>
        </p:spPr>
        <p:txBody>
          <a:bodyPr>
            <a:noAutofit/>
          </a:bodyPr>
          <a:lstStyle/>
          <a:p>
            <a:pPr algn="just"/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свободный труд;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отдых;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социальное обеспечение;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охрану и помощь семье;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жилище;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охрану здоровья и медицинскую помощь;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благоприятную окружающую среду;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образование.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4304" y="3356992"/>
            <a:ext cx="8229600" cy="71323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Культурные права: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54835" y="4005064"/>
            <a:ext cx="8229600" cy="1008112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L="448056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Verdana"/>
              <a:buChar char="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06424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1031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84832" indent="-210312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14600" indent="-182880" algn="l" rtl="0" eaLnBrk="1" latinLnBrk="0" hangingPunct="1">
              <a:spcBef>
                <a:spcPct val="20000"/>
              </a:spcBef>
              <a:buClr>
                <a:schemeClr val="accent1">
                  <a:tint val="75000"/>
                </a:schemeClr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q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творчества;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участие культурной жизни, на пользование культурными учреждениями;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культурным ценностям.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28184" y="1844824"/>
            <a:ext cx="2592288" cy="1811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1878335" cy="20461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0212" y="4929031"/>
            <a:ext cx="2088232" cy="13921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97017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3162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293" y="908720"/>
            <a:ext cx="8229600" cy="42520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Экономические права: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268760"/>
            <a:ext cx="5658422" cy="116010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предпринимательство;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частную собственность;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землю;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000240"/>
            <a:ext cx="8268548" cy="156593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Политические права: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786058"/>
            <a:ext cx="6233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 мысли слова;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 информации;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создание  объединений;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проведение публичных мероприятий;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участие в управлении делами государства;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 на обращение в государственные органы и органы местного самоуправления.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24744"/>
            <a:ext cx="2020940" cy="1346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372" y="4725144"/>
            <a:ext cx="2523772" cy="14196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0152" y="2708920"/>
            <a:ext cx="2159185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37" y="4895294"/>
            <a:ext cx="2915815" cy="15355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75294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0668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Конституция государства закрепила ряд важных основополагающих обязанностей граждан: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66" y="1452974"/>
            <a:ext cx="8229600" cy="36724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облюдать законы государства;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Платить налоги, сборы;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Защищать Отечество;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Сохранять природу и окружающую среду;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Заботиться о детях и нетрудоспособных родителях;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Беречь памятники культуры.</a:t>
            </a:r>
          </a:p>
          <a:p>
            <a:pPr marL="109728" indent="0">
              <a:lnSpc>
                <a:spcPct val="150000"/>
              </a:lnSpc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2816"/>
            <a:ext cx="2386043" cy="1336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381728"/>
            <a:ext cx="2304256" cy="1538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061" y="3501008"/>
            <a:ext cx="2651898" cy="2246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381728"/>
            <a:ext cx="2388662" cy="1831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4015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Федеративное устройство.</a:t>
            </a:r>
            <a:endParaRPr lang="ru-RU" sz="24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17461"/>
            <a:ext cx="8352928" cy="44157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400690"/>
            <a:ext cx="1152128" cy="1067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6973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48090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Президент Российской Федерации.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20788"/>
            <a:ext cx="3106688" cy="4680520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Глава государства;</a:t>
            </a:r>
          </a:p>
          <a:p>
            <a:pPr marL="109728" indent="0">
              <a:buClr>
                <a:schemeClr val="accent3">
                  <a:lumMod val="75000"/>
                </a:schemeClr>
              </a:buCl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Гарант Конституции;</a:t>
            </a:r>
          </a:p>
          <a:p>
            <a:pPr marL="109728" indent="0">
              <a:buClr>
                <a:schemeClr val="accent3">
                  <a:lumMod val="75000"/>
                </a:schemeClr>
              </a:buCl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Верховный главнокомандующий ;</a:t>
            </a:r>
          </a:p>
          <a:p>
            <a:pPr marL="109728" indent="0">
              <a:buClr>
                <a:schemeClr val="accent3">
                  <a:lumMod val="75000"/>
                </a:schemeClr>
              </a:buCl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Представляет страну в международных отношениях ;</a:t>
            </a:r>
          </a:p>
          <a:p>
            <a:pPr marL="109728" indent="0">
              <a:buClr>
                <a:schemeClr val="accent3">
                  <a:lumMod val="75000"/>
                </a:schemeClr>
              </a:buClr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Определяет внутреннюю и внешнюю политику государства.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412776"/>
            <a:ext cx="4369938" cy="24482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005064"/>
            <a:ext cx="4369937" cy="24459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</p:spTree>
    <p:extLst>
      <p:ext uri="{BB962C8B-B14F-4D97-AF65-F5344CB8AC3E}">
        <p14:creationId xmlns="" xmlns:p14="http://schemas.microsoft.com/office/powerpoint/2010/main" val="24700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ветви государственной власти в РФ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7992888" cy="4536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5445223"/>
            <a:ext cx="936104" cy="1067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0192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36534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формирования парламента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1"/>
            <a:ext cx="8352928" cy="417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4" y="5445224"/>
            <a:ext cx="936104" cy="1067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9998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532" y="476672"/>
            <a:ext cx="8229600" cy="78524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Правительство Российской Федерации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72000"/>
          </a:xfrm>
        </p:spPr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ru-RU" sz="1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Правительство Российской </a:t>
            </a:r>
            <a:r>
              <a:rPr lang="ru-RU" sz="1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Федерации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Федеральный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исполнительный орган государственной власти Российской Федерации. Подотчётно президенту Российской Федерации и подконтрольно Государственной думе. </a:t>
            </a:r>
          </a:p>
          <a:p>
            <a:pPr marL="64008" indent="0" algn="just">
              <a:buNone/>
            </a:pP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Правительство Российской Федерации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состоит: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 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председателя, заместителей председателя и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федеральных министров. Председатель Правительства Российской Федерации, заместители председателя Правительства Российской Федерации и некоторые федеральные министры назначаются президентом Российской Федерации с согласия Государственной думы.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501008"/>
            <a:ext cx="5472608" cy="273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7035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3581"/>
            <a:ext cx="8229600" cy="13990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         Судебная власть в  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Федерации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136904" cy="4968552"/>
          </a:xfrm>
        </p:spPr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ru-RU" sz="1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Судебная система РФ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 это совокупность всех судов, которые действуют на территории России и  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осуществляют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правосудие на территории Российской Федерации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/>
              <a:t>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судов РФ имеет три ветви: Конституционный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Верховный суд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рбитражный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Конституционный суд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высший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судебный орган конституционного контроля в Российской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Федерации.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Верховный суд РФ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это суд, осуществляющий правосудие по гражданским,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уголовным, административным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иным делам, подсудных судам общей юрисдикции.</a:t>
            </a: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Арбитражный суд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постоянно действующий орган государственной власти, осуществляющий правосудие в сфере предпринимательской и иной экономической деятельности.</a:t>
            </a:r>
          </a:p>
        </p:txBody>
      </p:sp>
      <p:pic>
        <p:nvPicPr>
          <p:cNvPr id="1026" name="Picture 2" descr="https://upload.wikimedia.org/wikipedia/commons/thumb/9/9a/Emblem_of_the_Supreme_Court_of_Russia.svg/220px-Emblem_of_the_Supreme_Court_of_Russia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618534"/>
            <a:ext cx="2143140" cy="2034685"/>
          </a:xfrm>
          <a:prstGeom prst="rect">
            <a:avLst/>
          </a:prstGeom>
          <a:noFill/>
        </p:spPr>
      </p:pic>
      <p:pic>
        <p:nvPicPr>
          <p:cNvPr id="1030" name="Picture 6" descr="Правосудие онлайн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5048262"/>
            <a:ext cx="2286016" cy="15240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461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997824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Конституция РФ- основной закон государства.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5" y="836712"/>
            <a:ext cx="4320481" cy="496855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Термин «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конституция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происходит от латинского </a:t>
            </a:r>
            <a:r>
              <a:rPr lang="en-US" sz="1800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constitutio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установление, которым в Древнем Риме обозначались важнейшие указы императоров.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Конституция РФ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нормативно-правовой акт, обладающий высшей юридической силой, закрепляющий основы конституционного строя, государственное устройство, образование представительных, исполнительных, судебных органов власти и систем местного самоуправления, права и свободы человека и гражданина.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7395"/>
            <a:ext cx="4032447" cy="4422250"/>
          </a:xfrm>
          <a:prstGeom prst="rect">
            <a:avLst/>
          </a:prstGeom>
          <a:effectLst>
            <a:outerShdw blurRad="76200" dist="76200" dir="13500000" sy="23000" kx="1200000" algn="br" rotWithShape="0">
              <a:prstClr val="black">
                <a:alpha val="20000"/>
              </a:prstClr>
            </a:outerShdw>
            <a:softEdge rad="0"/>
          </a:effectLst>
        </p:spPr>
      </p:pic>
    </p:spTree>
    <p:extLst>
      <p:ext uri="{BB962C8B-B14F-4D97-AF65-F5344CB8AC3E}">
        <p14:creationId xmlns="" xmlns:p14="http://schemas.microsoft.com/office/powerpoint/2010/main" val="1411392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5" y="428604"/>
            <a:ext cx="8715435" cy="1632244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Конституция Российской Федерации – бесспорно, единственная в своём роде правовая гарантия стабильности политического и общественного строя, это соглашение между всеми социальными группами о всеобщих правилах жизни общества. Она явилась необходимым этапом в развитии правовой системы РФ.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575" y="1993951"/>
            <a:ext cx="6271989" cy="41762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080023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08920"/>
            <a:ext cx="3046615" cy="2668385"/>
          </a:xfrm>
        </p:spPr>
      </p:pic>
    </p:spTree>
    <p:extLst>
      <p:ext uri="{BB962C8B-B14F-4D97-AF65-F5344CB8AC3E}">
        <p14:creationId xmlns="" xmlns:p14="http://schemas.microsoft.com/office/powerpoint/2010/main" val="256482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  <p:sndAc>
          <p:stSnd>
            <p:snd r:embed="rId4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188516" cy="1600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Конституции, касающиеся России (РСФСР)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советский период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30949576"/>
              </p:ext>
            </p:extLst>
          </p:nvPr>
        </p:nvGraphicFramePr>
        <p:xfrm>
          <a:off x="899593" y="1772816"/>
          <a:ext cx="7416825" cy="38164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4008"/>
                <a:gridCol w="1854008"/>
                <a:gridCol w="1854008"/>
                <a:gridCol w="1854801"/>
              </a:tblGrid>
              <a:tr h="7194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Конституции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РСФСР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РСФСР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1918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1924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РСФСР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1925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1936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РСФСР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1937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1977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24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РСФСР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1978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3760" y="4725144"/>
            <a:ext cx="2160240" cy="2025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8456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7959258" cy="134478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сегодняшний день действует Конституция Российской Федерации, принятая 12 декабря 1993 года на всенародном голосовании.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4658735" cy="317133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03806"/>
            <a:ext cx="3543672" cy="29414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81558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229600" cy="10668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Конституция РФ выступает основным законом нашей страны. Её фундаментом являются международные документы, защищающие права человека: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7428"/>
            <a:ext cx="8229600" cy="3457836"/>
          </a:xfrm>
        </p:spPr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1948 г.</a:t>
            </a:r>
            <a:r>
              <a:rPr lang="ru-RU" sz="1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Всеобщая декларация прав человека;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1950 г.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Европейская конвенция о защите прав человека и основных свобод;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1959 г.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Декларация прав ребенка;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1960 г.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Международный пакт об экономических, социальных и культурных правах;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1966 г.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Международный пакт о гражданских и политических правах;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1989 г.</a:t>
            </a:r>
            <a:r>
              <a:rPr lang="ru-RU" sz="1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Конвенция о правах ребёнка.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4437112"/>
            <a:ext cx="2376264" cy="21692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2210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445624" cy="6192688"/>
          </a:xfrm>
        </p:spPr>
        <p:txBody>
          <a:bodyPr>
            <a:noAutofit/>
          </a:bodyPr>
          <a:lstStyle/>
          <a:p>
            <a:pPr marL="109728" indent="0" algn="just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своей структуре Конституция РФ состоит из Преамбулы и двух разделов. В Преамбуле характеризуются условия и цели принятия Конституции. Далее следуют разделы, которые делятся на главы. Главы состоят из статей, подразделяющихся на части. Раздел первый содержит 137 статей, сгруппированных в девяти главах: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1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Основы конституционного строя;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Права и свободы человека и гражданина;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3</a:t>
            </a:r>
            <a:r>
              <a:rPr lang="ru-RU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Федеративное устройство;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4</a:t>
            </a:r>
            <a:r>
              <a:rPr lang="ru-RU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Президент Российской Федерации;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5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Федеральное собрание;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6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Правительство Российской федерации;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7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Судебная власть;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8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Местное самоуправление;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9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Конституционные поправки и пересмотр конституции.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Раздел второй называется «Заключительные и переходные положения» и                		содержат 9 частей.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6056" y="2204864"/>
            <a:ext cx="2364770" cy="22169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06361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447821" y="1916832"/>
            <a:ext cx="34333" cy="3380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82154" y="5297267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75727" y="3119882"/>
            <a:ext cx="2600130" cy="459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Верховенство права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5727" y="2567690"/>
            <a:ext cx="2600129" cy="552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Народовластие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83569" y="3579017"/>
            <a:ext cx="2592287" cy="4885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Разделение властей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1265" y="4067609"/>
            <a:ext cx="2584591" cy="7368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суверенитет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91265" y="4804442"/>
            <a:ext cx="2584591" cy="9856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Вхождение в мировое сообщество как его честь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83569" y="2063634"/>
            <a:ext cx="2592288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Федерализм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060557"/>
              </p:ext>
            </p:extLst>
          </p:nvPr>
        </p:nvGraphicFramePr>
        <p:xfrm>
          <a:off x="442942" y="404665"/>
          <a:ext cx="2853387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3387"/>
              </a:tblGrid>
              <a:tr h="1512168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ПРИНЦИПЫ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ОСНОВ ОРГАНИЗАЦИИ ГОСУДАРСТВЕННОЙ ВЛАСТИ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5" name="Прямоугольник 74"/>
          <p:cNvSpPr/>
          <p:nvPr/>
        </p:nvSpPr>
        <p:spPr>
          <a:xfrm>
            <a:off x="3419872" y="404664"/>
            <a:ext cx="2736302" cy="15289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ПРИНЦИПЫ ОСНОВ ВЗАИМООТНОШЕНИЙ ГОСУДАРСТВА И ЛИЧНОСТИ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3635897" y="1916832"/>
            <a:ext cx="0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635896" y="2996952"/>
            <a:ext cx="339568" cy="66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3635895" y="5157192"/>
            <a:ext cx="3395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3975464" y="2045349"/>
            <a:ext cx="2180711" cy="16533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прав и свобод человека высшей ценностью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986027" y="3974254"/>
            <a:ext cx="2180711" cy="1815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и защита прав и свобод человека и гражданина – обязанность государства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228184" y="404665"/>
            <a:ext cx="2592287" cy="15289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ОСНОВ ОРГАНИЗАЦИИ ЖИЗНИ ГРАЖДАНСКОГО ОБЩЕСТВА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6372200" y="1895088"/>
            <a:ext cx="0" cy="4025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V="1">
            <a:off x="457290" y="4509120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/>
          <p:nvPr/>
        </p:nvCxnSpPr>
        <p:spPr>
          <a:xfrm flipV="1">
            <a:off x="460405" y="2332136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flipV="1">
            <a:off x="457290" y="2797977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flipV="1">
            <a:off x="464987" y="3335899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 flipV="1">
            <a:off x="474313" y="3869591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Прямоугольник 101"/>
          <p:cNvSpPr/>
          <p:nvPr/>
        </p:nvSpPr>
        <p:spPr>
          <a:xfrm>
            <a:off x="6588224" y="2045348"/>
            <a:ext cx="2232247" cy="7904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Идеологическое и политическое многообразие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6588223" y="2835782"/>
            <a:ext cx="2232247" cy="752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Светский характер государства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6588223" y="3579015"/>
            <a:ext cx="2232247" cy="802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эконмической деятельности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6588223" y="4381197"/>
            <a:ext cx="2232247" cy="7917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характер государства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6583633" y="5172947"/>
            <a:ext cx="2232247" cy="1280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и равноправие различных форм собственности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1" name="Прямая со стрелкой 110"/>
          <p:cNvCxnSpPr/>
          <p:nvPr/>
        </p:nvCxnSpPr>
        <p:spPr>
          <a:xfrm flipV="1">
            <a:off x="6374208" y="2449014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/>
          <p:nvPr/>
        </p:nvCxnSpPr>
        <p:spPr>
          <a:xfrm>
            <a:off x="6369565" y="4800210"/>
            <a:ext cx="217730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 flipV="1">
            <a:off x="6374836" y="5920248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V="1">
            <a:off x="6382219" y="3230476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/>
          <p:nvPr/>
        </p:nvCxnSpPr>
        <p:spPr>
          <a:xfrm flipV="1">
            <a:off x="6374208" y="4000131"/>
            <a:ext cx="201414" cy="4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51075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764705"/>
            <a:ext cx="8208912" cy="5021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0353" y="5445224"/>
            <a:ext cx="936104" cy="10673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5548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Права и обязанности граждан России.</a:t>
            </a:r>
            <a:endParaRPr lang="ru-RU" sz="2400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78893"/>
            <a:ext cx="8301608" cy="1512168"/>
          </a:xfrm>
        </p:spPr>
        <p:txBody>
          <a:bodyPr>
            <a:normAutofit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Каждое слово и каждая свобода важны для нас, но особенно следует остановить внимание, знакомясь с этим разделом, на тех правах, которые составляют как бы костяк этого важнейшего правового материала. К таким нормам относятся:</a:t>
            </a:r>
          </a:p>
          <a:p>
            <a:pPr marL="109728" indent="0" algn="just">
              <a:lnSpc>
                <a:spcPct val="150000"/>
              </a:lnSpc>
              <a:buNone/>
            </a:pP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780928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свободу и личную неприкосновенность;</a:t>
            </a:r>
          </a:p>
          <a:p>
            <a:pPr marL="285750" indent="-28575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свободу передвижения внутри страны, на выезд из нее и возвращение в нее;</a:t>
            </a:r>
          </a:p>
          <a:p>
            <a:pPr marL="285750" indent="-28575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свободу мысли и слова;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участвовать в управлении делами государства как непосредственно, так и через своих представителей;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частной собственности;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свободно распоряжаться своими способностями к труду;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образование;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 судебной защиты прав и свобод.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8271" y="4421837"/>
            <a:ext cx="2364770" cy="22169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0443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9">
      <a:dk1>
        <a:sysClr val="windowText" lastClr="000000"/>
      </a:dk1>
      <a:lt1>
        <a:sysClr val="window" lastClr="FFFFFF"/>
      </a:lt1>
      <a:dk2>
        <a:srgbClr val="7F7F7F"/>
      </a:dk2>
      <a:lt2>
        <a:srgbClr val="D2D2D2"/>
      </a:lt2>
      <a:accent1>
        <a:srgbClr val="C00000"/>
      </a:accent1>
      <a:accent2>
        <a:srgbClr val="C00000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480</TotalTime>
  <Words>865</Words>
  <Application>Microsoft Office PowerPoint</Application>
  <PresentationFormat>Экран (4:3)</PresentationFormat>
  <Paragraphs>162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Конституция Российской Федерации 12 декабря 1993года</vt:lpstr>
      <vt:lpstr>Конституция РФ- основной закон государства.</vt:lpstr>
      <vt:lpstr>Конституции, касающиеся России (РСФСР) в советский период </vt:lpstr>
      <vt:lpstr>На сегодняшний день действует Конституция Российской Федерации, принятая 12 декабря 1993 года на всенародном голосовании.</vt:lpstr>
      <vt:lpstr>Конституция РФ выступает основным законом нашей страны. Её фундаментом являются международные документы, защищающие права человека:  </vt:lpstr>
      <vt:lpstr>Слайд 6</vt:lpstr>
      <vt:lpstr>Слайд 7</vt:lpstr>
      <vt:lpstr>Слайд 8</vt:lpstr>
      <vt:lpstr>Права и обязанности граждан России.</vt:lpstr>
      <vt:lpstr>Личные права:</vt:lpstr>
      <vt:lpstr>Социальные права: </vt:lpstr>
      <vt:lpstr>Экономические права: </vt:lpstr>
      <vt:lpstr>Конституция государства закрепила ряд важных основополагающих обязанностей граждан:</vt:lpstr>
      <vt:lpstr>Федеративное устройство.</vt:lpstr>
      <vt:lpstr>Президент Российской Федерации.</vt:lpstr>
      <vt:lpstr>Основные ветви государственной власти в РФ</vt:lpstr>
      <vt:lpstr>Принципы формирования парламента </vt:lpstr>
      <vt:lpstr>Правительство Российской Федерации </vt:lpstr>
      <vt:lpstr>          Судебная власть в  Российской Федерации</vt:lpstr>
      <vt:lpstr>Слайд 20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</dc:title>
  <dc:creator>1</dc:creator>
  <cp:lastModifiedBy>user-411</cp:lastModifiedBy>
  <cp:revision>48</cp:revision>
  <dcterms:created xsi:type="dcterms:W3CDTF">2022-11-26T08:31:18Z</dcterms:created>
  <dcterms:modified xsi:type="dcterms:W3CDTF">2022-12-09T10:21:06Z</dcterms:modified>
</cp:coreProperties>
</file>