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73" r:id="rId3"/>
    <p:sldId id="260" r:id="rId4"/>
    <p:sldId id="272" r:id="rId5"/>
    <p:sldId id="263" r:id="rId6"/>
    <p:sldId id="262" r:id="rId7"/>
    <p:sldId id="267" r:id="rId8"/>
    <p:sldId id="271" r:id="rId9"/>
    <p:sldId id="270" r:id="rId10"/>
    <p:sldId id="269" r:id="rId11"/>
    <p:sldId id="279" r:id="rId12"/>
    <p:sldId id="277" r:id="rId13"/>
    <p:sldId id="278" r:id="rId14"/>
    <p:sldId id="276" r:id="rId15"/>
    <p:sldId id="275" r:id="rId16"/>
    <p:sldId id="265" r:id="rId17"/>
    <p:sldId id="266" r:id="rId18"/>
    <p:sldId id="274"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A3EB0017-4267-4C4E-BF30-05304933B433}" type="datetimeFigureOut">
              <a:rPr lang="ru-RU" smtClean="0"/>
              <a:t>30.12.2022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582272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EB0017-4267-4C4E-BF30-05304933B433}" type="datetimeFigureOut">
              <a:rPr lang="ru-RU" smtClean="0"/>
              <a:t>30.12.2022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264103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EB0017-4267-4C4E-BF30-05304933B433}" type="datetimeFigureOut">
              <a:rPr lang="ru-RU" smtClean="0"/>
              <a:t>30.12.2022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1421245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3EB0017-4267-4C4E-BF30-05304933B433}" type="datetimeFigureOut">
              <a:rPr lang="ru-RU" smtClean="0"/>
              <a:t>30.12.2022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1224907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3EB0017-4267-4C4E-BF30-05304933B433}" type="datetimeFigureOut">
              <a:rPr lang="ru-RU" smtClean="0"/>
              <a:t>30.12.2022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2472611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3EB0017-4267-4C4E-BF30-05304933B433}" type="datetimeFigureOut">
              <a:rPr lang="ru-RU" smtClean="0"/>
              <a:t>30.12.2022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4109289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3EB0017-4267-4C4E-BF30-05304933B433}" type="datetimeFigureOut">
              <a:rPr lang="ru-RU" smtClean="0"/>
              <a:t>30.12.2022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671791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3EB0017-4267-4C4E-BF30-05304933B433}" type="datetimeFigureOut">
              <a:rPr lang="ru-RU" smtClean="0"/>
              <a:t>30.12.2022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2653509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3EB0017-4267-4C4E-BF30-05304933B433}" type="datetimeFigureOut">
              <a:rPr lang="ru-RU" smtClean="0"/>
              <a:t>30.12.2022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2784465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3EB0017-4267-4C4E-BF30-05304933B433}" type="datetimeFigureOut">
              <a:rPr lang="ru-RU" smtClean="0"/>
              <a:t>30.12.2022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2297196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3EB0017-4267-4C4E-BF30-05304933B433}" type="datetimeFigureOut">
              <a:rPr lang="ru-RU" smtClean="0"/>
              <a:t>30.12.2022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A40241-A2F6-415D-B5A6-9812DBEBFFB6}" type="slidenum">
              <a:rPr lang="ru-RU" smtClean="0"/>
              <a:t>‹#›</a:t>
            </a:fld>
            <a:endParaRPr lang="ru-RU"/>
          </a:p>
        </p:txBody>
      </p:sp>
    </p:spTree>
    <p:extLst>
      <p:ext uri="{BB962C8B-B14F-4D97-AF65-F5344CB8AC3E}">
        <p14:creationId xmlns:p14="http://schemas.microsoft.com/office/powerpoint/2010/main" val="324547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B0017-4267-4C4E-BF30-05304933B433}" type="datetimeFigureOut">
              <a:rPr lang="ru-RU" smtClean="0"/>
              <a:t>30.12.2022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A40241-A2F6-415D-B5A6-9812DBEBFFB6}" type="slidenum">
              <a:rPr lang="ru-RU" smtClean="0"/>
              <a:t>‹#›</a:t>
            </a:fld>
            <a:endParaRPr lang="ru-RU"/>
          </a:p>
        </p:txBody>
      </p:sp>
    </p:spTree>
    <p:extLst>
      <p:ext uri="{BB962C8B-B14F-4D97-AF65-F5344CB8AC3E}">
        <p14:creationId xmlns:p14="http://schemas.microsoft.com/office/powerpoint/2010/main" val="1885931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youtu.be/tzaJRWOJFyc"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37415" y="1074314"/>
            <a:ext cx="9153144" cy="2554545"/>
          </a:xfrm>
          <a:prstGeom prst="rect">
            <a:avLst/>
          </a:prstGeom>
          <a:noFill/>
        </p:spPr>
        <p:txBody>
          <a:bodyPr wrap="square" rtlCol="0">
            <a:spAutoFit/>
          </a:bodyPr>
          <a:lstStyle/>
          <a:p>
            <a:pPr algn="ctr"/>
            <a:r>
              <a:rPr lang="ru-RU" sz="4000" b="1" dirty="0">
                <a:solidFill>
                  <a:srgbClr val="0070C0"/>
                </a:solidFill>
              </a:rPr>
              <a:t>Французский язык</a:t>
            </a:r>
          </a:p>
          <a:p>
            <a:pPr algn="ctr"/>
            <a:r>
              <a:rPr lang="ru-RU" sz="4000" b="1" dirty="0">
                <a:solidFill>
                  <a:srgbClr val="0070C0"/>
                </a:solidFill>
              </a:rPr>
              <a:t>7 класс</a:t>
            </a:r>
          </a:p>
          <a:p>
            <a:pPr algn="ctr"/>
            <a:r>
              <a:rPr lang="ru-RU" sz="4000" b="1" dirty="0">
                <a:solidFill>
                  <a:srgbClr val="0070C0"/>
                </a:solidFill>
              </a:rPr>
              <a:t>Тема урока: Правила работы с электробытовыми приборами.</a:t>
            </a:r>
          </a:p>
        </p:txBody>
      </p:sp>
      <p:sp>
        <p:nvSpPr>
          <p:cNvPr id="4" name="TextBox 3"/>
          <p:cNvSpPr txBox="1"/>
          <p:nvPr/>
        </p:nvSpPr>
        <p:spPr>
          <a:xfrm>
            <a:off x="2001209" y="4888951"/>
            <a:ext cx="7953756" cy="1384995"/>
          </a:xfrm>
          <a:prstGeom prst="rect">
            <a:avLst/>
          </a:prstGeom>
          <a:noFill/>
        </p:spPr>
        <p:txBody>
          <a:bodyPr wrap="square" rtlCol="0">
            <a:spAutoFit/>
          </a:bodyPr>
          <a:lstStyle/>
          <a:p>
            <a:r>
              <a:rPr lang="ru-RU" sz="2800" b="1" dirty="0">
                <a:solidFill>
                  <a:srgbClr val="0070C0"/>
                </a:solidFill>
              </a:rPr>
              <a:t>                  Учитель: Фомина Ирина Алексеевна</a:t>
            </a:r>
          </a:p>
          <a:p>
            <a:pPr algn="ctr"/>
            <a:endParaRPr lang="fr-FR" sz="2800" b="1" dirty="0">
              <a:solidFill>
                <a:srgbClr val="0070C0"/>
              </a:solidFill>
            </a:endParaRPr>
          </a:p>
          <a:p>
            <a:pPr algn="ctr"/>
            <a:r>
              <a:rPr lang="ru-RU" sz="2800" b="1" dirty="0">
                <a:solidFill>
                  <a:srgbClr val="0070C0"/>
                </a:solidFill>
              </a:rPr>
              <a:t>2021</a:t>
            </a:r>
          </a:p>
        </p:txBody>
      </p:sp>
    </p:spTree>
    <p:extLst>
      <p:ext uri="{BB962C8B-B14F-4D97-AF65-F5344CB8AC3E}">
        <p14:creationId xmlns:p14="http://schemas.microsoft.com/office/powerpoint/2010/main" val="2962114944"/>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a:extLst>
              <a:ext uri="{FF2B5EF4-FFF2-40B4-BE49-F238E27FC236}">
                <a16:creationId xmlns:a16="http://schemas.microsoft.com/office/drawing/2014/main" id="{F6E0CD24-705C-4082-AFA1-5FE3683A4354}"/>
              </a:ext>
            </a:extLst>
          </p:cNvPr>
          <p:cNvSpPr/>
          <p:nvPr/>
        </p:nvSpPr>
        <p:spPr>
          <a:xfrm>
            <a:off x="543446" y="541824"/>
            <a:ext cx="1589103" cy="14381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a:extLst>
              <a:ext uri="{FF2B5EF4-FFF2-40B4-BE49-F238E27FC236}">
                <a16:creationId xmlns:a16="http://schemas.microsoft.com/office/drawing/2014/main" id="{D52EF331-4145-4B8B-B0D3-0653C33AEF76}"/>
              </a:ext>
            </a:extLst>
          </p:cNvPr>
          <p:cNvSpPr txBox="1"/>
          <p:nvPr/>
        </p:nvSpPr>
        <p:spPr>
          <a:xfrm>
            <a:off x="1040677" y="706917"/>
            <a:ext cx="914400" cy="1107996"/>
          </a:xfrm>
          <a:prstGeom prst="rect">
            <a:avLst/>
          </a:prstGeom>
          <a:noFill/>
        </p:spPr>
        <p:txBody>
          <a:bodyPr wrap="square" rtlCol="0">
            <a:spAutoFit/>
          </a:bodyPr>
          <a:lstStyle/>
          <a:p>
            <a:r>
              <a:rPr lang="ru-RU" sz="6600" b="1" i="1" dirty="0"/>
              <a:t>2</a:t>
            </a:r>
          </a:p>
        </p:txBody>
      </p:sp>
      <p:sp>
        <p:nvSpPr>
          <p:cNvPr id="5" name="TextBox 4">
            <a:extLst>
              <a:ext uri="{FF2B5EF4-FFF2-40B4-BE49-F238E27FC236}">
                <a16:creationId xmlns:a16="http://schemas.microsoft.com/office/drawing/2014/main" id="{8AD8A647-AD02-4534-A62D-F122DBF764A2}"/>
              </a:ext>
            </a:extLst>
          </p:cNvPr>
          <p:cNvSpPr txBox="1"/>
          <p:nvPr/>
        </p:nvSpPr>
        <p:spPr>
          <a:xfrm>
            <a:off x="2904590" y="924138"/>
            <a:ext cx="6406558" cy="1754326"/>
          </a:xfrm>
          <a:prstGeom prst="rect">
            <a:avLst/>
          </a:prstGeom>
          <a:noFill/>
        </p:spPr>
        <p:txBody>
          <a:bodyPr wrap="square" rtlCol="0">
            <a:spAutoFit/>
          </a:bodyPr>
          <a:lstStyle/>
          <a:p>
            <a:r>
              <a:rPr lang="fr-FR" sz="3600" dirty="0"/>
              <a:t>De la même manière, ne touchez aucun appareil électrique quand vous êtes dans votre bain.</a:t>
            </a:r>
            <a:endParaRPr lang="ru-RU" sz="3600" dirty="0"/>
          </a:p>
        </p:txBody>
      </p:sp>
      <p:pic>
        <p:nvPicPr>
          <p:cNvPr id="6" name="Рисунок 5">
            <a:extLst>
              <a:ext uri="{FF2B5EF4-FFF2-40B4-BE49-F238E27FC236}">
                <a16:creationId xmlns:a16="http://schemas.microsoft.com/office/drawing/2014/main" id="{A94D232C-BBE5-46B1-9D7A-493262F03B8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029" t="35576" r="8413" b="-1426"/>
          <a:stretch/>
        </p:blipFill>
        <p:spPr bwMode="auto">
          <a:xfrm>
            <a:off x="5830529" y="3098491"/>
            <a:ext cx="6082601" cy="351094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29168420"/>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00EBEE-C244-4221-8096-9086925F9F78}"/>
              </a:ext>
            </a:extLst>
          </p:cNvPr>
          <p:cNvSpPr txBox="1"/>
          <p:nvPr/>
        </p:nvSpPr>
        <p:spPr>
          <a:xfrm>
            <a:off x="3336572" y="528451"/>
            <a:ext cx="5518856" cy="1754326"/>
          </a:xfrm>
          <a:prstGeom prst="rect">
            <a:avLst/>
          </a:prstGeom>
          <a:noFill/>
        </p:spPr>
        <p:txBody>
          <a:bodyPr wrap="square" rtlCol="0">
            <a:spAutoFit/>
          </a:bodyPr>
          <a:lstStyle/>
          <a:p>
            <a:r>
              <a:rPr lang="fr-FR" sz="3600" dirty="0"/>
              <a:t>Ne branchez pas trop d’appareilles sur la même prise! </a:t>
            </a:r>
            <a:endParaRPr lang="ru-RU" sz="3600" dirty="0"/>
          </a:p>
        </p:txBody>
      </p:sp>
      <p:sp>
        <p:nvSpPr>
          <p:cNvPr id="6" name="Овал 5">
            <a:extLst>
              <a:ext uri="{FF2B5EF4-FFF2-40B4-BE49-F238E27FC236}">
                <a16:creationId xmlns:a16="http://schemas.microsoft.com/office/drawing/2014/main" id="{8B538B92-EFD0-4DE7-B775-A3848510ADA0}"/>
              </a:ext>
            </a:extLst>
          </p:cNvPr>
          <p:cNvSpPr/>
          <p:nvPr/>
        </p:nvSpPr>
        <p:spPr>
          <a:xfrm>
            <a:off x="748874" y="778378"/>
            <a:ext cx="1535837" cy="15043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600" b="1" i="1" dirty="0">
                <a:solidFill>
                  <a:schemeClr val="tx1"/>
                </a:solidFill>
              </a:rPr>
              <a:t>3</a:t>
            </a:r>
            <a:endParaRPr lang="ru-RU" sz="6600" b="1" i="1" dirty="0">
              <a:solidFill>
                <a:schemeClr val="tx1"/>
              </a:solidFill>
            </a:endParaRPr>
          </a:p>
        </p:txBody>
      </p:sp>
      <p:pic>
        <p:nvPicPr>
          <p:cNvPr id="10" name="Рисунок 9">
            <a:extLst>
              <a:ext uri="{FF2B5EF4-FFF2-40B4-BE49-F238E27FC236}">
                <a16:creationId xmlns:a16="http://schemas.microsoft.com/office/drawing/2014/main" id="{3598C1DF-33D3-46F8-AEE1-781E432CE64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1002" y="1976284"/>
            <a:ext cx="6038081" cy="4424516"/>
          </a:xfrm>
          <a:prstGeom prst="rect">
            <a:avLst/>
          </a:prstGeom>
          <a:noFill/>
          <a:ln>
            <a:noFill/>
          </a:ln>
        </p:spPr>
      </p:pic>
    </p:spTree>
    <p:extLst>
      <p:ext uri="{BB962C8B-B14F-4D97-AF65-F5344CB8AC3E}">
        <p14:creationId xmlns:p14="http://schemas.microsoft.com/office/powerpoint/2010/main" val="2206559974"/>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a:extLst>
              <a:ext uri="{FF2B5EF4-FFF2-40B4-BE49-F238E27FC236}">
                <a16:creationId xmlns:a16="http://schemas.microsoft.com/office/drawing/2014/main" id="{879DD825-BD59-4751-833B-549299DD1CC2}"/>
              </a:ext>
            </a:extLst>
          </p:cNvPr>
          <p:cNvSpPr/>
          <p:nvPr/>
        </p:nvSpPr>
        <p:spPr>
          <a:xfrm>
            <a:off x="551657" y="706321"/>
            <a:ext cx="1571349" cy="15050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600" b="1" i="1" dirty="0">
                <a:solidFill>
                  <a:schemeClr val="tx1"/>
                </a:solidFill>
              </a:rPr>
              <a:t>4</a:t>
            </a:r>
            <a:endParaRPr lang="ru-RU" sz="6600" b="1" i="1" dirty="0">
              <a:solidFill>
                <a:schemeClr val="tx1"/>
              </a:solidFill>
            </a:endParaRPr>
          </a:p>
        </p:txBody>
      </p:sp>
      <p:sp>
        <p:nvSpPr>
          <p:cNvPr id="4" name="TextBox 3">
            <a:extLst>
              <a:ext uri="{FF2B5EF4-FFF2-40B4-BE49-F238E27FC236}">
                <a16:creationId xmlns:a16="http://schemas.microsoft.com/office/drawing/2014/main" id="{63DB86E8-0AF7-4A2A-87DE-32B044EE17B7}"/>
              </a:ext>
            </a:extLst>
          </p:cNvPr>
          <p:cNvSpPr txBox="1"/>
          <p:nvPr/>
        </p:nvSpPr>
        <p:spPr>
          <a:xfrm>
            <a:off x="2734323" y="726420"/>
            <a:ext cx="5947561" cy="1754326"/>
          </a:xfrm>
          <a:prstGeom prst="rect">
            <a:avLst/>
          </a:prstGeom>
          <a:noFill/>
        </p:spPr>
        <p:txBody>
          <a:bodyPr wrap="square" rtlCol="0">
            <a:spAutoFit/>
          </a:bodyPr>
          <a:lstStyle/>
          <a:p>
            <a:r>
              <a:rPr lang="fr-FR" sz="3600" dirty="0"/>
              <a:t>N’enfoncez rien d’autre qu’une fiche électrique dans une pris de courant</a:t>
            </a:r>
            <a:r>
              <a:rPr lang="ru-RU" sz="3600" dirty="0"/>
              <a:t>.</a:t>
            </a:r>
          </a:p>
        </p:txBody>
      </p:sp>
      <p:pic>
        <p:nvPicPr>
          <p:cNvPr id="6" name="Рисунок 5">
            <a:extLst>
              <a:ext uri="{FF2B5EF4-FFF2-40B4-BE49-F238E27FC236}">
                <a16:creationId xmlns:a16="http://schemas.microsoft.com/office/drawing/2014/main" id="{5E9E7A90-0E02-4749-BCE9-16583682CC66}"/>
              </a:ext>
            </a:extLst>
          </p:cNvPr>
          <p:cNvPicPr>
            <a:picLocks noChangeAspect="1"/>
          </p:cNvPicPr>
          <p:nvPr/>
        </p:nvPicPr>
        <p:blipFill rotWithShape="1">
          <a:blip r:embed="rId2">
            <a:extLst>
              <a:ext uri="{28A0092B-C50C-407E-A947-70E740481C1C}">
                <a14:useLocalDpi xmlns:a14="http://schemas.microsoft.com/office/drawing/2010/main" val="0"/>
              </a:ext>
            </a:extLst>
          </a:blip>
          <a:srcRect l="54132" t="16761" r="13030" b="40650"/>
          <a:stretch/>
        </p:blipFill>
        <p:spPr bwMode="auto">
          <a:xfrm>
            <a:off x="6921910" y="2211373"/>
            <a:ext cx="4894221" cy="476039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20171780"/>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a:extLst>
              <a:ext uri="{FF2B5EF4-FFF2-40B4-BE49-F238E27FC236}">
                <a16:creationId xmlns:a16="http://schemas.microsoft.com/office/drawing/2014/main" id="{539E62E9-5C3A-4734-909F-D09914A8C92A}"/>
              </a:ext>
            </a:extLst>
          </p:cNvPr>
          <p:cNvSpPr/>
          <p:nvPr/>
        </p:nvSpPr>
        <p:spPr>
          <a:xfrm>
            <a:off x="576380" y="515956"/>
            <a:ext cx="1597980" cy="15713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600" b="1" i="1" dirty="0">
                <a:solidFill>
                  <a:schemeClr val="tx1"/>
                </a:solidFill>
              </a:rPr>
              <a:t>5</a:t>
            </a:r>
            <a:endParaRPr lang="ru-RU" sz="6600" b="1" i="1" dirty="0">
              <a:solidFill>
                <a:schemeClr val="tx1"/>
              </a:solidFill>
            </a:endParaRPr>
          </a:p>
        </p:txBody>
      </p:sp>
      <p:sp>
        <p:nvSpPr>
          <p:cNvPr id="4" name="TextBox 3">
            <a:extLst>
              <a:ext uri="{FF2B5EF4-FFF2-40B4-BE49-F238E27FC236}">
                <a16:creationId xmlns:a16="http://schemas.microsoft.com/office/drawing/2014/main" id="{E4A0A635-137D-432D-B5C9-042114DA0CFC}"/>
              </a:ext>
            </a:extLst>
          </p:cNvPr>
          <p:cNvSpPr txBox="1"/>
          <p:nvPr/>
        </p:nvSpPr>
        <p:spPr>
          <a:xfrm>
            <a:off x="2754662" y="745122"/>
            <a:ext cx="5002990" cy="2862322"/>
          </a:xfrm>
          <a:prstGeom prst="rect">
            <a:avLst/>
          </a:prstGeom>
          <a:noFill/>
        </p:spPr>
        <p:txBody>
          <a:bodyPr wrap="square" rtlCol="0">
            <a:spAutoFit/>
          </a:bodyPr>
          <a:lstStyle/>
          <a:p>
            <a:r>
              <a:rPr lang="fr-FR" sz="3600" dirty="0"/>
              <a:t>Pour débrancher, tirez toujours sur la fiche et pas sur le fil, pour ne pas dénuder les fils électriques. </a:t>
            </a:r>
            <a:endParaRPr lang="ru-RU" sz="3600" dirty="0"/>
          </a:p>
        </p:txBody>
      </p:sp>
      <p:pic>
        <p:nvPicPr>
          <p:cNvPr id="6" name="Рисунок 5">
            <a:extLst>
              <a:ext uri="{FF2B5EF4-FFF2-40B4-BE49-F238E27FC236}">
                <a16:creationId xmlns:a16="http://schemas.microsoft.com/office/drawing/2014/main" id="{0172C276-DF32-4604-818E-B4BAA5D84E3A}"/>
              </a:ext>
            </a:extLst>
          </p:cNvPr>
          <p:cNvPicPr>
            <a:picLocks noChangeAspect="1"/>
          </p:cNvPicPr>
          <p:nvPr/>
        </p:nvPicPr>
        <p:blipFill rotWithShape="1">
          <a:blip r:embed="rId2">
            <a:extLst>
              <a:ext uri="{28A0092B-C50C-407E-A947-70E740481C1C}">
                <a14:useLocalDpi xmlns:a14="http://schemas.microsoft.com/office/drawing/2010/main" val="0"/>
              </a:ext>
            </a:extLst>
          </a:blip>
          <a:srcRect t="45496" r="48691"/>
          <a:stretch/>
        </p:blipFill>
        <p:spPr bwMode="auto">
          <a:xfrm>
            <a:off x="6784258" y="2716566"/>
            <a:ext cx="4846071" cy="386070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33126862"/>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a:extLst>
              <a:ext uri="{FF2B5EF4-FFF2-40B4-BE49-F238E27FC236}">
                <a16:creationId xmlns:a16="http://schemas.microsoft.com/office/drawing/2014/main" id="{44044BA9-CAFC-451A-8E67-373A3CA6C53E}"/>
              </a:ext>
            </a:extLst>
          </p:cNvPr>
          <p:cNvSpPr/>
          <p:nvPr/>
        </p:nvSpPr>
        <p:spPr>
          <a:xfrm>
            <a:off x="657232" y="609175"/>
            <a:ext cx="1597981" cy="1431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600" b="1" i="1" dirty="0">
                <a:solidFill>
                  <a:schemeClr val="tx1"/>
                </a:solidFill>
              </a:rPr>
              <a:t>6</a:t>
            </a:r>
            <a:endParaRPr lang="ru-RU" sz="6600" b="1" i="1" dirty="0">
              <a:solidFill>
                <a:schemeClr val="tx1"/>
              </a:solidFill>
            </a:endParaRPr>
          </a:p>
        </p:txBody>
      </p:sp>
      <p:sp>
        <p:nvSpPr>
          <p:cNvPr id="4" name="TextBox 3">
            <a:extLst>
              <a:ext uri="{FF2B5EF4-FFF2-40B4-BE49-F238E27FC236}">
                <a16:creationId xmlns:a16="http://schemas.microsoft.com/office/drawing/2014/main" id="{FA65D129-C29B-432F-B3C2-C4024AB4422D}"/>
              </a:ext>
            </a:extLst>
          </p:cNvPr>
          <p:cNvSpPr txBox="1"/>
          <p:nvPr/>
        </p:nvSpPr>
        <p:spPr>
          <a:xfrm>
            <a:off x="2756565" y="714652"/>
            <a:ext cx="5761608" cy="2862322"/>
          </a:xfrm>
          <a:prstGeom prst="rect">
            <a:avLst/>
          </a:prstGeom>
          <a:noFill/>
        </p:spPr>
        <p:txBody>
          <a:bodyPr wrap="square" rtlCol="0">
            <a:spAutoFit/>
          </a:bodyPr>
          <a:lstStyle/>
          <a:p>
            <a:r>
              <a:rPr lang="fr-FR" sz="3600" dirty="0"/>
              <a:t>Ne vous approchez pas et ne touchez surtout pas une ligne électrique coupée par le vent ou orage. Prévenez les pompiers.</a:t>
            </a:r>
            <a:endParaRPr lang="ru-RU" sz="3600" dirty="0"/>
          </a:p>
        </p:txBody>
      </p:sp>
      <p:pic>
        <p:nvPicPr>
          <p:cNvPr id="8" name="Рисунок 7">
            <a:extLst>
              <a:ext uri="{FF2B5EF4-FFF2-40B4-BE49-F238E27FC236}">
                <a16:creationId xmlns:a16="http://schemas.microsoft.com/office/drawing/2014/main" id="{F0BE496B-B55D-4E22-99DB-804CA4AFFD2D}"/>
              </a:ext>
            </a:extLst>
          </p:cNvPr>
          <p:cNvPicPr>
            <a:picLocks noChangeAspect="1"/>
          </p:cNvPicPr>
          <p:nvPr/>
        </p:nvPicPr>
        <p:blipFill rotWithShape="1">
          <a:blip r:embed="rId2">
            <a:extLst>
              <a:ext uri="{28A0092B-C50C-407E-A947-70E740481C1C}">
                <a14:useLocalDpi xmlns:a14="http://schemas.microsoft.com/office/drawing/2010/main" val="0"/>
              </a:ext>
            </a:extLst>
          </a:blip>
          <a:srcRect l="3464" t="14709" r="3281"/>
          <a:stretch/>
        </p:blipFill>
        <p:spPr bwMode="auto">
          <a:xfrm>
            <a:off x="7039897" y="3281025"/>
            <a:ext cx="4839067" cy="331995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92293"/>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a:extLst>
              <a:ext uri="{FF2B5EF4-FFF2-40B4-BE49-F238E27FC236}">
                <a16:creationId xmlns:a16="http://schemas.microsoft.com/office/drawing/2014/main" id="{FDA7BFD4-7E64-4DBB-A05F-4A5936C7E1A6}"/>
              </a:ext>
            </a:extLst>
          </p:cNvPr>
          <p:cNvSpPr/>
          <p:nvPr/>
        </p:nvSpPr>
        <p:spPr>
          <a:xfrm flipH="1" flipV="1">
            <a:off x="755510" y="600606"/>
            <a:ext cx="1473692" cy="1411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a:extLst>
              <a:ext uri="{FF2B5EF4-FFF2-40B4-BE49-F238E27FC236}">
                <a16:creationId xmlns:a16="http://schemas.microsoft.com/office/drawing/2014/main" id="{0B5BC492-B7A0-4576-A7A8-C09513805AA7}"/>
              </a:ext>
            </a:extLst>
          </p:cNvPr>
          <p:cNvSpPr txBox="1"/>
          <p:nvPr/>
        </p:nvSpPr>
        <p:spPr>
          <a:xfrm>
            <a:off x="1198062" y="842191"/>
            <a:ext cx="294294" cy="1107996"/>
          </a:xfrm>
          <a:prstGeom prst="rect">
            <a:avLst/>
          </a:prstGeom>
          <a:noFill/>
        </p:spPr>
        <p:txBody>
          <a:bodyPr wrap="square" rtlCol="0">
            <a:spAutoFit/>
          </a:bodyPr>
          <a:lstStyle/>
          <a:p>
            <a:r>
              <a:rPr lang="ru-RU" sz="6600" b="1" i="1" dirty="0"/>
              <a:t>7</a:t>
            </a:r>
          </a:p>
        </p:txBody>
      </p:sp>
      <p:sp>
        <p:nvSpPr>
          <p:cNvPr id="5" name="TextBox 4">
            <a:extLst>
              <a:ext uri="{FF2B5EF4-FFF2-40B4-BE49-F238E27FC236}">
                <a16:creationId xmlns:a16="http://schemas.microsoft.com/office/drawing/2014/main" id="{A4564A37-AC4D-4389-893C-F0185C517D02}"/>
              </a:ext>
            </a:extLst>
          </p:cNvPr>
          <p:cNvSpPr txBox="1"/>
          <p:nvPr/>
        </p:nvSpPr>
        <p:spPr>
          <a:xfrm>
            <a:off x="3691083" y="1120676"/>
            <a:ext cx="7226423" cy="2308324"/>
          </a:xfrm>
          <a:prstGeom prst="rect">
            <a:avLst/>
          </a:prstGeom>
          <a:noFill/>
        </p:spPr>
        <p:txBody>
          <a:bodyPr wrap="square" rtlCol="0">
            <a:spAutoFit/>
          </a:bodyPr>
          <a:lstStyle/>
          <a:p>
            <a:r>
              <a:rPr lang="fr-FR" sz="3600" dirty="0"/>
              <a:t>Pendant un orage, ne restez pas sous un arbre et sortez de l’eau si vous êtes en train de vous baignez dans un lac ou dans un rivière.</a:t>
            </a:r>
            <a:endParaRPr lang="ru-RU" sz="3600" dirty="0"/>
          </a:p>
        </p:txBody>
      </p:sp>
      <p:pic>
        <p:nvPicPr>
          <p:cNvPr id="7" name="Рисунок 6">
            <a:extLst>
              <a:ext uri="{FF2B5EF4-FFF2-40B4-BE49-F238E27FC236}">
                <a16:creationId xmlns:a16="http://schemas.microsoft.com/office/drawing/2014/main" id="{FFC9FC8C-7C0C-4C42-9557-66948B067E4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772" t="16248" r="4950" b="2166"/>
          <a:stretch/>
        </p:blipFill>
        <p:spPr bwMode="auto">
          <a:xfrm>
            <a:off x="8013290" y="3861787"/>
            <a:ext cx="3827249" cy="2569646"/>
          </a:xfrm>
          <a:prstGeom prst="rect">
            <a:avLst/>
          </a:prstGeom>
          <a:noFill/>
          <a:ln>
            <a:noFill/>
          </a:ln>
          <a:extLst>
            <a:ext uri="{53640926-AAD7-44D8-BBD7-CCE9431645EC}">
              <a14:shadowObscured xmlns:a14="http://schemas.microsoft.com/office/drawing/2010/main"/>
            </a:ext>
          </a:extLst>
        </p:spPr>
      </p:pic>
      <p:pic>
        <p:nvPicPr>
          <p:cNvPr id="8" name="Рисунок 7">
            <a:extLst>
              <a:ext uri="{FF2B5EF4-FFF2-40B4-BE49-F238E27FC236}">
                <a16:creationId xmlns:a16="http://schemas.microsoft.com/office/drawing/2014/main" id="{20FDEE77-E2AE-4E0C-83A4-2874D72E7426}"/>
              </a:ext>
            </a:extLst>
          </p:cNvPr>
          <p:cNvPicPr>
            <a:picLocks noChangeAspect="1"/>
          </p:cNvPicPr>
          <p:nvPr/>
        </p:nvPicPr>
        <p:blipFill rotWithShape="1">
          <a:blip r:embed="rId3">
            <a:extLst>
              <a:ext uri="{28A0092B-C50C-407E-A947-70E740481C1C}">
                <a14:useLocalDpi xmlns:a14="http://schemas.microsoft.com/office/drawing/2010/main" val="0"/>
              </a:ext>
            </a:extLst>
          </a:blip>
          <a:srcRect l="60160" t="22747" b="8917"/>
          <a:stretch/>
        </p:blipFill>
        <p:spPr bwMode="auto">
          <a:xfrm>
            <a:off x="395394" y="2996213"/>
            <a:ext cx="2721432" cy="349808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67482345"/>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0EF52B-D66C-4FA3-A2CB-1C6F5E51DA09}"/>
              </a:ext>
            </a:extLst>
          </p:cNvPr>
          <p:cNvSpPr txBox="1"/>
          <p:nvPr/>
        </p:nvSpPr>
        <p:spPr>
          <a:xfrm>
            <a:off x="249886" y="249913"/>
            <a:ext cx="11801595" cy="523220"/>
          </a:xfrm>
          <a:prstGeom prst="rect">
            <a:avLst/>
          </a:prstGeom>
          <a:noFill/>
        </p:spPr>
        <p:txBody>
          <a:bodyPr wrap="square" rtlCol="0">
            <a:spAutoFit/>
          </a:bodyPr>
          <a:lstStyle/>
          <a:p>
            <a:r>
              <a:rPr lang="fr-FR" sz="2800" b="1" dirty="0"/>
              <a:t>Observe attentivement les dessins. Explique si la situation est </a:t>
            </a:r>
            <a:r>
              <a:rPr lang="en-US" sz="2800" b="1" dirty="0" err="1"/>
              <a:t>risquée</a:t>
            </a:r>
            <a:r>
              <a:rPr lang="en-US" sz="2800" b="1" dirty="0"/>
              <a:t> </a:t>
            </a:r>
            <a:r>
              <a:rPr lang="en-US" sz="2800" b="1" dirty="0" err="1"/>
              <a:t>ou</a:t>
            </a:r>
            <a:r>
              <a:rPr lang="en-US" sz="2800" b="1" dirty="0"/>
              <a:t> pas.</a:t>
            </a:r>
            <a:endParaRPr lang="ru-RU" sz="2800" b="1" dirty="0"/>
          </a:p>
        </p:txBody>
      </p:sp>
      <p:pic>
        <p:nvPicPr>
          <p:cNvPr id="13" name="Рисунок 12">
            <a:extLst>
              <a:ext uri="{FF2B5EF4-FFF2-40B4-BE49-F238E27FC236}">
                <a16:creationId xmlns:a16="http://schemas.microsoft.com/office/drawing/2014/main" id="{0CDA6436-DD96-47B1-B450-892AA4B16CA1}"/>
              </a:ext>
            </a:extLst>
          </p:cNvPr>
          <p:cNvPicPr>
            <a:picLocks noChangeAspect="1"/>
          </p:cNvPicPr>
          <p:nvPr/>
        </p:nvPicPr>
        <p:blipFill rotWithShape="1">
          <a:blip r:embed="rId2"/>
          <a:srcRect l="22177" t="21221" r="62738" b="9198"/>
          <a:stretch/>
        </p:blipFill>
        <p:spPr bwMode="auto">
          <a:xfrm>
            <a:off x="159513" y="1480806"/>
            <a:ext cx="1927860" cy="4770120"/>
          </a:xfrm>
          <a:prstGeom prst="rect">
            <a:avLst/>
          </a:prstGeom>
          <a:ln>
            <a:noFill/>
          </a:ln>
          <a:extLst>
            <a:ext uri="{53640926-AAD7-44D8-BBD7-CCE9431645EC}">
              <a14:shadowObscured xmlns:a14="http://schemas.microsoft.com/office/drawing/2010/main"/>
            </a:ext>
          </a:extLst>
        </p:spPr>
      </p:pic>
      <p:pic>
        <p:nvPicPr>
          <p:cNvPr id="14" name="Рисунок 13">
            <a:extLst>
              <a:ext uri="{FF2B5EF4-FFF2-40B4-BE49-F238E27FC236}">
                <a16:creationId xmlns:a16="http://schemas.microsoft.com/office/drawing/2014/main" id="{4EA72D35-FFB1-4DC6-968B-BB78BE228BBA}"/>
              </a:ext>
            </a:extLst>
          </p:cNvPr>
          <p:cNvPicPr>
            <a:picLocks noChangeAspect="1"/>
          </p:cNvPicPr>
          <p:nvPr/>
        </p:nvPicPr>
        <p:blipFill rotWithShape="1">
          <a:blip r:embed="rId3"/>
          <a:srcRect l="21571" t="24388" r="62830" b="4124"/>
          <a:stretch/>
        </p:blipFill>
        <p:spPr bwMode="auto">
          <a:xfrm>
            <a:off x="9947655" y="1480806"/>
            <a:ext cx="2014117" cy="4704851"/>
          </a:xfrm>
          <a:prstGeom prst="rect">
            <a:avLst/>
          </a:prstGeom>
          <a:ln>
            <a:noFill/>
          </a:ln>
          <a:extLst>
            <a:ext uri="{53640926-AAD7-44D8-BBD7-CCE9431645EC}">
              <a14:shadowObscured xmlns:a14="http://schemas.microsoft.com/office/drawing/2010/main"/>
            </a:ext>
          </a:extLst>
        </p:spPr>
      </p:pic>
      <p:sp>
        <p:nvSpPr>
          <p:cNvPr id="15" name="Прямоугольник 14">
            <a:extLst>
              <a:ext uri="{FF2B5EF4-FFF2-40B4-BE49-F238E27FC236}">
                <a16:creationId xmlns:a16="http://schemas.microsoft.com/office/drawing/2014/main" id="{2D704851-C50A-48B1-91D6-8A5EB25229F8}"/>
              </a:ext>
            </a:extLst>
          </p:cNvPr>
          <p:cNvSpPr/>
          <p:nvPr/>
        </p:nvSpPr>
        <p:spPr>
          <a:xfrm>
            <a:off x="2053147" y="1562206"/>
            <a:ext cx="2323766" cy="999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Dans la cuisine, la prise à proximité de l’évier est désincarcérée.</a:t>
            </a:r>
            <a:endParaRPr lang="ru-RU" dirty="0"/>
          </a:p>
        </p:txBody>
      </p:sp>
      <p:sp>
        <p:nvSpPr>
          <p:cNvPr id="16" name="Прямоугольник 15">
            <a:extLst>
              <a:ext uri="{FF2B5EF4-FFF2-40B4-BE49-F238E27FC236}">
                <a16:creationId xmlns:a16="http://schemas.microsoft.com/office/drawing/2014/main" id="{5938324E-28D3-4C39-AC5D-2A604DF6F921}"/>
              </a:ext>
            </a:extLst>
          </p:cNvPr>
          <p:cNvSpPr/>
          <p:nvPr/>
        </p:nvSpPr>
        <p:spPr>
          <a:xfrm>
            <a:off x="2053147" y="2735834"/>
            <a:ext cx="1911657" cy="999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Des jouets sont posés sur le radiateur.</a:t>
            </a:r>
            <a:endParaRPr lang="ru-RU" dirty="0"/>
          </a:p>
        </p:txBody>
      </p:sp>
      <p:sp>
        <p:nvSpPr>
          <p:cNvPr id="17" name="Прямоугольник 16">
            <a:extLst>
              <a:ext uri="{FF2B5EF4-FFF2-40B4-BE49-F238E27FC236}">
                <a16:creationId xmlns:a16="http://schemas.microsoft.com/office/drawing/2014/main" id="{80CB1278-8354-4906-98DC-D1687D70764A}"/>
              </a:ext>
            </a:extLst>
          </p:cNvPr>
          <p:cNvSpPr/>
          <p:nvPr/>
        </p:nvSpPr>
        <p:spPr>
          <a:xfrm>
            <a:off x="5734975" y="1953087"/>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a:extLst>
              <a:ext uri="{FF2B5EF4-FFF2-40B4-BE49-F238E27FC236}">
                <a16:creationId xmlns:a16="http://schemas.microsoft.com/office/drawing/2014/main" id="{0517BDCC-808B-4E47-BF03-FC5BAA8F9BD3}"/>
              </a:ext>
            </a:extLst>
          </p:cNvPr>
          <p:cNvSpPr/>
          <p:nvPr/>
        </p:nvSpPr>
        <p:spPr>
          <a:xfrm>
            <a:off x="2053147" y="3961343"/>
            <a:ext cx="2127682" cy="10315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Le fer à repasser est correctement rangé dans la buanderie.</a:t>
            </a:r>
            <a:endParaRPr lang="ru-RU" dirty="0"/>
          </a:p>
        </p:txBody>
      </p:sp>
      <p:sp>
        <p:nvSpPr>
          <p:cNvPr id="20" name="Прямоугольник 19">
            <a:extLst>
              <a:ext uri="{FF2B5EF4-FFF2-40B4-BE49-F238E27FC236}">
                <a16:creationId xmlns:a16="http://schemas.microsoft.com/office/drawing/2014/main" id="{042C8E1F-88CB-4934-A0C5-2D93F1FEDFBE}"/>
              </a:ext>
            </a:extLst>
          </p:cNvPr>
          <p:cNvSpPr/>
          <p:nvPr/>
        </p:nvSpPr>
        <p:spPr>
          <a:xfrm>
            <a:off x="2053147" y="5165964"/>
            <a:ext cx="2452756" cy="10015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Dans la salle de bains, le portable est en charge sur le lavabo.</a:t>
            </a:r>
            <a:endParaRPr lang="ru-RU" dirty="0"/>
          </a:p>
        </p:txBody>
      </p:sp>
      <p:sp>
        <p:nvSpPr>
          <p:cNvPr id="21" name="Овал 20">
            <a:extLst>
              <a:ext uri="{FF2B5EF4-FFF2-40B4-BE49-F238E27FC236}">
                <a16:creationId xmlns:a16="http://schemas.microsoft.com/office/drawing/2014/main" id="{AD71C118-FEDA-484D-8D2F-9A220250CDF1}"/>
              </a:ext>
            </a:extLst>
          </p:cNvPr>
          <p:cNvSpPr/>
          <p:nvPr/>
        </p:nvSpPr>
        <p:spPr>
          <a:xfrm>
            <a:off x="4893900" y="1646904"/>
            <a:ext cx="1593833"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t>Risquée</a:t>
            </a:r>
            <a:r>
              <a:rPr lang="en-US" b="1" dirty="0"/>
              <a:t> !</a:t>
            </a:r>
            <a:endParaRPr lang="ru-RU" b="1" dirty="0">
              <a:ln w="22225">
                <a:solidFill>
                  <a:schemeClr val="accent2"/>
                </a:solidFill>
                <a:prstDash val="solid"/>
              </a:ln>
              <a:solidFill>
                <a:schemeClr val="accent2">
                  <a:lumMod val="40000"/>
                  <a:lumOff val="60000"/>
                </a:schemeClr>
              </a:solidFill>
            </a:endParaRPr>
          </a:p>
        </p:txBody>
      </p:sp>
      <p:sp>
        <p:nvSpPr>
          <p:cNvPr id="22" name="Прямоугольник 21">
            <a:extLst>
              <a:ext uri="{FF2B5EF4-FFF2-40B4-BE49-F238E27FC236}">
                <a16:creationId xmlns:a16="http://schemas.microsoft.com/office/drawing/2014/main" id="{779BBCD2-00B2-47C2-ADAA-C6D2365208BB}"/>
              </a:ext>
            </a:extLst>
          </p:cNvPr>
          <p:cNvSpPr/>
          <p:nvPr/>
        </p:nvSpPr>
        <p:spPr>
          <a:xfrm>
            <a:off x="6566393" y="2687100"/>
            <a:ext cx="3496078" cy="11461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La mère change une ampoule sans avoir préalablement coupé le courant dans la pièce ( la lampe est allumée)</a:t>
            </a:r>
            <a:endParaRPr lang="ru-RU" dirty="0"/>
          </a:p>
        </p:txBody>
      </p:sp>
      <p:sp>
        <p:nvSpPr>
          <p:cNvPr id="23" name="Прямоугольник 22">
            <a:extLst>
              <a:ext uri="{FF2B5EF4-FFF2-40B4-BE49-F238E27FC236}">
                <a16:creationId xmlns:a16="http://schemas.microsoft.com/office/drawing/2014/main" id="{E54FE36E-755F-41D1-971C-8255273826DF}"/>
              </a:ext>
            </a:extLst>
          </p:cNvPr>
          <p:cNvSpPr/>
          <p:nvPr/>
        </p:nvSpPr>
        <p:spPr>
          <a:xfrm>
            <a:off x="6853561" y="3925486"/>
            <a:ext cx="3208910" cy="10315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Dans la chambre de la fille, celle ci arrose ses fleurs éloignées de la chaîne HiFi.</a:t>
            </a:r>
            <a:endParaRPr lang="ru-RU" dirty="0"/>
          </a:p>
        </p:txBody>
      </p:sp>
      <p:sp>
        <p:nvSpPr>
          <p:cNvPr id="24" name="Прямоугольник 23">
            <a:extLst>
              <a:ext uri="{FF2B5EF4-FFF2-40B4-BE49-F238E27FC236}">
                <a16:creationId xmlns:a16="http://schemas.microsoft.com/office/drawing/2014/main" id="{F88398CB-C652-4CBA-9F5B-AEE6824B92C7}"/>
              </a:ext>
            </a:extLst>
          </p:cNvPr>
          <p:cNvSpPr/>
          <p:nvPr/>
        </p:nvSpPr>
        <p:spPr>
          <a:xfrm>
            <a:off x="7076491" y="5049326"/>
            <a:ext cx="2985980" cy="11279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Dans la cuisine, la grand mère sort une tartine du grille-pain qui a été préalablement débranché.</a:t>
            </a:r>
            <a:endParaRPr lang="ru-RU" dirty="0"/>
          </a:p>
        </p:txBody>
      </p:sp>
      <p:sp>
        <p:nvSpPr>
          <p:cNvPr id="25" name="Прямоугольник 24">
            <a:extLst>
              <a:ext uri="{FF2B5EF4-FFF2-40B4-BE49-F238E27FC236}">
                <a16:creationId xmlns:a16="http://schemas.microsoft.com/office/drawing/2014/main" id="{64B4C406-5EF5-4FA1-BBDD-5A0F5F9ED97C}"/>
              </a:ext>
            </a:extLst>
          </p:cNvPr>
          <p:cNvSpPr/>
          <p:nvPr/>
        </p:nvSpPr>
        <p:spPr>
          <a:xfrm>
            <a:off x="7004720" y="1702978"/>
            <a:ext cx="3032860" cy="9044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Les appareils électriques sont branchés sur une seule multiprise</a:t>
            </a:r>
            <a:endParaRPr lang="ru-RU" dirty="0"/>
          </a:p>
        </p:txBody>
      </p:sp>
      <p:sp>
        <p:nvSpPr>
          <p:cNvPr id="26" name="Овал 25">
            <a:extLst>
              <a:ext uri="{FF2B5EF4-FFF2-40B4-BE49-F238E27FC236}">
                <a16:creationId xmlns:a16="http://schemas.microsoft.com/office/drawing/2014/main" id="{FB5377B6-6CE7-416C-B649-8B283C439E1B}"/>
              </a:ext>
            </a:extLst>
          </p:cNvPr>
          <p:cNvSpPr/>
          <p:nvPr/>
        </p:nvSpPr>
        <p:spPr>
          <a:xfrm>
            <a:off x="4959201" y="4499870"/>
            <a:ext cx="1635907" cy="91440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t>Sécurité</a:t>
            </a:r>
            <a:r>
              <a:rPr lang="en-US" b="1" dirty="0"/>
              <a:t> !</a:t>
            </a:r>
            <a:endParaRPr lang="ru-RU" b="1" dirty="0"/>
          </a:p>
        </p:txBody>
      </p:sp>
      <p:cxnSp>
        <p:nvCxnSpPr>
          <p:cNvPr id="28" name="Прямая со стрелкой 27">
            <a:extLst>
              <a:ext uri="{FF2B5EF4-FFF2-40B4-BE49-F238E27FC236}">
                <a16:creationId xmlns:a16="http://schemas.microsoft.com/office/drawing/2014/main" id="{00744056-F632-4A93-9DD8-CA4DDFE54BEC}"/>
              </a:ext>
            </a:extLst>
          </p:cNvPr>
          <p:cNvCxnSpPr>
            <a:cxnSpLocks/>
            <a:endCxn id="15" idx="3"/>
          </p:cNvCxnSpPr>
          <p:nvPr/>
        </p:nvCxnSpPr>
        <p:spPr>
          <a:xfrm flipH="1" flipV="1">
            <a:off x="4376913" y="2061755"/>
            <a:ext cx="489348" cy="6491"/>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31" name="Прямая со стрелкой 30">
            <a:extLst>
              <a:ext uri="{FF2B5EF4-FFF2-40B4-BE49-F238E27FC236}">
                <a16:creationId xmlns:a16="http://schemas.microsoft.com/office/drawing/2014/main" id="{CE089E4C-5D2A-48BB-A5AA-EC00ECB83936}"/>
              </a:ext>
            </a:extLst>
          </p:cNvPr>
          <p:cNvCxnSpPr>
            <a:cxnSpLocks/>
          </p:cNvCxnSpPr>
          <p:nvPr/>
        </p:nvCxnSpPr>
        <p:spPr>
          <a:xfrm>
            <a:off x="6515372" y="2142824"/>
            <a:ext cx="537005"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38" name="Прямая со стрелкой 37">
            <a:extLst>
              <a:ext uri="{FF2B5EF4-FFF2-40B4-BE49-F238E27FC236}">
                <a16:creationId xmlns:a16="http://schemas.microsoft.com/office/drawing/2014/main" id="{5AF4CC64-AD2B-4B45-9153-C657298575E3}"/>
              </a:ext>
            </a:extLst>
          </p:cNvPr>
          <p:cNvCxnSpPr>
            <a:stCxn id="21" idx="3"/>
            <a:endCxn id="16" idx="3"/>
          </p:cNvCxnSpPr>
          <p:nvPr/>
        </p:nvCxnSpPr>
        <p:spPr>
          <a:xfrm flipH="1">
            <a:off x="3964804" y="2427393"/>
            <a:ext cx="1162507" cy="80799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0" name="Прямая со стрелкой 39">
            <a:extLst>
              <a:ext uri="{FF2B5EF4-FFF2-40B4-BE49-F238E27FC236}">
                <a16:creationId xmlns:a16="http://schemas.microsoft.com/office/drawing/2014/main" id="{D845F9BC-4117-4D37-B316-08EAB0CFB2B0}"/>
              </a:ext>
            </a:extLst>
          </p:cNvPr>
          <p:cNvCxnSpPr>
            <a:cxnSpLocks/>
          </p:cNvCxnSpPr>
          <p:nvPr/>
        </p:nvCxnSpPr>
        <p:spPr>
          <a:xfrm>
            <a:off x="5734975" y="2561304"/>
            <a:ext cx="831418" cy="67407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2" name="Прямая со стрелкой 41">
            <a:extLst>
              <a:ext uri="{FF2B5EF4-FFF2-40B4-BE49-F238E27FC236}">
                <a16:creationId xmlns:a16="http://schemas.microsoft.com/office/drawing/2014/main" id="{9774FD57-2116-4614-B5FE-D21BD628A3CD}"/>
              </a:ext>
            </a:extLst>
          </p:cNvPr>
          <p:cNvCxnSpPr>
            <a:cxnSpLocks/>
          </p:cNvCxnSpPr>
          <p:nvPr/>
        </p:nvCxnSpPr>
        <p:spPr>
          <a:xfrm flipH="1" flipV="1">
            <a:off x="4178071" y="4335850"/>
            <a:ext cx="949240" cy="328040"/>
          </a:xfrm>
          <a:prstGeom prst="straightConnector1">
            <a:avLst/>
          </a:prstGeom>
          <a:ln w="57150">
            <a:solidFill>
              <a:srgbClr val="00B050"/>
            </a:solidFill>
            <a:tailEnd type="triangle"/>
          </a:ln>
        </p:spPr>
        <p:style>
          <a:lnRef idx="1">
            <a:schemeClr val="accent2"/>
          </a:lnRef>
          <a:fillRef idx="0">
            <a:schemeClr val="accent2"/>
          </a:fillRef>
          <a:effectRef idx="0">
            <a:schemeClr val="accent2"/>
          </a:effectRef>
          <a:fontRef idx="minor">
            <a:schemeClr val="tx1"/>
          </a:fontRef>
        </p:style>
      </p:cxnSp>
      <p:cxnSp>
        <p:nvCxnSpPr>
          <p:cNvPr id="44" name="Прямая со стрелкой 43">
            <a:extLst>
              <a:ext uri="{FF2B5EF4-FFF2-40B4-BE49-F238E27FC236}">
                <a16:creationId xmlns:a16="http://schemas.microsoft.com/office/drawing/2014/main" id="{E4EB1768-2B74-47CE-9921-92EF940F20BC}"/>
              </a:ext>
            </a:extLst>
          </p:cNvPr>
          <p:cNvCxnSpPr>
            <a:cxnSpLocks/>
          </p:cNvCxnSpPr>
          <p:nvPr/>
        </p:nvCxnSpPr>
        <p:spPr>
          <a:xfrm flipV="1">
            <a:off x="6381121" y="4296697"/>
            <a:ext cx="472440" cy="31845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a:extLst>
              <a:ext uri="{FF2B5EF4-FFF2-40B4-BE49-F238E27FC236}">
                <a16:creationId xmlns:a16="http://schemas.microsoft.com/office/drawing/2014/main" id="{73D9AFF7-80CB-4F11-9750-D903385FFC37}"/>
              </a:ext>
            </a:extLst>
          </p:cNvPr>
          <p:cNvCxnSpPr>
            <a:cxnSpLocks/>
          </p:cNvCxnSpPr>
          <p:nvPr/>
        </p:nvCxnSpPr>
        <p:spPr>
          <a:xfrm flipH="1">
            <a:off x="4311464" y="2561304"/>
            <a:ext cx="1122559" cy="260466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9" name="Прямая со стрелкой 48">
            <a:extLst>
              <a:ext uri="{FF2B5EF4-FFF2-40B4-BE49-F238E27FC236}">
                <a16:creationId xmlns:a16="http://schemas.microsoft.com/office/drawing/2014/main" id="{EF655407-C965-41A3-ADA5-907AD51ACD80}"/>
              </a:ext>
            </a:extLst>
          </p:cNvPr>
          <p:cNvCxnSpPr>
            <a:cxnSpLocks/>
          </p:cNvCxnSpPr>
          <p:nvPr/>
        </p:nvCxnSpPr>
        <p:spPr>
          <a:xfrm>
            <a:off x="6355535" y="5328281"/>
            <a:ext cx="704394" cy="57925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069569"/>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0"/>
                                        <p:tgtEl>
                                          <p:spTgt spid="15"/>
                                        </p:tgtEl>
                                      </p:cBhvr>
                                    </p:animEffect>
                                    <p:anim calcmode="lin" valueType="num">
                                      <p:cBhvr>
                                        <p:cTn id="8" dur="5000" fill="hold"/>
                                        <p:tgtEl>
                                          <p:spTgt spid="15"/>
                                        </p:tgtEl>
                                        <p:attrNameLst>
                                          <p:attrName>ppt_x</p:attrName>
                                        </p:attrNameLst>
                                      </p:cBhvr>
                                      <p:tavLst>
                                        <p:tav tm="0">
                                          <p:val>
                                            <p:strVal val="#ppt_x"/>
                                          </p:val>
                                        </p:tav>
                                        <p:tav tm="100000">
                                          <p:val>
                                            <p:strVal val="#ppt_x"/>
                                          </p:val>
                                        </p:tav>
                                      </p:tavLst>
                                    </p:anim>
                                    <p:anim calcmode="lin" valueType="num">
                                      <p:cBhvr>
                                        <p:cTn id="9" dur="5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2000"/>
                                  </p:stCondLst>
                                  <p:childTnLst>
                                    <p:set>
                                      <p:cBhvr>
                                        <p:cTn id="13" dur="1" fill="hold">
                                          <p:stCondLst>
                                            <p:cond delay="0"/>
                                          </p:stCondLst>
                                        </p:cTn>
                                        <p:tgtEl>
                                          <p:spTgt spid="28"/>
                                        </p:tgtEl>
                                        <p:attrNameLst>
                                          <p:attrName>style.visibility</p:attrName>
                                        </p:attrNameLst>
                                      </p:cBhvr>
                                      <p:to>
                                        <p:strVal val="visible"/>
                                      </p:to>
                                    </p:set>
                                    <p:animEffect transition="in" filter="circle(in)">
                                      <p:cBhvr>
                                        <p:cTn id="14" dur="70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0"/>
                                        <p:tgtEl>
                                          <p:spTgt spid="25"/>
                                        </p:tgtEl>
                                      </p:cBhvr>
                                    </p:animEffect>
                                    <p:anim calcmode="lin" valueType="num">
                                      <p:cBhvr>
                                        <p:cTn id="20" dur="5000" fill="hold"/>
                                        <p:tgtEl>
                                          <p:spTgt spid="25"/>
                                        </p:tgtEl>
                                        <p:attrNameLst>
                                          <p:attrName>ppt_x</p:attrName>
                                        </p:attrNameLst>
                                      </p:cBhvr>
                                      <p:tavLst>
                                        <p:tav tm="0">
                                          <p:val>
                                            <p:strVal val="#ppt_x"/>
                                          </p:val>
                                        </p:tav>
                                        <p:tav tm="100000">
                                          <p:val>
                                            <p:strVal val="#ppt_x"/>
                                          </p:val>
                                        </p:tav>
                                      </p:tavLst>
                                    </p:anim>
                                    <p:anim calcmode="lin" valueType="num">
                                      <p:cBhvr>
                                        <p:cTn id="21" dur="5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2000"/>
                                  </p:stCondLst>
                                  <p:childTnLst>
                                    <p:set>
                                      <p:cBhvr>
                                        <p:cTn id="25" dur="1" fill="hold">
                                          <p:stCondLst>
                                            <p:cond delay="0"/>
                                          </p:stCondLst>
                                        </p:cTn>
                                        <p:tgtEl>
                                          <p:spTgt spid="31"/>
                                        </p:tgtEl>
                                        <p:attrNameLst>
                                          <p:attrName>style.visibility</p:attrName>
                                        </p:attrNameLst>
                                      </p:cBhvr>
                                      <p:to>
                                        <p:strVal val="visible"/>
                                      </p:to>
                                    </p:set>
                                    <p:animEffect transition="in" filter="circle(in)">
                                      <p:cBhvr>
                                        <p:cTn id="26" dur="7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0"/>
                                        <p:tgtEl>
                                          <p:spTgt spid="16"/>
                                        </p:tgtEl>
                                      </p:cBhvr>
                                    </p:animEffect>
                                    <p:anim calcmode="lin" valueType="num">
                                      <p:cBhvr>
                                        <p:cTn id="32" dur="5000" fill="hold"/>
                                        <p:tgtEl>
                                          <p:spTgt spid="16"/>
                                        </p:tgtEl>
                                        <p:attrNameLst>
                                          <p:attrName>ppt_x</p:attrName>
                                        </p:attrNameLst>
                                      </p:cBhvr>
                                      <p:tavLst>
                                        <p:tav tm="0">
                                          <p:val>
                                            <p:strVal val="#ppt_x"/>
                                          </p:val>
                                        </p:tav>
                                        <p:tav tm="100000">
                                          <p:val>
                                            <p:strVal val="#ppt_x"/>
                                          </p:val>
                                        </p:tav>
                                      </p:tavLst>
                                    </p:anim>
                                    <p:anim calcmode="lin" valueType="num">
                                      <p:cBhvr>
                                        <p:cTn id="33" dur="5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2000"/>
                                  </p:stCondLst>
                                  <p:childTnLst>
                                    <p:set>
                                      <p:cBhvr>
                                        <p:cTn id="37" dur="1" fill="hold">
                                          <p:stCondLst>
                                            <p:cond delay="0"/>
                                          </p:stCondLst>
                                        </p:cTn>
                                        <p:tgtEl>
                                          <p:spTgt spid="38"/>
                                        </p:tgtEl>
                                        <p:attrNameLst>
                                          <p:attrName>style.visibility</p:attrName>
                                        </p:attrNameLst>
                                      </p:cBhvr>
                                      <p:to>
                                        <p:strVal val="visible"/>
                                      </p:to>
                                    </p:set>
                                    <p:animEffect transition="in" filter="circle(in)">
                                      <p:cBhvr>
                                        <p:cTn id="38" dur="70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9000"/>
                                        <p:tgtEl>
                                          <p:spTgt spid="22"/>
                                        </p:tgtEl>
                                      </p:cBhvr>
                                    </p:animEffect>
                                    <p:anim calcmode="lin" valueType="num">
                                      <p:cBhvr>
                                        <p:cTn id="44" dur="9000" fill="hold"/>
                                        <p:tgtEl>
                                          <p:spTgt spid="22"/>
                                        </p:tgtEl>
                                        <p:attrNameLst>
                                          <p:attrName>ppt_x</p:attrName>
                                        </p:attrNameLst>
                                      </p:cBhvr>
                                      <p:tavLst>
                                        <p:tav tm="0">
                                          <p:val>
                                            <p:strVal val="#ppt_x"/>
                                          </p:val>
                                        </p:tav>
                                        <p:tav tm="100000">
                                          <p:val>
                                            <p:strVal val="#ppt_x"/>
                                          </p:val>
                                        </p:tav>
                                      </p:tavLst>
                                    </p:anim>
                                    <p:anim calcmode="lin" valueType="num">
                                      <p:cBhvr>
                                        <p:cTn id="45" dur="9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nodeType="clickEffect">
                                  <p:stCondLst>
                                    <p:cond delay="2000"/>
                                  </p:stCondLst>
                                  <p:childTnLst>
                                    <p:set>
                                      <p:cBhvr>
                                        <p:cTn id="49" dur="1" fill="hold">
                                          <p:stCondLst>
                                            <p:cond delay="0"/>
                                          </p:stCondLst>
                                        </p:cTn>
                                        <p:tgtEl>
                                          <p:spTgt spid="40"/>
                                        </p:tgtEl>
                                        <p:attrNameLst>
                                          <p:attrName>style.visibility</p:attrName>
                                        </p:attrNameLst>
                                      </p:cBhvr>
                                      <p:to>
                                        <p:strVal val="visible"/>
                                      </p:to>
                                    </p:set>
                                    <p:animEffect transition="in" filter="circle(in)">
                                      <p:cBhvr>
                                        <p:cTn id="50" dur="5000"/>
                                        <p:tgtEl>
                                          <p:spTgt spid="40"/>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6000"/>
                                        <p:tgtEl>
                                          <p:spTgt spid="18"/>
                                        </p:tgtEl>
                                      </p:cBhvr>
                                    </p:animEffect>
                                    <p:anim calcmode="lin" valueType="num">
                                      <p:cBhvr>
                                        <p:cTn id="56" dur="6000" fill="hold"/>
                                        <p:tgtEl>
                                          <p:spTgt spid="18"/>
                                        </p:tgtEl>
                                        <p:attrNameLst>
                                          <p:attrName>ppt_x</p:attrName>
                                        </p:attrNameLst>
                                      </p:cBhvr>
                                      <p:tavLst>
                                        <p:tav tm="0">
                                          <p:val>
                                            <p:strVal val="#ppt_x"/>
                                          </p:val>
                                        </p:tav>
                                        <p:tav tm="100000">
                                          <p:val>
                                            <p:strVal val="#ppt_x"/>
                                          </p:val>
                                        </p:tav>
                                      </p:tavLst>
                                    </p:anim>
                                    <p:anim calcmode="lin" valueType="num">
                                      <p:cBhvr>
                                        <p:cTn id="57" dur="6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2000"/>
                                  </p:stCondLst>
                                  <p:childTnLst>
                                    <p:set>
                                      <p:cBhvr>
                                        <p:cTn id="61" dur="1" fill="hold">
                                          <p:stCondLst>
                                            <p:cond delay="0"/>
                                          </p:stCondLst>
                                        </p:cTn>
                                        <p:tgtEl>
                                          <p:spTgt spid="42"/>
                                        </p:tgtEl>
                                        <p:attrNameLst>
                                          <p:attrName>style.visibility</p:attrName>
                                        </p:attrNameLst>
                                      </p:cBhvr>
                                      <p:to>
                                        <p:strVal val="visible"/>
                                      </p:to>
                                    </p:set>
                                    <p:animEffect transition="in" filter="circle(in)">
                                      <p:cBhvr>
                                        <p:cTn id="62" dur="50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6000"/>
                                        <p:tgtEl>
                                          <p:spTgt spid="23"/>
                                        </p:tgtEl>
                                      </p:cBhvr>
                                    </p:animEffect>
                                    <p:anim calcmode="lin" valueType="num">
                                      <p:cBhvr>
                                        <p:cTn id="68" dur="6000" fill="hold"/>
                                        <p:tgtEl>
                                          <p:spTgt spid="23"/>
                                        </p:tgtEl>
                                        <p:attrNameLst>
                                          <p:attrName>ppt_x</p:attrName>
                                        </p:attrNameLst>
                                      </p:cBhvr>
                                      <p:tavLst>
                                        <p:tav tm="0">
                                          <p:val>
                                            <p:strVal val="#ppt_x"/>
                                          </p:val>
                                        </p:tav>
                                        <p:tav tm="100000">
                                          <p:val>
                                            <p:strVal val="#ppt_x"/>
                                          </p:val>
                                        </p:tav>
                                      </p:tavLst>
                                    </p:anim>
                                    <p:anim calcmode="lin" valueType="num">
                                      <p:cBhvr>
                                        <p:cTn id="69" dur="6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nodeType="clickEffect">
                                  <p:stCondLst>
                                    <p:cond delay="2000"/>
                                  </p:stCondLst>
                                  <p:childTnLst>
                                    <p:set>
                                      <p:cBhvr>
                                        <p:cTn id="73" dur="1" fill="hold">
                                          <p:stCondLst>
                                            <p:cond delay="0"/>
                                          </p:stCondLst>
                                        </p:cTn>
                                        <p:tgtEl>
                                          <p:spTgt spid="44"/>
                                        </p:tgtEl>
                                        <p:attrNameLst>
                                          <p:attrName>style.visibility</p:attrName>
                                        </p:attrNameLst>
                                      </p:cBhvr>
                                      <p:to>
                                        <p:strVal val="visible"/>
                                      </p:to>
                                    </p:set>
                                    <p:animEffect transition="in" filter="circle(in)">
                                      <p:cBhvr>
                                        <p:cTn id="74" dur="5000"/>
                                        <p:tgtEl>
                                          <p:spTgt spid="44"/>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500"/>
                                        <p:tgtEl>
                                          <p:spTgt spid="20"/>
                                        </p:tgtEl>
                                      </p:cBhvr>
                                    </p:animEffect>
                                    <p:anim calcmode="lin" valueType="num">
                                      <p:cBhvr>
                                        <p:cTn id="80" dur="5500" fill="hold"/>
                                        <p:tgtEl>
                                          <p:spTgt spid="20"/>
                                        </p:tgtEl>
                                        <p:attrNameLst>
                                          <p:attrName>ppt_x</p:attrName>
                                        </p:attrNameLst>
                                      </p:cBhvr>
                                      <p:tavLst>
                                        <p:tav tm="0">
                                          <p:val>
                                            <p:strVal val="#ppt_x"/>
                                          </p:val>
                                        </p:tav>
                                        <p:tav tm="100000">
                                          <p:val>
                                            <p:strVal val="#ppt_x"/>
                                          </p:val>
                                        </p:tav>
                                      </p:tavLst>
                                    </p:anim>
                                    <p:anim calcmode="lin" valueType="num">
                                      <p:cBhvr>
                                        <p:cTn id="81" dur="5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nodeType="clickEffect">
                                  <p:stCondLst>
                                    <p:cond delay="2000"/>
                                  </p:stCondLst>
                                  <p:childTnLst>
                                    <p:set>
                                      <p:cBhvr>
                                        <p:cTn id="85" dur="1" fill="hold">
                                          <p:stCondLst>
                                            <p:cond delay="0"/>
                                          </p:stCondLst>
                                        </p:cTn>
                                        <p:tgtEl>
                                          <p:spTgt spid="46"/>
                                        </p:tgtEl>
                                        <p:attrNameLst>
                                          <p:attrName>style.visibility</p:attrName>
                                        </p:attrNameLst>
                                      </p:cBhvr>
                                      <p:to>
                                        <p:strVal val="visible"/>
                                      </p:to>
                                    </p:set>
                                    <p:animEffect transition="in" filter="circle(in)">
                                      <p:cBhvr>
                                        <p:cTn id="86" dur="5000"/>
                                        <p:tgtEl>
                                          <p:spTgt spid="46"/>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9000"/>
                                        <p:tgtEl>
                                          <p:spTgt spid="24"/>
                                        </p:tgtEl>
                                      </p:cBhvr>
                                    </p:animEffect>
                                    <p:anim calcmode="lin" valueType="num">
                                      <p:cBhvr>
                                        <p:cTn id="92" dur="9000" fill="hold"/>
                                        <p:tgtEl>
                                          <p:spTgt spid="24"/>
                                        </p:tgtEl>
                                        <p:attrNameLst>
                                          <p:attrName>ppt_x</p:attrName>
                                        </p:attrNameLst>
                                      </p:cBhvr>
                                      <p:tavLst>
                                        <p:tav tm="0">
                                          <p:val>
                                            <p:strVal val="#ppt_x"/>
                                          </p:val>
                                        </p:tav>
                                        <p:tav tm="100000">
                                          <p:val>
                                            <p:strVal val="#ppt_x"/>
                                          </p:val>
                                        </p:tav>
                                      </p:tavLst>
                                    </p:anim>
                                    <p:anim calcmode="lin" valueType="num">
                                      <p:cBhvr>
                                        <p:cTn id="93" dur="9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 presetClass="entr" presetSubtype="16" fill="hold" nodeType="clickEffect">
                                  <p:stCondLst>
                                    <p:cond delay="0"/>
                                  </p:stCondLst>
                                  <p:childTnLst>
                                    <p:set>
                                      <p:cBhvr>
                                        <p:cTn id="97" dur="1" fill="hold">
                                          <p:stCondLst>
                                            <p:cond delay="0"/>
                                          </p:stCondLst>
                                        </p:cTn>
                                        <p:tgtEl>
                                          <p:spTgt spid="49"/>
                                        </p:tgtEl>
                                        <p:attrNameLst>
                                          <p:attrName>style.visibility</p:attrName>
                                        </p:attrNameLst>
                                      </p:cBhvr>
                                      <p:to>
                                        <p:strVal val="visible"/>
                                      </p:to>
                                    </p:set>
                                    <p:animEffect transition="in" filter="circle(in)">
                                      <p:cBhvr>
                                        <p:cTn id="98" dur="5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20" grpId="0" animBg="1"/>
      <p:bldP spid="22" grpId="0" animBg="1"/>
      <p:bldP spid="23" grpId="0" animBg="1"/>
      <p:bldP spid="24"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86173" y="397254"/>
            <a:ext cx="9153144" cy="1015663"/>
          </a:xfrm>
          <a:prstGeom prst="rect">
            <a:avLst/>
          </a:prstGeom>
          <a:noFill/>
        </p:spPr>
        <p:txBody>
          <a:bodyPr wrap="square" rtlCol="0">
            <a:spAutoFit/>
          </a:bodyPr>
          <a:lstStyle/>
          <a:p>
            <a:pPr algn="ctr"/>
            <a:r>
              <a:rPr lang="en-US" sz="6000" dirty="0"/>
              <a:t>&gt; </a:t>
            </a:r>
            <a:r>
              <a:rPr lang="en-US" sz="6000" b="1" dirty="0" err="1"/>
              <a:t>L’électrisatio</a:t>
            </a:r>
            <a:r>
              <a:rPr lang="fr-FR" sz="6000" b="1" dirty="0"/>
              <a:t>n</a:t>
            </a:r>
            <a:endParaRPr lang="ru-RU" sz="6000" b="1" dirty="0">
              <a:solidFill>
                <a:srgbClr val="0070C0"/>
              </a:solidFill>
            </a:endParaRPr>
          </a:p>
        </p:txBody>
      </p:sp>
      <p:sp>
        <p:nvSpPr>
          <p:cNvPr id="4" name="TextBox 3"/>
          <p:cNvSpPr txBox="1"/>
          <p:nvPr/>
        </p:nvSpPr>
        <p:spPr>
          <a:xfrm>
            <a:off x="3307487" y="1656973"/>
            <a:ext cx="5916168" cy="830997"/>
          </a:xfrm>
          <a:prstGeom prst="rect">
            <a:avLst/>
          </a:prstGeom>
          <a:noFill/>
        </p:spPr>
        <p:txBody>
          <a:bodyPr wrap="square" rtlCol="0">
            <a:spAutoFit/>
          </a:bodyPr>
          <a:lstStyle/>
          <a:p>
            <a:r>
              <a:rPr lang="fr-FR" b="1" dirty="0">
                <a:hlinkClick r:id="rId2"/>
              </a:rPr>
              <a:t>https://</a:t>
            </a:r>
            <a:r>
              <a:rPr lang="fr-FR" sz="4800" b="1" dirty="0">
                <a:hlinkClick r:id="rId2"/>
              </a:rPr>
              <a:t>youtu</a:t>
            </a:r>
            <a:r>
              <a:rPr lang="fr-FR" b="1" dirty="0">
                <a:hlinkClick r:id="rId2"/>
              </a:rPr>
              <a:t>.be/tzaJRWOJFyc</a:t>
            </a:r>
            <a:r>
              <a:rPr lang="ru-RU" b="1" dirty="0"/>
              <a:t> ссылка на видео</a:t>
            </a:r>
            <a:endParaRPr lang="ru-RU" b="1" dirty="0">
              <a:solidFill>
                <a:srgbClr val="0070C0"/>
              </a:solidFill>
            </a:endParaRPr>
          </a:p>
        </p:txBody>
      </p:sp>
      <p:pic>
        <p:nvPicPr>
          <p:cNvPr id="1026" name="Picture 2">
            <a:extLst>
              <a:ext uri="{FF2B5EF4-FFF2-40B4-BE49-F238E27FC236}">
                <a16:creationId xmlns:a16="http://schemas.microsoft.com/office/drawing/2014/main" id="{9B0D3188-54DE-424C-A92B-DE8B266A50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4223" y="2732026"/>
            <a:ext cx="6399907" cy="359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3168942"/>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004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5">
            <a:extLst>
              <a:ext uri="{FF2B5EF4-FFF2-40B4-BE49-F238E27FC236}">
                <a16:creationId xmlns:a16="http://schemas.microsoft.com/office/drawing/2014/main" id="{444915ED-23F2-4980-96D4-414724643270}"/>
              </a:ext>
            </a:extLst>
          </p:cNvPr>
          <p:cNvGraphicFramePr>
            <a:graphicFrameLocks noGrp="1"/>
          </p:cNvGraphicFramePr>
          <p:nvPr>
            <p:extLst>
              <p:ext uri="{D42A27DB-BD31-4B8C-83A1-F6EECF244321}">
                <p14:modId xmlns:p14="http://schemas.microsoft.com/office/powerpoint/2010/main" val="727438128"/>
              </p:ext>
            </p:extLst>
          </p:nvPr>
        </p:nvGraphicFramePr>
        <p:xfrm>
          <a:off x="2148840" y="1131146"/>
          <a:ext cx="8011160" cy="4820920"/>
        </p:xfrm>
        <a:graphic>
          <a:graphicData uri="http://schemas.openxmlformats.org/drawingml/2006/table">
            <a:tbl>
              <a:tblPr firstRow="1" bandRow="1">
                <a:tableStyleId>{5C22544A-7EE6-4342-B048-85BDC9FD1C3A}</a:tableStyleId>
              </a:tblPr>
              <a:tblGrid>
                <a:gridCol w="3947160">
                  <a:extLst>
                    <a:ext uri="{9D8B030D-6E8A-4147-A177-3AD203B41FA5}">
                      <a16:colId xmlns:a16="http://schemas.microsoft.com/office/drawing/2014/main" val="1910801769"/>
                    </a:ext>
                  </a:extLst>
                </a:gridCol>
                <a:gridCol w="4064000">
                  <a:extLst>
                    <a:ext uri="{9D8B030D-6E8A-4147-A177-3AD203B41FA5}">
                      <a16:colId xmlns:a16="http://schemas.microsoft.com/office/drawing/2014/main" val="2586983032"/>
                    </a:ext>
                  </a:extLst>
                </a:gridCol>
              </a:tblGrid>
              <a:tr h="370840">
                <a:tc>
                  <a:txBody>
                    <a:bodyPr/>
                    <a:lstStyle/>
                    <a:p>
                      <a:pPr algn="ctr"/>
                      <a:r>
                        <a:rPr lang="en-US" dirty="0" err="1"/>
                        <a:t>électricité</a:t>
                      </a:r>
                      <a:endParaRPr lang="ru-RU" dirty="0"/>
                    </a:p>
                  </a:txBody>
                  <a:tcPr/>
                </a:tc>
                <a:tc>
                  <a:txBody>
                    <a:bodyPr/>
                    <a:lstStyle/>
                    <a:p>
                      <a:pPr algn="ctr"/>
                      <a:r>
                        <a:rPr lang="ru-RU" dirty="0"/>
                        <a:t>электричество</a:t>
                      </a:r>
                    </a:p>
                  </a:txBody>
                  <a:tcPr/>
                </a:tc>
                <a:extLst>
                  <a:ext uri="{0D108BD9-81ED-4DB2-BD59-A6C34878D82A}">
                    <a16:rowId xmlns:a16="http://schemas.microsoft.com/office/drawing/2014/main" val="186606487"/>
                  </a:ext>
                </a:extLst>
              </a:tr>
              <a:tr h="370840">
                <a:tc>
                  <a:txBody>
                    <a:bodyPr/>
                    <a:lstStyle/>
                    <a:p>
                      <a:r>
                        <a:rPr lang="fr-FR" sz="1800" dirty="0"/>
                        <a:t>Centrales</a:t>
                      </a:r>
                      <a:r>
                        <a:rPr lang="ru-RU" sz="1800" dirty="0"/>
                        <a:t> </a:t>
                      </a:r>
                      <a:r>
                        <a:rPr lang="fr-FR" sz="1800" dirty="0"/>
                        <a:t>nucléaires</a:t>
                      </a:r>
                      <a:endParaRPr lang="ru-RU" dirty="0"/>
                    </a:p>
                  </a:txBody>
                  <a:tcPr/>
                </a:tc>
                <a:tc>
                  <a:txBody>
                    <a:bodyPr/>
                    <a:lstStyle/>
                    <a:p>
                      <a:r>
                        <a:rPr lang="ru-RU" dirty="0"/>
                        <a:t>атомные электростанции</a:t>
                      </a:r>
                    </a:p>
                  </a:txBody>
                  <a:tcPr/>
                </a:tc>
                <a:extLst>
                  <a:ext uri="{0D108BD9-81ED-4DB2-BD59-A6C34878D82A}">
                    <a16:rowId xmlns:a16="http://schemas.microsoft.com/office/drawing/2014/main" val="3620283028"/>
                  </a:ext>
                </a:extLst>
              </a:tr>
              <a:tr h="370840">
                <a:tc>
                  <a:txBody>
                    <a:bodyPr/>
                    <a:lstStyle/>
                    <a:p>
                      <a:r>
                        <a:rPr lang="fr-FR" sz="1800" dirty="0"/>
                        <a:t>Centrales géothermiques</a:t>
                      </a:r>
                      <a:endParaRPr lang="ru-RU" dirty="0"/>
                    </a:p>
                  </a:txBody>
                  <a:tcPr/>
                </a:tc>
                <a:tc>
                  <a:txBody>
                    <a:bodyPr/>
                    <a:lstStyle/>
                    <a:p>
                      <a:r>
                        <a:rPr lang="ru-RU" dirty="0"/>
                        <a:t>геотермальные электростанции</a:t>
                      </a:r>
                    </a:p>
                  </a:txBody>
                  <a:tcPr/>
                </a:tc>
                <a:extLst>
                  <a:ext uri="{0D108BD9-81ED-4DB2-BD59-A6C34878D82A}">
                    <a16:rowId xmlns:a16="http://schemas.microsoft.com/office/drawing/2014/main" val="3505634239"/>
                  </a:ext>
                </a:extLst>
              </a:tr>
              <a:tr h="370840">
                <a:tc>
                  <a:txBody>
                    <a:bodyPr/>
                    <a:lstStyle/>
                    <a:p>
                      <a:r>
                        <a:rPr lang="fr-FR" sz="1800" dirty="0"/>
                        <a:t>Centrales hydrauliques</a:t>
                      </a:r>
                      <a:endParaRPr lang="ru-RU" dirty="0"/>
                    </a:p>
                  </a:txBody>
                  <a:tcPr/>
                </a:tc>
                <a:tc>
                  <a:txBody>
                    <a:bodyPr/>
                    <a:lstStyle/>
                    <a:p>
                      <a:r>
                        <a:rPr lang="ru-RU" dirty="0"/>
                        <a:t>гидроэлектростанции</a:t>
                      </a:r>
                    </a:p>
                  </a:txBody>
                  <a:tcPr/>
                </a:tc>
                <a:extLst>
                  <a:ext uri="{0D108BD9-81ED-4DB2-BD59-A6C34878D82A}">
                    <a16:rowId xmlns:a16="http://schemas.microsoft.com/office/drawing/2014/main" val="916400497"/>
                  </a:ext>
                </a:extLst>
              </a:tr>
              <a:tr h="370840">
                <a:tc>
                  <a:txBody>
                    <a:bodyPr/>
                    <a:lstStyle/>
                    <a:p>
                      <a:r>
                        <a:rPr lang="fr-FR" sz="1800" dirty="0"/>
                        <a:t>Éoliennes</a:t>
                      </a:r>
                      <a:endParaRPr lang="ru-RU" dirty="0"/>
                    </a:p>
                  </a:txBody>
                  <a:tcPr/>
                </a:tc>
                <a:tc>
                  <a:txBody>
                    <a:bodyPr/>
                    <a:lstStyle/>
                    <a:p>
                      <a:r>
                        <a:rPr lang="ru-RU" dirty="0"/>
                        <a:t>ветряные турбины</a:t>
                      </a:r>
                    </a:p>
                  </a:txBody>
                  <a:tcPr/>
                </a:tc>
                <a:extLst>
                  <a:ext uri="{0D108BD9-81ED-4DB2-BD59-A6C34878D82A}">
                    <a16:rowId xmlns:a16="http://schemas.microsoft.com/office/drawing/2014/main" val="3555290985"/>
                  </a:ext>
                </a:extLst>
              </a:tr>
              <a:tr h="370840">
                <a:tc>
                  <a:txBody>
                    <a:bodyPr/>
                    <a:lstStyle/>
                    <a:p>
                      <a:r>
                        <a:rPr lang="fr-FR" sz="1800" dirty="0"/>
                        <a:t>Courant électrique  m</a:t>
                      </a:r>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dirty="0"/>
                        <a:t>электрический ток</a:t>
                      </a:r>
                    </a:p>
                  </a:txBody>
                  <a:tcPr/>
                </a:tc>
                <a:extLst>
                  <a:ext uri="{0D108BD9-81ED-4DB2-BD59-A6C34878D82A}">
                    <a16:rowId xmlns:a16="http://schemas.microsoft.com/office/drawing/2014/main" val="1980100309"/>
                  </a:ext>
                </a:extLst>
              </a:tr>
              <a:tr h="370840">
                <a:tc>
                  <a:txBody>
                    <a:bodyPr/>
                    <a:lstStyle/>
                    <a:p>
                      <a:r>
                        <a:rPr lang="fr-FR" sz="1800" dirty="0"/>
                        <a:t>Entraîner</a:t>
                      </a:r>
                      <a:endParaRPr lang="ru-RU" dirty="0"/>
                    </a:p>
                  </a:txBody>
                  <a:tcPr/>
                </a:tc>
                <a:tc>
                  <a:txBody>
                    <a:bodyPr/>
                    <a:lstStyle/>
                    <a:p>
                      <a:r>
                        <a:rPr lang="ru-RU" dirty="0"/>
                        <a:t>повлечь за собой</a:t>
                      </a:r>
                    </a:p>
                  </a:txBody>
                  <a:tcPr/>
                </a:tc>
                <a:extLst>
                  <a:ext uri="{0D108BD9-81ED-4DB2-BD59-A6C34878D82A}">
                    <a16:rowId xmlns:a16="http://schemas.microsoft.com/office/drawing/2014/main" val="478843405"/>
                  </a:ext>
                </a:extLst>
              </a:tr>
              <a:tr h="370840">
                <a:tc>
                  <a:txBody>
                    <a:bodyPr/>
                    <a:lstStyle/>
                    <a:p>
                      <a:r>
                        <a:rPr lang="fr-FR" dirty="0"/>
                        <a:t>Une brûlure</a:t>
                      </a:r>
                      <a:endParaRPr lang="ru-RU" dirty="0"/>
                    </a:p>
                  </a:txBody>
                  <a:tcPr/>
                </a:tc>
                <a:tc>
                  <a:txBody>
                    <a:bodyPr/>
                    <a:lstStyle/>
                    <a:p>
                      <a:r>
                        <a:rPr lang="ru-RU" dirty="0"/>
                        <a:t>ожег</a:t>
                      </a:r>
                    </a:p>
                  </a:txBody>
                  <a:tcPr/>
                </a:tc>
                <a:extLst>
                  <a:ext uri="{0D108BD9-81ED-4DB2-BD59-A6C34878D82A}">
                    <a16:rowId xmlns:a16="http://schemas.microsoft.com/office/drawing/2014/main" val="206274624"/>
                  </a:ext>
                </a:extLst>
              </a:tr>
              <a:tr h="370840">
                <a:tc>
                  <a:txBody>
                    <a:bodyPr/>
                    <a:lstStyle/>
                    <a:p>
                      <a:r>
                        <a:rPr lang="fr-FR" dirty="0"/>
                        <a:t>L’électrisation</a:t>
                      </a:r>
                      <a:endParaRPr lang="ru-RU" dirty="0"/>
                    </a:p>
                  </a:txBody>
                  <a:tcPr/>
                </a:tc>
                <a:tc>
                  <a:txBody>
                    <a:bodyPr/>
                    <a:lstStyle/>
                    <a:p>
                      <a:r>
                        <a:rPr lang="ru-RU" dirty="0"/>
                        <a:t>электризация</a:t>
                      </a:r>
                    </a:p>
                  </a:txBody>
                  <a:tcPr/>
                </a:tc>
                <a:extLst>
                  <a:ext uri="{0D108BD9-81ED-4DB2-BD59-A6C34878D82A}">
                    <a16:rowId xmlns:a16="http://schemas.microsoft.com/office/drawing/2014/main" val="2412606071"/>
                  </a:ext>
                </a:extLst>
              </a:tr>
              <a:tr h="370840">
                <a:tc>
                  <a:txBody>
                    <a:bodyPr/>
                    <a:lstStyle/>
                    <a:p>
                      <a:r>
                        <a:rPr lang="fr-FR" sz="1800" dirty="0"/>
                        <a:t>É</a:t>
                      </a:r>
                      <a:r>
                        <a:rPr lang="fr-FR" dirty="0"/>
                        <a:t>lectrocution</a:t>
                      </a:r>
                      <a:endParaRPr lang="ru-RU" dirty="0"/>
                    </a:p>
                  </a:txBody>
                  <a:tcPr/>
                </a:tc>
                <a:tc>
                  <a:txBody>
                    <a:bodyPr/>
                    <a:lstStyle/>
                    <a:p>
                      <a:r>
                        <a:rPr lang="ru-RU" dirty="0"/>
                        <a:t>поражение электрическим током</a:t>
                      </a:r>
                    </a:p>
                  </a:txBody>
                  <a:tcPr/>
                </a:tc>
                <a:extLst>
                  <a:ext uri="{0D108BD9-81ED-4DB2-BD59-A6C34878D82A}">
                    <a16:rowId xmlns:a16="http://schemas.microsoft.com/office/drawing/2014/main" val="4131927874"/>
                  </a:ext>
                </a:extLst>
              </a:tr>
              <a:tr h="370840">
                <a:tc>
                  <a:txBody>
                    <a:bodyPr/>
                    <a:lstStyle/>
                    <a:p>
                      <a:r>
                        <a:rPr lang="ru-RU" dirty="0"/>
                        <a:t>С</a:t>
                      </a:r>
                      <a:r>
                        <a:rPr lang="fr-FR" dirty="0"/>
                        <a:t>oup de bourre</a:t>
                      </a:r>
                      <a:endParaRPr lang="ru-RU" dirty="0"/>
                    </a:p>
                  </a:txBody>
                  <a:tcPr/>
                </a:tc>
                <a:tc>
                  <a:txBody>
                    <a:bodyPr/>
                    <a:lstStyle/>
                    <a:p>
                      <a:r>
                        <a:rPr lang="ru-RU" dirty="0"/>
                        <a:t>инсульт</a:t>
                      </a:r>
                    </a:p>
                  </a:txBody>
                  <a:tcPr/>
                </a:tc>
                <a:extLst>
                  <a:ext uri="{0D108BD9-81ED-4DB2-BD59-A6C34878D82A}">
                    <a16:rowId xmlns:a16="http://schemas.microsoft.com/office/drawing/2014/main" val="3502064767"/>
                  </a:ext>
                </a:extLst>
              </a:tr>
              <a:tr h="370840">
                <a:tc>
                  <a:txBody>
                    <a:bodyPr/>
                    <a:lstStyle/>
                    <a:p>
                      <a:r>
                        <a:rPr lang="en-US" dirty="0" err="1"/>
                        <a:t>Décès</a:t>
                      </a:r>
                      <a:r>
                        <a:rPr lang="ru-RU" dirty="0"/>
                        <a:t> </a:t>
                      </a:r>
                      <a:r>
                        <a:rPr lang="fr-FR" dirty="0"/>
                        <a:t> m</a:t>
                      </a:r>
                      <a:endParaRPr lang="ru-RU" dirty="0"/>
                    </a:p>
                  </a:txBody>
                  <a:tcPr/>
                </a:tc>
                <a:tc>
                  <a:txBody>
                    <a:bodyPr/>
                    <a:lstStyle/>
                    <a:p>
                      <a:r>
                        <a:rPr lang="ru-RU" dirty="0"/>
                        <a:t>смерть, кончина</a:t>
                      </a:r>
                    </a:p>
                  </a:txBody>
                  <a:tcPr/>
                </a:tc>
                <a:extLst>
                  <a:ext uri="{0D108BD9-81ED-4DB2-BD59-A6C34878D82A}">
                    <a16:rowId xmlns:a16="http://schemas.microsoft.com/office/drawing/2014/main" val="2701508559"/>
                  </a:ext>
                </a:extLst>
              </a:tr>
              <a:tr h="370840">
                <a:tc>
                  <a:txBody>
                    <a:bodyPr/>
                    <a:lstStyle/>
                    <a:p>
                      <a:endParaRPr lang="ru-RU" dirty="0"/>
                    </a:p>
                  </a:txBody>
                  <a:tcPr/>
                </a:tc>
                <a:tc>
                  <a:txBody>
                    <a:bodyPr/>
                    <a:lstStyle/>
                    <a:p>
                      <a:endParaRPr lang="ru-RU" dirty="0"/>
                    </a:p>
                  </a:txBody>
                  <a:tcPr/>
                </a:tc>
                <a:extLst>
                  <a:ext uri="{0D108BD9-81ED-4DB2-BD59-A6C34878D82A}">
                    <a16:rowId xmlns:a16="http://schemas.microsoft.com/office/drawing/2014/main" val="1226759006"/>
                  </a:ext>
                </a:extLst>
              </a:tr>
            </a:tbl>
          </a:graphicData>
        </a:graphic>
      </p:graphicFrame>
    </p:spTree>
    <p:extLst>
      <p:ext uri="{BB962C8B-B14F-4D97-AF65-F5344CB8AC3E}">
        <p14:creationId xmlns:p14="http://schemas.microsoft.com/office/powerpoint/2010/main" val="743638864"/>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2A47EAFC-E813-4C44-AF33-0AB4EDD22F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141" y="958787"/>
            <a:ext cx="2114562" cy="12917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3022801-7BE6-40ED-8A02-97A865CDECF3}"/>
              </a:ext>
            </a:extLst>
          </p:cNvPr>
          <p:cNvSpPr txBox="1"/>
          <p:nvPr/>
        </p:nvSpPr>
        <p:spPr>
          <a:xfrm>
            <a:off x="2536844" y="1260629"/>
            <a:ext cx="9261579" cy="4893647"/>
          </a:xfrm>
          <a:prstGeom prst="rect">
            <a:avLst/>
          </a:prstGeom>
          <a:noFill/>
        </p:spPr>
        <p:txBody>
          <a:bodyPr wrap="square" rtlCol="0">
            <a:spAutoFit/>
          </a:bodyPr>
          <a:lstStyle/>
          <a:p>
            <a:r>
              <a:rPr lang="fr-FR" sz="2400" dirty="0"/>
              <a:t>Dans notre société, l’électricité est la forme d’énergie la plus utilisée. Facile à transporter et à transformer, elle sert aujourd’hui à chauffer, éclairer, se déplacer, communiquer… </a:t>
            </a:r>
          </a:p>
          <a:p>
            <a:r>
              <a:rPr lang="fr-FR" sz="2400" dirty="0"/>
              <a:t>Cette énergie est facile à produire à partir de centrales nucléaires, thermiques (pétrole ou charbon), géothermiques, hydrauliques, solaires, éoliennes… </a:t>
            </a:r>
          </a:p>
          <a:p>
            <a:r>
              <a:rPr lang="fr-FR" sz="2400" dirty="0"/>
              <a:t>Sa transformation et son transport sont maîtrisés depuis de nombreuses années et sa capacité de stockage sous différentes formes s’améliore rapidement (batteries…). L’électricité ne se voit pas, ne se sent pas, ne s’entend pas. Présente en permanence dans notre vie professionnelle et privée, l’énergie électrique nous est familière au point d’en oublier presque ses dangers. Aussi, il semble essentiel de présenter quelques règles</a:t>
            </a:r>
            <a:r>
              <a:rPr lang="ru-RU" sz="2400" dirty="0"/>
              <a:t> </a:t>
            </a:r>
            <a:r>
              <a:rPr lang="en-US" sz="2400" dirty="0" err="1"/>
              <a:t>élémentaires</a:t>
            </a:r>
            <a:r>
              <a:rPr lang="en-US" sz="2400" dirty="0"/>
              <a:t> de </a:t>
            </a:r>
            <a:r>
              <a:rPr lang="en-US" sz="2400" dirty="0" err="1"/>
              <a:t>prévention</a:t>
            </a:r>
            <a:r>
              <a:rPr lang="en-US" sz="2400" dirty="0"/>
              <a:t>.</a:t>
            </a:r>
            <a:endParaRPr lang="ru-RU" sz="2400" dirty="0"/>
          </a:p>
        </p:txBody>
      </p:sp>
    </p:spTree>
    <p:extLst>
      <p:ext uri="{BB962C8B-B14F-4D97-AF65-F5344CB8AC3E}">
        <p14:creationId xmlns:p14="http://schemas.microsoft.com/office/powerpoint/2010/main" val="3861891186"/>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FEBAC8FE-E63E-4995-A0DA-928F703509C3}"/>
              </a:ext>
            </a:extLst>
          </p:cNvPr>
          <p:cNvPicPr>
            <a:picLocks noChangeAspect="1"/>
          </p:cNvPicPr>
          <p:nvPr/>
        </p:nvPicPr>
        <p:blipFill rotWithShape="1">
          <a:blip r:embed="rId2"/>
          <a:srcRect l="18984" t="33712" r="56002" b="7711"/>
          <a:stretch/>
        </p:blipFill>
        <p:spPr bwMode="auto">
          <a:xfrm>
            <a:off x="6017928" y="1472398"/>
            <a:ext cx="2344674" cy="2945873"/>
          </a:xfrm>
          <a:prstGeom prst="rect">
            <a:avLst/>
          </a:prstGeom>
          <a:ln>
            <a:noFill/>
          </a:ln>
          <a:extLst>
            <a:ext uri="{53640926-AAD7-44D8-BBD7-CCE9431645EC}">
              <a14:shadowObscured xmlns:a14="http://schemas.microsoft.com/office/drawing/2010/main"/>
            </a:ext>
          </a:extLst>
        </p:spPr>
      </p:pic>
      <p:pic>
        <p:nvPicPr>
          <p:cNvPr id="7" name="Рисунок 6">
            <a:extLst>
              <a:ext uri="{FF2B5EF4-FFF2-40B4-BE49-F238E27FC236}">
                <a16:creationId xmlns:a16="http://schemas.microsoft.com/office/drawing/2014/main" id="{56EC8972-3E6B-4058-9D56-1DEBF648291F}"/>
              </a:ext>
            </a:extLst>
          </p:cNvPr>
          <p:cNvPicPr>
            <a:picLocks noChangeAspect="1"/>
          </p:cNvPicPr>
          <p:nvPr/>
        </p:nvPicPr>
        <p:blipFill rotWithShape="1">
          <a:blip r:embed="rId3"/>
          <a:srcRect l="20653" t="25583" r="54334" b="17752"/>
          <a:stretch/>
        </p:blipFill>
        <p:spPr bwMode="auto">
          <a:xfrm>
            <a:off x="3649985" y="1469684"/>
            <a:ext cx="2418821" cy="2939798"/>
          </a:xfrm>
          <a:prstGeom prst="rect">
            <a:avLst/>
          </a:prstGeom>
          <a:ln>
            <a:noFill/>
          </a:ln>
          <a:extLst>
            <a:ext uri="{53640926-AAD7-44D8-BBD7-CCE9431645EC}">
              <a14:shadowObscured xmlns:a14="http://schemas.microsoft.com/office/drawing/2010/main"/>
            </a:ext>
          </a:extLst>
        </p:spPr>
      </p:pic>
      <p:pic>
        <p:nvPicPr>
          <p:cNvPr id="8" name="Рисунок 7">
            <a:extLst>
              <a:ext uri="{FF2B5EF4-FFF2-40B4-BE49-F238E27FC236}">
                <a16:creationId xmlns:a16="http://schemas.microsoft.com/office/drawing/2014/main" id="{15ED605A-580B-4114-9FD8-F519962BD866}"/>
              </a:ext>
            </a:extLst>
          </p:cNvPr>
          <p:cNvPicPr>
            <a:picLocks noChangeAspect="1"/>
          </p:cNvPicPr>
          <p:nvPr/>
        </p:nvPicPr>
        <p:blipFill rotWithShape="1">
          <a:blip r:embed="rId4"/>
          <a:srcRect l="19368" t="28213" r="56644" b="45726"/>
          <a:stretch/>
        </p:blipFill>
        <p:spPr bwMode="auto">
          <a:xfrm>
            <a:off x="4638321" y="4409482"/>
            <a:ext cx="2936748" cy="1711794"/>
          </a:xfrm>
          <a:prstGeom prst="rect">
            <a:avLst/>
          </a:prstGeom>
          <a:ln>
            <a:noFill/>
          </a:ln>
          <a:extLst>
            <a:ext uri="{53640926-AAD7-44D8-BBD7-CCE9431645EC}">
              <a14:shadowObscured xmlns:a14="http://schemas.microsoft.com/office/drawing/2010/main"/>
            </a:ext>
          </a:extLst>
        </p:spPr>
      </p:pic>
      <p:pic>
        <p:nvPicPr>
          <p:cNvPr id="20" name="Рисунок 19">
            <a:extLst>
              <a:ext uri="{FF2B5EF4-FFF2-40B4-BE49-F238E27FC236}">
                <a16:creationId xmlns:a16="http://schemas.microsoft.com/office/drawing/2014/main" id="{738B57AB-D22C-43E2-B165-327F8FD73EF9}"/>
              </a:ext>
            </a:extLst>
          </p:cNvPr>
          <p:cNvPicPr>
            <a:picLocks noChangeAspect="1"/>
          </p:cNvPicPr>
          <p:nvPr/>
        </p:nvPicPr>
        <p:blipFill rotWithShape="1">
          <a:blip r:embed="rId5"/>
          <a:srcRect l="52464" t="65511" r="24960" b="16079"/>
          <a:stretch/>
        </p:blipFill>
        <p:spPr bwMode="auto">
          <a:xfrm>
            <a:off x="357494" y="2893748"/>
            <a:ext cx="3334512" cy="1458850"/>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2AAEB59E-6514-48A6-9ECD-01BC9E3133C0}"/>
              </a:ext>
            </a:extLst>
          </p:cNvPr>
          <p:cNvSpPr txBox="1"/>
          <p:nvPr/>
        </p:nvSpPr>
        <p:spPr>
          <a:xfrm>
            <a:off x="896112" y="803205"/>
            <a:ext cx="10927080" cy="646331"/>
          </a:xfrm>
          <a:prstGeom prst="rect">
            <a:avLst/>
          </a:prstGeom>
          <a:noFill/>
        </p:spPr>
        <p:txBody>
          <a:bodyPr wrap="square" rtlCol="0">
            <a:spAutoFit/>
          </a:bodyPr>
          <a:lstStyle/>
          <a:p>
            <a:r>
              <a:rPr lang="fr-FR" sz="3600" dirty="0"/>
              <a:t>Il existe plusieurs manières de fabriquer de l’électricité</a:t>
            </a:r>
            <a:endParaRPr lang="ru-RU" sz="3600" dirty="0"/>
          </a:p>
        </p:txBody>
      </p:sp>
      <p:pic>
        <p:nvPicPr>
          <p:cNvPr id="23" name="Рисунок 22">
            <a:extLst>
              <a:ext uri="{FF2B5EF4-FFF2-40B4-BE49-F238E27FC236}">
                <a16:creationId xmlns:a16="http://schemas.microsoft.com/office/drawing/2014/main" id="{FF442884-6393-4FED-804A-61182B38662E}"/>
              </a:ext>
            </a:extLst>
          </p:cNvPr>
          <p:cNvPicPr>
            <a:picLocks noChangeAspect="1"/>
          </p:cNvPicPr>
          <p:nvPr/>
        </p:nvPicPr>
        <p:blipFill rotWithShape="1">
          <a:blip r:embed="rId6"/>
          <a:srcRect l="52078" t="31560" r="25346" b="47878"/>
          <a:stretch/>
        </p:blipFill>
        <p:spPr bwMode="auto">
          <a:xfrm>
            <a:off x="8331300" y="1441647"/>
            <a:ext cx="3503206" cy="1711794"/>
          </a:xfrm>
          <a:prstGeom prst="rect">
            <a:avLst/>
          </a:prstGeom>
          <a:ln>
            <a:noFill/>
          </a:ln>
          <a:extLst>
            <a:ext uri="{53640926-AAD7-44D8-BBD7-CCE9431645EC}">
              <a14:shadowObscured xmlns:a14="http://schemas.microsoft.com/office/drawing/2010/main"/>
            </a:ext>
          </a:extLst>
        </p:spPr>
      </p:pic>
      <p:pic>
        <p:nvPicPr>
          <p:cNvPr id="25" name="Рисунок 24">
            <a:extLst>
              <a:ext uri="{FF2B5EF4-FFF2-40B4-BE49-F238E27FC236}">
                <a16:creationId xmlns:a16="http://schemas.microsoft.com/office/drawing/2014/main" id="{52126128-9682-479C-A540-F7B1F7FF9D45}"/>
              </a:ext>
            </a:extLst>
          </p:cNvPr>
          <p:cNvPicPr>
            <a:picLocks noChangeAspect="1"/>
          </p:cNvPicPr>
          <p:nvPr/>
        </p:nvPicPr>
        <p:blipFill rotWithShape="1">
          <a:blip r:embed="rId7"/>
          <a:srcRect l="52335" t="30603" r="25217" b="50269"/>
          <a:stretch/>
        </p:blipFill>
        <p:spPr bwMode="auto">
          <a:xfrm>
            <a:off x="8362602" y="2628267"/>
            <a:ext cx="3503206" cy="1601465"/>
          </a:xfrm>
          <a:prstGeom prst="rect">
            <a:avLst/>
          </a:prstGeom>
          <a:ln>
            <a:noFill/>
          </a:ln>
          <a:extLst>
            <a:ext uri="{53640926-AAD7-44D8-BBD7-CCE9431645EC}">
              <a14:shadowObscured xmlns:a14="http://schemas.microsoft.com/office/drawing/2010/main"/>
            </a:ext>
          </a:extLst>
        </p:spPr>
      </p:pic>
      <p:pic>
        <p:nvPicPr>
          <p:cNvPr id="26" name="Рисунок 25">
            <a:extLst>
              <a:ext uri="{FF2B5EF4-FFF2-40B4-BE49-F238E27FC236}">
                <a16:creationId xmlns:a16="http://schemas.microsoft.com/office/drawing/2014/main" id="{EF11E015-C650-43A4-B721-C3FC61004BFB}"/>
              </a:ext>
            </a:extLst>
          </p:cNvPr>
          <p:cNvPicPr>
            <a:picLocks noChangeAspect="1"/>
          </p:cNvPicPr>
          <p:nvPr/>
        </p:nvPicPr>
        <p:blipFill rotWithShape="1">
          <a:blip r:embed="rId7"/>
          <a:srcRect l="53233" t="54513" r="26243" b="27795"/>
          <a:stretch/>
        </p:blipFill>
        <p:spPr bwMode="auto">
          <a:xfrm>
            <a:off x="1416227" y="4550143"/>
            <a:ext cx="3092443" cy="1430471"/>
          </a:xfrm>
          <a:prstGeom prst="rect">
            <a:avLst/>
          </a:prstGeom>
          <a:ln>
            <a:noFill/>
          </a:ln>
          <a:extLst>
            <a:ext uri="{53640926-AAD7-44D8-BBD7-CCE9431645EC}">
              <a14:shadowObscured xmlns:a14="http://schemas.microsoft.com/office/drawing/2010/main"/>
            </a:ext>
          </a:extLst>
        </p:spPr>
      </p:pic>
      <p:sp>
        <p:nvSpPr>
          <p:cNvPr id="27" name="TextBox 26">
            <a:extLst>
              <a:ext uri="{FF2B5EF4-FFF2-40B4-BE49-F238E27FC236}">
                <a16:creationId xmlns:a16="http://schemas.microsoft.com/office/drawing/2014/main" id="{1DBF9F3B-6E32-455B-92BB-B1BD7F52B86F}"/>
              </a:ext>
            </a:extLst>
          </p:cNvPr>
          <p:cNvSpPr txBox="1"/>
          <p:nvPr/>
        </p:nvSpPr>
        <p:spPr>
          <a:xfrm>
            <a:off x="919033" y="1859072"/>
            <a:ext cx="2450591" cy="646331"/>
          </a:xfrm>
          <a:prstGeom prst="rect">
            <a:avLst/>
          </a:prstGeom>
          <a:noFill/>
          <a:ln w="381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ash"/>
          </a:ln>
        </p:spPr>
        <p:txBody>
          <a:bodyPr wrap="square" rtlCol="0">
            <a:spAutoFit/>
          </a:bodyPr>
          <a:lstStyle/>
          <a:p>
            <a:r>
              <a:rPr lang="fr-FR" dirty="0"/>
              <a:t>L’électricité provient </a:t>
            </a:r>
            <a:r>
              <a:rPr lang="fr-FR" b="1" dirty="0"/>
              <a:t>de radiation solaire</a:t>
            </a:r>
            <a:endParaRPr lang="ru-RU" b="1" dirty="0"/>
          </a:p>
        </p:txBody>
      </p:sp>
    </p:spTree>
    <p:extLst>
      <p:ext uri="{BB962C8B-B14F-4D97-AF65-F5344CB8AC3E}">
        <p14:creationId xmlns:p14="http://schemas.microsoft.com/office/powerpoint/2010/main" val="1411671282"/>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0D435A2-F5ED-4556-9718-3839A53683D0}"/>
              </a:ext>
            </a:extLst>
          </p:cNvPr>
          <p:cNvSpPr txBox="1"/>
          <p:nvPr/>
        </p:nvSpPr>
        <p:spPr>
          <a:xfrm>
            <a:off x="3461180" y="1562325"/>
            <a:ext cx="8540319" cy="76944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US" sz="4400" b="1" dirty="0"/>
              <a:t>ÉLECTRICITÉ : ATTENTION DANGER !</a:t>
            </a:r>
            <a:endParaRPr lang="ru-RU" sz="4400" b="1" dirty="0"/>
          </a:p>
        </p:txBody>
      </p:sp>
      <p:sp>
        <p:nvSpPr>
          <p:cNvPr id="6" name="TextBox 5">
            <a:extLst>
              <a:ext uri="{FF2B5EF4-FFF2-40B4-BE49-F238E27FC236}">
                <a16:creationId xmlns:a16="http://schemas.microsoft.com/office/drawing/2014/main" id="{7C68317A-D265-4E83-ADCE-A847C071A3CF}"/>
              </a:ext>
            </a:extLst>
          </p:cNvPr>
          <p:cNvSpPr txBox="1"/>
          <p:nvPr/>
        </p:nvSpPr>
        <p:spPr>
          <a:xfrm>
            <a:off x="1524000" y="3311371"/>
            <a:ext cx="9144000" cy="1754326"/>
          </a:xfrm>
          <a:prstGeom prst="rect">
            <a:avLst/>
          </a:prstGeom>
          <a:noFill/>
        </p:spPr>
        <p:txBody>
          <a:bodyPr wrap="square" rtlCol="0">
            <a:spAutoFit/>
          </a:bodyPr>
          <a:lstStyle/>
          <a:p>
            <a:pPr algn="ctr"/>
            <a:r>
              <a:rPr lang="fr-FR" sz="3600" dirty="0"/>
              <a:t>Lorsqu’une partie de notre corps est soumise à une tension, cela va engendrer la création d’un qui peut provoquer différents dommages.</a:t>
            </a:r>
            <a:endParaRPr lang="ru-RU" sz="3600" dirty="0"/>
          </a:p>
        </p:txBody>
      </p:sp>
      <p:pic>
        <p:nvPicPr>
          <p:cNvPr id="2050" name="Picture 2">
            <a:extLst>
              <a:ext uri="{FF2B5EF4-FFF2-40B4-BE49-F238E27FC236}">
                <a16:creationId xmlns:a16="http://schemas.microsoft.com/office/drawing/2014/main" id="{D5973487-DF27-40A4-B6CA-D006D64DEF7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237" y="1165169"/>
            <a:ext cx="2675369" cy="1815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56345"/>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30819" y="436958"/>
            <a:ext cx="4708095" cy="830997"/>
          </a:xfrm>
          <a:prstGeom prst="rect">
            <a:avLst/>
          </a:prstGeom>
          <a:noFill/>
        </p:spPr>
        <p:txBody>
          <a:bodyPr wrap="square" rtlCol="0">
            <a:spAutoFit/>
          </a:bodyPr>
          <a:lstStyle/>
          <a:p>
            <a:pPr algn="ctr"/>
            <a:r>
              <a:rPr lang="en-US" sz="4800" b="1" dirty="0">
                <a:ln w="22225">
                  <a:solidFill>
                    <a:schemeClr val="accent2"/>
                  </a:solidFill>
                  <a:prstDash val="solid"/>
                </a:ln>
                <a:solidFill>
                  <a:schemeClr val="bg1"/>
                </a:solidFill>
                <a:highlight>
                  <a:srgbClr val="FFFF00"/>
                </a:highlight>
              </a:rPr>
              <a:t>&gt; </a:t>
            </a:r>
            <a:r>
              <a:rPr lang="en-US" sz="4800" b="1" dirty="0" err="1">
                <a:ln w="22225">
                  <a:solidFill>
                    <a:schemeClr val="accent2"/>
                  </a:solidFill>
                  <a:prstDash val="solid"/>
                </a:ln>
                <a:solidFill>
                  <a:schemeClr val="bg1"/>
                </a:solidFill>
                <a:highlight>
                  <a:srgbClr val="FFFF00"/>
                </a:highlight>
              </a:rPr>
              <a:t>L’électrisatio</a:t>
            </a:r>
            <a:r>
              <a:rPr lang="fr-FR" sz="4800" b="1" dirty="0">
                <a:ln w="22225">
                  <a:solidFill>
                    <a:schemeClr val="accent2"/>
                  </a:solidFill>
                  <a:prstDash val="solid"/>
                </a:ln>
                <a:solidFill>
                  <a:schemeClr val="bg1"/>
                </a:solidFill>
                <a:highlight>
                  <a:srgbClr val="FFFF00"/>
                </a:highlight>
              </a:rPr>
              <a:t>n</a:t>
            </a:r>
            <a:r>
              <a:rPr lang="ru-RU" sz="4800" b="1" dirty="0">
                <a:ln w="22225">
                  <a:solidFill>
                    <a:schemeClr val="accent2"/>
                  </a:solidFill>
                  <a:prstDash val="solid"/>
                </a:ln>
                <a:solidFill>
                  <a:schemeClr val="bg1"/>
                </a:solidFill>
                <a:highlight>
                  <a:srgbClr val="FFFF00"/>
                </a:highlight>
              </a:rPr>
              <a:t>.</a:t>
            </a:r>
          </a:p>
        </p:txBody>
      </p:sp>
      <p:sp>
        <p:nvSpPr>
          <p:cNvPr id="4" name="TextBox 3"/>
          <p:cNvSpPr txBox="1"/>
          <p:nvPr/>
        </p:nvSpPr>
        <p:spPr>
          <a:xfrm>
            <a:off x="1740023" y="1593881"/>
            <a:ext cx="9863092" cy="523220"/>
          </a:xfrm>
          <a:prstGeom prst="rect">
            <a:avLst/>
          </a:prstGeom>
          <a:noFill/>
        </p:spPr>
        <p:txBody>
          <a:bodyPr wrap="square" rtlCol="0">
            <a:spAutoFit/>
          </a:bodyPr>
          <a:lstStyle/>
          <a:p>
            <a:r>
              <a:rPr lang="fr-FR" sz="2800" dirty="0"/>
              <a:t>Résultat du passage du courant, ses effets sont variables.</a:t>
            </a:r>
            <a:endParaRPr lang="ru-RU" sz="2800" b="1" dirty="0">
              <a:solidFill>
                <a:srgbClr val="0070C0"/>
              </a:solidFill>
            </a:endParaRPr>
          </a:p>
        </p:txBody>
      </p:sp>
      <p:sp>
        <p:nvSpPr>
          <p:cNvPr id="5" name="Овал 4">
            <a:extLst>
              <a:ext uri="{FF2B5EF4-FFF2-40B4-BE49-F238E27FC236}">
                <a16:creationId xmlns:a16="http://schemas.microsoft.com/office/drawing/2014/main" id="{67AB4D91-A3FB-4E3D-8723-BE40211FDE22}"/>
              </a:ext>
            </a:extLst>
          </p:cNvPr>
          <p:cNvSpPr/>
          <p:nvPr/>
        </p:nvSpPr>
        <p:spPr>
          <a:xfrm>
            <a:off x="881325" y="3194823"/>
            <a:ext cx="2760955" cy="24825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spc="50" dirty="0">
                <a:ln w="0"/>
                <a:solidFill>
                  <a:srgbClr val="FF0000"/>
                </a:solidFill>
                <a:effectLst>
                  <a:innerShdw blurRad="63500" dist="50800" dir="13500000">
                    <a:srgbClr val="000000">
                      <a:alpha val="50000"/>
                    </a:srgbClr>
                  </a:innerShdw>
                </a:effectLst>
              </a:rPr>
              <a:t>Électrisation mineure </a:t>
            </a:r>
          </a:p>
          <a:p>
            <a:pPr algn="ctr"/>
            <a:r>
              <a:rPr lang="fr-FR" dirty="0"/>
              <a:t>(«coup de bourre» ou «châtaigne») Le choc électrique est perçu mais sans effet secondaire.</a:t>
            </a:r>
            <a:endParaRPr lang="ru-RU" dirty="0"/>
          </a:p>
        </p:txBody>
      </p:sp>
      <p:sp>
        <p:nvSpPr>
          <p:cNvPr id="6" name="Овал 5">
            <a:extLst>
              <a:ext uri="{FF2B5EF4-FFF2-40B4-BE49-F238E27FC236}">
                <a16:creationId xmlns:a16="http://schemas.microsoft.com/office/drawing/2014/main" id="{C12FB82B-615B-4889-9E8D-5458992D8433}"/>
              </a:ext>
            </a:extLst>
          </p:cNvPr>
          <p:cNvSpPr/>
          <p:nvPr/>
        </p:nvSpPr>
        <p:spPr>
          <a:xfrm>
            <a:off x="4759910" y="2616931"/>
            <a:ext cx="2672179" cy="2482554"/>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Électrisation grave </a:t>
            </a:r>
          </a:p>
          <a:p>
            <a:pPr algn="ctr"/>
            <a:r>
              <a:rPr lang="fr-FR" dirty="0"/>
              <a:t>Le choc électrique peut provoquer des troubles respiratoires, musculaires ou cardiaques.</a:t>
            </a:r>
            <a:endParaRPr lang="ru-RU" dirty="0"/>
          </a:p>
        </p:txBody>
      </p:sp>
      <p:sp>
        <p:nvSpPr>
          <p:cNvPr id="7" name="Овал 6">
            <a:extLst>
              <a:ext uri="{FF2B5EF4-FFF2-40B4-BE49-F238E27FC236}">
                <a16:creationId xmlns:a16="http://schemas.microsoft.com/office/drawing/2014/main" id="{211F7D79-04A4-4FC6-AE87-4DB4621F8FA9}"/>
              </a:ext>
            </a:extLst>
          </p:cNvPr>
          <p:cNvSpPr/>
          <p:nvPr/>
        </p:nvSpPr>
        <p:spPr>
          <a:xfrm>
            <a:off x="8402190" y="3301357"/>
            <a:ext cx="2592280" cy="237602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spc="50" dirty="0">
                <a:ln w="9525" cmpd="sng">
                  <a:solidFill>
                    <a:schemeClr val="accent1"/>
                  </a:solidFill>
                  <a:prstDash val="solid"/>
                </a:ln>
                <a:solidFill>
                  <a:srgbClr val="FF0000"/>
                </a:solidFill>
                <a:effectLst>
                  <a:glow rad="38100">
                    <a:schemeClr val="accent1">
                      <a:alpha val="40000"/>
                    </a:schemeClr>
                  </a:glow>
                </a:effectLst>
              </a:rPr>
              <a:t>Électrisation mortelle </a:t>
            </a:r>
          </a:p>
          <a:p>
            <a:pPr algn="ctr"/>
            <a:r>
              <a:rPr lang="fr-FR" dirty="0"/>
              <a:t>Lorsque l’électrisation conduit au décès de la personne, il y a électrocution.</a:t>
            </a:r>
            <a:endParaRPr lang="ru-RU" dirty="0"/>
          </a:p>
        </p:txBody>
      </p:sp>
    </p:spTree>
    <p:extLst>
      <p:ext uri="{BB962C8B-B14F-4D97-AF65-F5344CB8AC3E}">
        <p14:creationId xmlns:p14="http://schemas.microsoft.com/office/powerpoint/2010/main" val="1907438538"/>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 y="2413336"/>
            <a:ext cx="11777472" cy="3416320"/>
          </a:xfrm>
          <a:prstGeom prst="rect">
            <a:avLst/>
          </a:prstGeom>
          <a:noFill/>
        </p:spPr>
        <p:txBody>
          <a:bodyPr wrap="square" rtlCol="0">
            <a:spAutoFit/>
          </a:bodyPr>
          <a:lstStyle/>
          <a:p>
            <a:r>
              <a:rPr lang="ru-RU" sz="3600" dirty="0"/>
              <a:t>   </a:t>
            </a:r>
            <a:r>
              <a:rPr lang="fr-FR" sz="3600" dirty="0"/>
              <a:t>Provoquée par le passage du courant dans le corps (brûlure interne) ou par un arc électrique (brûlure externe). Il s’agit généralement de blessures graves qui peuvent entraîner la mort de la personne. </a:t>
            </a:r>
          </a:p>
          <a:p>
            <a:r>
              <a:rPr lang="ru-RU" sz="3600" dirty="0"/>
              <a:t>   </a:t>
            </a:r>
            <a:r>
              <a:rPr lang="fr-FR" sz="3600" dirty="0"/>
              <a:t>Tous ces dommages peuvent s’accompagner d’autres effets, par exemple une chute de hauteur..</a:t>
            </a:r>
            <a:endParaRPr lang="ru-RU" sz="3600" b="1" dirty="0">
              <a:solidFill>
                <a:srgbClr val="0070C0"/>
              </a:solidFill>
            </a:endParaRPr>
          </a:p>
        </p:txBody>
      </p:sp>
      <p:sp>
        <p:nvSpPr>
          <p:cNvPr id="5" name="Прямоугольник 4">
            <a:extLst>
              <a:ext uri="{FF2B5EF4-FFF2-40B4-BE49-F238E27FC236}">
                <a16:creationId xmlns:a16="http://schemas.microsoft.com/office/drawing/2014/main" id="{98FAFC24-C0ED-44AD-8609-BD1090550E62}"/>
              </a:ext>
            </a:extLst>
          </p:cNvPr>
          <p:cNvSpPr/>
          <p:nvPr/>
        </p:nvSpPr>
        <p:spPr>
          <a:xfrm>
            <a:off x="4151107" y="709240"/>
            <a:ext cx="4023898" cy="923330"/>
          </a:xfrm>
          <a:prstGeom prst="rect">
            <a:avLst/>
          </a:prstGeom>
          <a:noFill/>
        </p:spPr>
        <p:txBody>
          <a:bodyPr wrap="square" lIns="91440" tIns="45720" rIns="91440" bIns="45720">
            <a:spAutoFit/>
          </a:bodyPr>
          <a:lstStyle/>
          <a:p>
            <a:pPr algn="ctr"/>
            <a:r>
              <a:rPr lang="en-US" sz="5400" b="1" cap="none" spc="0" dirty="0">
                <a:ln w="22225">
                  <a:solidFill>
                    <a:schemeClr val="accent2"/>
                  </a:solidFill>
                  <a:prstDash val="solid"/>
                </a:ln>
                <a:solidFill>
                  <a:schemeClr val="bg1"/>
                </a:solidFill>
                <a:effectLst/>
                <a:highlight>
                  <a:srgbClr val="FFFF00"/>
                </a:highlight>
              </a:rPr>
              <a:t>&gt; La </a:t>
            </a:r>
            <a:r>
              <a:rPr lang="en-US" sz="5400" b="1" cap="none" spc="0" dirty="0" err="1">
                <a:ln w="22225">
                  <a:solidFill>
                    <a:schemeClr val="accent2"/>
                  </a:solidFill>
                  <a:prstDash val="solid"/>
                </a:ln>
                <a:solidFill>
                  <a:schemeClr val="bg1"/>
                </a:solidFill>
                <a:effectLst/>
                <a:highlight>
                  <a:srgbClr val="FFFF00"/>
                </a:highlight>
              </a:rPr>
              <a:t>brûlure</a:t>
            </a:r>
            <a:r>
              <a:rPr lang="ru-RU" sz="5400" b="1" cap="none" spc="0" dirty="0">
                <a:ln w="22225">
                  <a:solidFill>
                    <a:schemeClr val="accent2"/>
                  </a:solidFill>
                  <a:prstDash val="solid"/>
                </a:ln>
                <a:solidFill>
                  <a:schemeClr val="bg1"/>
                </a:solidFill>
                <a:effectLst/>
                <a:highlight>
                  <a:srgbClr val="FFFF00"/>
                </a:highlight>
              </a:rPr>
              <a:t> </a:t>
            </a:r>
          </a:p>
        </p:txBody>
      </p:sp>
    </p:spTree>
    <p:extLst>
      <p:ext uri="{BB962C8B-B14F-4D97-AF65-F5344CB8AC3E}">
        <p14:creationId xmlns:p14="http://schemas.microsoft.com/office/powerpoint/2010/main" val="1036592097"/>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A0D4CB99-048A-4A27-A574-A16E604CC1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8613" y="923544"/>
            <a:ext cx="5850778" cy="5340096"/>
          </a:xfrm>
          <a:prstGeom prst="rect">
            <a:avLst/>
          </a:prstGeom>
        </p:spPr>
      </p:pic>
    </p:spTree>
    <p:extLst>
      <p:ext uri="{BB962C8B-B14F-4D97-AF65-F5344CB8AC3E}">
        <p14:creationId xmlns:p14="http://schemas.microsoft.com/office/powerpoint/2010/main" val="3654162257"/>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CE757F-54AB-483A-9607-EA8E7250D577}"/>
              </a:ext>
            </a:extLst>
          </p:cNvPr>
          <p:cNvSpPr txBox="1"/>
          <p:nvPr/>
        </p:nvSpPr>
        <p:spPr>
          <a:xfrm>
            <a:off x="2563478" y="944673"/>
            <a:ext cx="5595319" cy="3416320"/>
          </a:xfrm>
          <a:prstGeom prst="rect">
            <a:avLst/>
          </a:prstGeom>
          <a:noFill/>
        </p:spPr>
        <p:txBody>
          <a:bodyPr wrap="square" rtlCol="0">
            <a:spAutoFit/>
          </a:bodyPr>
          <a:lstStyle/>
          <a:p>
            <a:r>
              <a:rPr lang="fr-FR" sz="3600" dirty="0"/>
              <a:t>Ne touchez jamais un appareil électrique ou un interrupteur avec les mains mouillées, surtout si vous êtes pieds nus: l’eau conduit l’électricité.</a:t>
            </a:r>
            <a:endParaRPr lang="ru-RU" sz="3600" dirty="0"/>
          </a:p>
        </p:txBody>
      </p:sp>
      <p:sp>
        <p:nvSpPr>
          <p:cNvPr id="4" name="Овал 3">
            <a:extLst>
              <a:ext uri="{FF2B5EF4-FFF2-40B4-BE49-F238E27FC236}">
                <a16:creationId xmlns:a16="http://schemas.microsoft.com/office/drawing/2014/main" id="{8C89B3F4-65FB-41A1-BBCC-11FC598E1271}"/>
              </a:ext>
            </a:extLst>
          </p:cNvPr>
          <p:cNvSpPr/>
          <p:nvPr/>
        </p:nvSpPr>
        <p:spPr>
          <a:xfrm>
            <a:off x="532660" y="1242874"/>
            <a:ext cx="1473693" cy="12717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a:extLst>
              <a:ext uri="{FF2B5EF4-FFF2-40B4-BE49-F238E27FC236}">
                <a16:creationId xmlns:a16="http://schemas.microsoft.com/office/drawing/2014/main" id="{6CDC3395-8BCC-4819-B52A-2F1D0926AED7}"/>
              </a:ext>
            </a:extLst>
          </p:cNvPr>
          <p:cNvSpPr txBox="1"/>
          <p:nvPr/>
        </p:nvSpPr>
        <p:spPr>
          <a:xfrm>
            <a:off x="946952" y="1324739"/>
            <a:ext cx="452760" cy="1107996"/>
          </a:xfrm>
          <a:prstGeom prst="rect">
            <a:avLst/>
          </a:prstGeom>
          <a:noFill/>
        </p:spPr>
        <p:txBody>
          <a:bodyPr wrap="square" rtlCol="0">
            <a:spAutoFit/>
          </a:bodyPr>
          <a:lstStyle/>
          <a:p>
            <a:r>
              <a:rPr lang="fr-FR" sz="6600" b="1" i="1" dirty="0"/>
              <a:t>1</a:t>
            </a:r>
            <a:endParaRPr lang="ru-RU" sz="6600" b="1" i="1" dirty="0"/>
          </a:p>
        </p:txBody>
      </p:sp>
      <p:pic>
        <p:nvPicPr>
          <p:cNvPr id="2050" name="Picture 2">
            <a:extLst>
              <a:ext uri="{FF2B5EF4-FFF2-40B4-BE49-F238E27FC236}">
                <a16:creationId xmlns:a16="http://schemas.microsoft.com/office/drawing/2014/main" id="{0055E9F6-BA02-4D91-A51C-3858459614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8797" y="1641987"/>
            <a:ext cx="3854106" cy="4967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238151"/>
      </p:ext>
    </p:extLst>
  </p:cSld>
  <p:clrMapOvr>
    <a:masterClrMapping/>
  </p:clrMapOvr>
  <mc:AlternateContent xmlns:mc="http://schemas.openxmlformats.org/markup-compatibility/2006" xmlns:p14="http://schemas.microsoft.com/office/powerpoint/2010/main">
    <mc:Choice Requires="p14">
      <p:transition spd="slow" p14:dur="2000" advTm="33373"/>
    </mc:Choice>
    <mc:Fallback xmlns="">
      <p:transition spd="slow" advTm="333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heel(1)">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TotalTime>
  <Words>652</Words>
  <Application>Microsoft Office PowerPoint</Application>
  <PresentationFormat>Широкоэкранный</PresentationFormat>
  <Paragraphs>75</Paragraphs>
  <Slides>18</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18</vt:i4>
      </vt:variant>
    </vt:vector>
  </HeadingPairs>
  <TitlesOfParts>
    <vt:vector size="22"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Администратор</dc:creator>
  <cp:lastModifiedBy>Ирина</cp:lastModifiedBy>
  <cp:revision>20</cp:revision>
  <dcterms:created xsi:type="dcterms:W3CDTF">2021-09-15T08:57:14Z</dcterms:created>
  <dcterms:modified xsi:type="dcterms:W3CDTF">2022-12-30T11:21:35Z</dcterms:modified>
</cp:coreProperties>
</file>