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wmf" ContentType="image/x-wmf"/>
  <Default Extension="png" ContentType="image/png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theme/theme1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4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presProps" Target="presProps.xml" /><Relationship Id="rId26" Type="http://schemas.openxmlformats.org/officeDocument/2006/relationships/tableStyles" Target="tableStyles.xml" /><Relationship Id="rId27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07504" y="1556792"/>
            <a:ext cx="54006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79512" y="2852936"/>
            <a:ext cx="5040560" cy="1080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472C1D4-662E-44DC-BD92-C6122DC5F799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B1A296-4F17-47EE-874E-839D85F7AA7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472C1D4-662E-44DC-BD92-C6122DC5F799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B1A296-4F17-47EE-874E-839D85F7AA7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472C1D4-662E-44DC-BD92-C6122DC5F799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B1A296-4F17-47EE-874E-839D85F7AA7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472C1D4-662E-44DC-BD92-C6122DC5F799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B1A296-4F17-47EE-874E-839D85F7AA7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472C1D4-662E-44DC-BD92-C6122DC5F799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B1A296-4F17-47EE-874E-839D85F7AA7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472C1D4-662E-44DC-BD92-C6122DC5F799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B1A296-4F17-47EE-874E-839D85F7AA7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472C1D4-662E-44DC-BD92-C6122DC5F799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B1A296-4F17-47EE-874E-839D85F7AA7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472C1D4-662E-44DC-BD92-C6122DC5F799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B1A296-4F17-47EE-874E-839D85F7AA7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472C1D4-662E-44DC-BD92-C6122DC5F799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B1A296-4F17-47EE-874E-839D85F7AA7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472C1D4-662E-44DC-BD92-C6122DC5F799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B1A296-4F17-47EE-874E-839D85F7AA7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472C1D4-662E-44DC-BD92-C6122DC5F799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B1A296-4F17-47EE-874E-839D85F7AA71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hyperlink" Target="http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3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472C1D4-662E-44DC-BD92-C6122DC5F799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1B1A296-4F17-47EE-874E-839D85F7AA71}" type="slidenum">
              <a:rPr lang="ru-RU"/>
              <a:t/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 bwMode="auto">
          <a:xfrm>
            <a:off x="5937418" y="6507796"/>
            <a:ext cx="32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en-US" sz="1800" u="sng">
                <a:solidFill>
                  <a:schemeClr val="tx1"/>
                </a:solidFill>
                <a:latin typeface="+mn-lt"/>
                <a:ea typeface="+mn-ea"/>
                <a:cs typeface="+mn-cs"/>
                <a:hlinkClick r:id="rId14" tooltip="http://presentation-creation.ru/"/>
              </a:rPr>
              <a:t>http://presentation-creation.ru/</a:t>
            </a:r>
            <a:endParaRPr lang="en-US" sz="3200" b="0" i="0" u="none" strike="noStrike" cap="none" spc="0">
              <a:ln>
                <a:noFill/>
              </a:ln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0" y="214290"/>
            <a:ext cx="6215074" cy="4357718"/>
          </a:xfrm>
        </p:spPr>
        <p:txBody>
          <a:bodyPr>
            <a:noAutofit/>
          </a:bodyPr>
          <a:lstStyle/>
          <a:p>
            <a:pPr>
              <a:defRPr/>
            </a:pPr>
            <a:br>
              <a:rPr lang="ru-RU" sz="3600"/>
            </a:br>
            <a:r>
              <a:rPr lang="ru-RU" sz="2400" b="1">
                <a:latin typeface="Times New Roman"/>
                <a:cs typeface="Times New Roman"/>
              </a:rPr>
              <a:t>Городское методическое объединение учителей математики</a:t>
            </a:r>
            <a:br>
              <a:rPr lang="ru-RU" sz="3600">
                <a:latin typeface="Times New Roman"/>
                <a:cs typeface="Times New Roman"/>
              </a:rPr>
            </a:br>
            <a:r>
              <a:rPr lang="ru-RU" sz="3600" b="1">
                <a:latin typeface="Times New Roman"/>
                <a:cs typeface="Times New Roman"/>
              </a:rPr>
              <a:t>«Повышение профессиональной компетентности учителя математики»</a:t>
            </a:r>
            <a:br>
              <a:rPr lang="ru-RU" sz="3600"/>
            </a:br>
            <a:r>
              <a:rPr lang="ru-RU" sz="2000" b="1">
                <a:latin typeface="Times New Roman"/>
                <a:cs typeface="Times New Roman"/>
              </a:rPr>
              <a:t>Сообщение </a:t>
            </a:r>
            <a:r>
              <a:rPr lang="ru-RU" sz="2000" b="1">
                <a:latin typeface="Times New Roman"/>
                <a:cs typeface="Times New Roman"/>
              </a:rPr>
              <a:t>Огурцовой</a:t>
            </a:r>
            <a:r>
              <a:rPr lang="ru-RU" sz="2000" b="1">
                <a:latin typeface="Times New Roman"/>
                <a:cs typeface="Times New Roman"/>
              </a:rPr>
              <a:t> Е.М., </a:t>
            </a:r>
            <a:br>
              <a:rPr lang="ru-RU" sz="2000">
                <a:latin typeface="Times New Roman"/>
                <a:cs typeface="Times New Roman"/>
              </a:rPr>
            </a:br>
            <a:r>
              <a:rPr lang="ru-RU" sz="2000" b="1">
                <a:latin typeface="Times New Roman"/>
                <a:cs typeface="Times New Roman"/>
              </a:rPr>
              <a:t>заместителя директора, </a:t>
            </a:r>
            <a:br>
              <a:rPr lang="ru-RU" sz="2000">
                <a:latin typeface="Times New Roman"/>
                <a:cs typeface="Times New Roman"/>
              </a:rPr>
            </a:br>
            <a:r>
              <a:rPr lang="ru-RU" sz="2000" b="1">
                <a:latin typeface="Times New Roman"/>
                <a:cs typeface="Times New Roman"/>
              </a:rPr>
              <a:t>учителя математики </a:t>
            </a:r>
            <a:br>
              <a:rPr lang="ru-RU" sz="2000">
                <a:latin typeface="Times New Roman"/>
                <a:cs typeface="Times New Roman"/>
              </a:rPr>
            </a:br>
            <a:r>
              <a:rPr lang="ru-RU" sz="2800" b="1">
                <a:latin typeface="Times New Roman"/>
                <a:cs typeface="Times New Roman"/>
              </a:rPr>
              <a:t>25.08.2022г</a:t>
            </a:r>
            <a:r>
              <a:rPr lang="ru-RU" sz="3600" b="1">
                <a:latin typeface="Times New Roman"/>
                <a:cs typeface="Times New Roman"/>
              </a:rPr>
              <a:t>.</a:t>
            </a:r>
            <a:endParaRPr lang="ru-RU" sz="36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57200" y="0"/>
            <a:ext cx="8229600" cy="6381328"/>
          </a:xfrm>
        </p:spPr>
        <p:txBody>
          <a:bodyPr/>
          <a:lstStyle/>
          <a:p>
            <a:pPr algn="ctr">
              <a:buNone/>
              <a:defRPr/>
            </a:pPr>
            <a:endParaRPr lang="ru-RU"/>
          </a:p>
          <a:p>
            <a:pPr algn="ctr">
              <a:buNone/>
              <a:defRPr/>
            </a:pPr>
            <a:endParaRPr lang="ru-RU" sz="1000" b="1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algn="ctr">
              <a:buNone/>
              <a:defRPr/>
            </a:pPr>
            <a:r>
              <a:rPr lang="ru-RU" sz="3600" b="1">
                <a:solidFill>
                  <a:srgbClr val="0070C0"/>
                </a:solidFill>
                <a:latin typeface="Times New Roman"/>
                <a:cs typeface="Times New Roman"/>
              </a:rPr>
              <a:t>Самообразование</a:t>
            </a:r>
            <a:r>
              <a:rPr lang="ru-RU" sz="3600">
                <a:latin typeface="Times New Roman"/>
                <a:cs typeface="Times New Roman"/>
              </a:rPr>
              <a:t> – </a:t>
            </a:r>
            <a:endParaRPr/>
          </a:p>
          <a:p>
            <a:pPr algn="ctr">
              <a:buNone/>
              <a:defRPr/>
            </a:pPr>
            <a:r>
              <a:rPr lang="ru-RU" sz="3600">
                <a:latin typeface="Times New Roman"/>
                <a:cs typeface="Times New Roman"/>
              </a:rPr>
              <a:t>знание своего предмета, методики преподавания, знание общественной жизни, политики, экономики, а также смежных научных областей</a:t>
            </a:r>
            <a:endParaRPr lang="ru-RU" sz="3600" b="1">
              <a:latin typeface="Times New Roman"/>
              <a:cs typeface="Times New Roman"/>
            </a:endParaRPr>
          </a:p>
        </p:txBody>
      </p:sp>
      <p:sp>
        <p:nvSpPr>
          <p:cNvPr id="3074" name="AutoShape 2" descr="Картинки по запросу самообразование"/>
          <p:cNvSpPr>
            <a:spLocks noChangeArrowheads="1" noChangeAspect="1"/>
          </p:cNvSpPr>
          <p:nvPr/>
        </p:nvSpPr>
        <p:spPr bwMode="auto">
          <a:xfrm>
            <a:off x="155575" y="-1143000"/>
            <a:ext cx="2381250" cy="2381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85720" y="3857628"/>
            <a:ext cx="3786214" cy="279382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85728"/>
            <a:ext cx="8229600" cy="128588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latin typeface="Times New Roman"/>
                <a:cs typeface="Times New Roman"/>
              </a:rPr>
              <a:t>Способности к самообразованию</a:t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Психологические и интеллектуальные, 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умение работать с источниками информации,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 анализ и самоанализ, 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мониторинг своей деятельности,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мониторинг деятельности своих коллег</a:t>
            </a:r>
            <a:endParaRPr/>
          </a:p>
          <a:p>
            <a:pPr>
              <a:defRPr/>
            </a:pPr>
            <a:endParaRPr lang="ru-RU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16632"/>
            <a:ext cx="8229600" cy="159785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b="1">
                <a:latin typeface="Times New Roman"/>
                <a:cs typeface="Times New Roman"/>
              </a:rPr>
              <a:t>Факторы, препятствующие саморазвитию педагога</a:t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Недостаток времени;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Состояние здоровья;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Разочарование в результатах имевшихся ранее неудач;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Недостаточная поддержка со стороны администрации;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Собственная инерция</a:t>
            </a:r>
            <a:endParaRPr lang="ru-RU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16632"/>
            <a:ext cx="8229600" cy="166929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b="1">
                <a:latin typeface="Times New Roman"/>
                <a:cs typeface="Times New Roman"/>
              </a:rPr>
              <a:t>Факторы, стимулирующие </a:t>
            </a:r>
            <a:br>
              <a:rPr lang="ru-RU" sz="4000" b="1">
                <a:latin typeface="Times New Roman"/>
                <a:cs typeface="Times New Roman"/>
              </a:rPr>
            </a:br>
            <a:r>
              <a:rPr lang="ru-RU" sz="4000" b="1">
                <a:latin typeface="Times New Roman"/>
                <a:cs typeface="Times New Roman"/>
              </a:rPr>
              <a:t>развитие самообразования:</a:t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Интерес к работе;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Возрастающая ответственность за результаты труда;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Пример коллег;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Новизна деятельности;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Обучение на курсах;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Пример и влияние администрации;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Организация методической работы;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Возможность получения признания в коллективе</a:t>
            </a:r>
            <a:endParaRPr lang="ru-RU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Autofit/>
          </a:bodyPr>
          <a:lstStyle/>
          <a:p>
            <a:pPr>
              <a:defRPr/>
            </a:pPr>
            <a:r>
              <a:rPr lang="ru-RU" sz="3200" b="1">
                <a:latin typeface="Times New Roman"/>
                <a:cs typeface="Times New Roman"/>
              </a:rPr>
              <a:t>Мотивы</a:t>
            </a:r>
            <a:r>
              <a:rPr lang="ru-RU" sz="3200">
                <a:latin typeface="Times New Roman"/>
                <a:cs typeface="Times New Roman"/>
              </a:rPr>
              <a:t>, побуждающие учителя </a:t>
            </a:r>
            <a:br>
              <a:rPr lang="ru-RU" sz="3200">
                <a:latin typeface="Times New Roman"/>
                <a:cs typeface="Times New Roman"/>
              </a:rPr>
            </a:br>
            <a:r>
              <a:rPr lang="ru-RU" sz="3200">
                <a:latin typeface="Times New Roman"/>
                <a:cs typeface="Times New Roman"/>
              </a:rPr>
              <a:t>к самообразованию:</a:t>
            </a:r>
            <a:endParaRPr lang="ru-RU" sz="320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 marL="0" indent="360363">
              <a:buNone/>
              <a:defRPr/>
            </a:pPr>
            <a:r>
              <a:rPr lang="ru-RU" sz="2800">
                <a:latin typeface="Times New Roman"/>
                <a:cs typeface="Times New Roman"/>
              </a:rPr>
              <a:t>1)</a:t>
            </a:r>
            <a:r>
              <a:rPr lang="ru-RU" sz="2800" b="1">
                <a:latin typeface="Times New Roman"/>
                <a:cs typeface="Times New Roman"/>
              </a:rPr>
              <a:t>Ежедневная работа с информацией</a:t>
            </a:r>
            <a:r>
              <a:rPr lang="ru-RU" sz="2800">
                <a:latin typeface="Times New Roman"/>
                <a:cs typeface="Times New Roman"/>
              </a:rPr>
              <a:t>.</a:t>
            </a:r>
            <a:r>
              <a:rPr lang="ru-RU" sz="2800" b="1">
                <a:latin typeface="Times New Roman"/>
                <a:cs typeface="Times New Roman"/>
              </a:rPr>
              <a:t> </a:t>
            </a:r>
            <a:r>
              <a:rPr lang="ru-RU" sz="2800">
                <a:latin typeface="Times New Roman"/>
                <a:cs typeface="Times New Roman"/>
              </a:rPr>
              <a:t>Готовясь к уроку,</a:t>
            </a:r>
            <a:r>
              <a:rPr lang="ru-RU" sz="2800" b="1">
                <a:latin typeface="Times New Roman"/>
                <a:cs typeface="Times New Roman"/>
              </a:rPr>
              <a:t> </a:t>
            </a:r>
            <a:r>
              <a:rPr lang="ru-RU" sz="2800">
                <a:latin typeface="Times New Roman"/>
                <a:cs typeface="Times New Roman"/>
              </a:rPr>
              <a:t>родительскому собранию, классному часу, общешкольному мероприятию, олимпиаде и т.д. у преподавателя возникает необходимость поиска и анализа новой информации.</a:t>
            </a:r>
            <a:endParaRPr lang="ru-RU" sz="2800">
              <a:latin typeface="Times New Roman"/>
              <a:cs typeface="Times New Roman"/>
            </a:endParaRPr>
          </a:p>
        </p:txBody>
      </p:sp>
      <p:pic>
        <p:nvPicPr>
          <p:cNvPr id="1026" name="Picture 2" descr="Картинки по запросу информация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4396263" y="3929066"/>
            <a:ext cx="4281017" cy="240506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3200" b="1">
                <a:latin typeface="Times New Roman"/>
                <a:cs typeface="Times New Roman"/>
              </a:rPr>
              <a:t>Мотивы</a:t>
            </a:r>
            <a:r>
              <a:rPr lang="ru-RU" sz="3200">
                <a:latin typeface="Times New Roman"/>
                <a:cs typeface="Times New Roman"/>
              </a:rPr>
              <a:t>, побуждающие учителя</a:t>
            </a:r>
            <a:br>
              <a:rPr lang="ru-RU" sz="3200">
                <a:latin typeface="Times New Roman"/>
                <a:cs typeface="Times New Roman"/>
              </a:rPr>
            </a:br>
            <a:r>
              <a:rPr lang="ru-RU" sz="3200">
                <a:latin typeface="Times New Roman"/>
                <a:cs typeface="Times New Roman"/>
              </a:rPr>
              <a:t> к самообразованию:</a:t>
            </a:r>
            <a:endParaRPr lang="ru-RU" sz="320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 marL="0" indent="360363">
              <a:buNone/>
              <a:defRPr/>
            </a:pPr>
            <a:r>
              <a:rPr lang="ru-RU" sz="2800">
                <a:latin typeface="Times New Roman"/>
                <a:cs typeface="Times New Roman"/>
              </a:rPr>
              <a:t>2)</a:t>
            </a:r>
            <a:r>
              <a:rPr lang="ru-RU" sz="2800" b="1">
                <a:latin typeface="Times New Roman"/>
                <a:cs typeface="Times New Roman"/>
              </a:rPr>
              <a:t>Желание творчества</a:t>
            </a:r>
            <a:r>
              <a:rPr lang="ru-RU" sz="2800">
                <a:latin typeface="Times New Roman"/>
                <a:cs typeface="Times New Roman"/>
              </a:rPr>
              <a:t>.</a:t>
            </a:r>
            <a:r>
              <a:rPr lang="ru-RU" sz="2800" b="1">
                <a:latin typeface="Times New Roman"/>
                <a:cs typeface="Times New Roman"/>
              </a:rPr>
              <a:t> </a:t>
            </a:r>
            <a:r>
              <a:rPr lang="ru-RU" sz="2800">
                <a:latin typeface="Times New Roman"/>
                <a:cs typeface="Times New Roman"/>
              </a:rPr>
              <a:t>Преподаватель</a:t>
            </a:r>
            <a:r>
              <a:rPr lang="ru-RU" sz="2800" b="1">
                <a:latin typeface="Times New Roman"/>
                <a:cs typeface="Times New Roman"/>
              </a:rPr>
              <a:t> </a:t>
            </a:r>
            <a:r>
              <a:rPr lang="ru-RU" sz="2800">
                <a:latin typeface="Times New Roman"/>
                <a:cs typeface="Times New Roman"/>
              </a:rPr>
              <a:t>–</a:t>
            </a:r>
            <a:r>
              <a:rPr lang="ru-RU" sz="2800" b="1">
                <a:latin typeface="Times New Roman"/>
                <a:cs typeface="Times New Roman"/>
              </a:rPr>
              <a:t> </a:t>
            </a:r>
            <a:r>
              <a:rPr lang="ru-RU" sz="2800">
                <a:latin typeface="Times New Roman"/>
                <a:cs typeface="Times New Roman"/>
              </a:rPr>
              <a:t>профессия творческая.</a:t>
            </a:r>
            <a:r>
              <a:rPr lang="ru-RU" sz="2800" b="1">
                <a:latin typeface="Times New Roman"/>
                <a:cs typeface="Times New Roman"/>
              </a:rPr>
              <a:t> </a:t>
            </a:r>
            <a:r>
              <a:rPr lang="ru-RU" sz="2800">
                <a:latin typeface="Times New Roman"/>
                <a:cs typeface="Times New Roman"/>
              </a:rPr>
              <a:t>Творческий</a:t>
            </a:r>
            <a:r>
              <a:rPr lang="ru-RU" sz="2800" b="1">
                <a:latin typeface="Times New Roman"/>
                <a:cs typeface="Times New Roman"/>
              </a:rPr>
              <a:t> </a:t>
            </a:r>
            <a:r>
              <a:rPr lang="ru-RU" sz="2800">
                <a:latin typeface="Times New Roman"/>
                <a:cs typeface="Times New Roman"/>
              </a:rPr>
              <a:t>человек не сможет из года в год работать по одному и тому же поурочному плану или сценарию. Всегда появляется желание большего. Работа должна быть интересной и доставлять удовольствие.</a:t>
            </a:r>
            <a:endParaRPr lang="ru-RU" sz="2800">
              <a:latin typeface="Times New Roman"/>
              <a:cs typeface="Times New Roman"/>
            </a:endParaRPr>
          </a:p>
        </p:txBody>
      </p:sp>
      <p:pic>
        <p:nvPicPr>
          <p:cNvPr id="1843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 l="0" t="0" r="0" b="10763"/>
          <a:stretch/>
        </p:blipFill>
        <p:spPr bwMode="auto">
          <a:xfrm>
            <a:off x="5072066" y="3929066"/>
            <a:ext cx="3500430" cy="23712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3200" b="1">
                <a:latin typeface="Times New Roman"/>
                <a:cs typeface="Times New Roman"/>
              </a:rPr>
              <a:t>Мотивы</a:t>
            </a:r>
            <a:r>
              <a:rPr lang="ru-RU" sz="3200">
                <a:latin typeface="Times New Roman"/>
                <a:cs typeface="Times New Roman"/>
              </a:rPr>
              <a:t>, побуждающие учителя</a:t>
            </a:r>
            <a:br>
              <a:rPr lang="ru-RU" sz="3200">
                <a:latin typeface="Times New Roman"/>
                <a:cs typeface="Times New Roman"/>
              </a:rPr>
            </a:br>
            <a:r>
              <a:rPr lang="ru-RU" sz="3200">
                <a:latin typeface="Times New Roman"/>
                <a:cs typeface="Times New Roman"/>
              </a:rPr>
              <a:t> к самообразованию:</a:t>
            </a:r>
            <a:endParaRPr lang="ru-RU" sz="320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 marL="0" indent="360363">
              <a:buNone/>
              <a:defRPr/>
            </a:pPr>
            <a:r>
              <a:rPr lang="ru-RU" sz="2800">
                <a:latin typeface="Times New Roman"/>
                <a:cs typeface="Times New Roman"/>
              </a:rPr>
              <a:t>3)</a:t>
            </a:r>
            <a:r>
              <a:rPr lang="ru-RU" sz="2800" b="1">
                <a:latin typeface="Times New Roman"/>
                <a:cs typeface="Times New Roman"/>
              </a:rPr>
              <a:t>Стремительный рост современной науки</a:t>
            </a:r>
            <a:r>
              <a:rPr lang="ru-RU" sz="2800">
                <a:latin typeface="Times New Roman"/>
                <a:cs typeface="Times New Roman"/>
              </a:rPr>
              <a:t>.</a:t>
            </a:r>
            <a:r>
              <a:rPr lang="ru-RU" sz="2800" b="1">
                <a:latin typeface="Times New Roman"/>
                <a:cs typeface="Times New Roman"/>
              </a:rPr>
              <a:t> </a:t>
            </a:r>
            <a:r>
              <a:rPr lang="ru-RU" sz="2800">
                <a:latin typeface="Times New Roman"/>
                <a:cs typeface="Times New Roman"/>
              </a:rPr>
              <a:t>Изменения, происходящие в жизни общества.</a:t>
            </a:r>
            <a:r>
              <a:rPr lang="ru-RU" sz="2800" b="1">
                <a:latin typeface="Times New Roman"/>
                <a:cs typeface="Times New Roman"/>
              </a:rPr>
              <a:t> </a:t>
            </a:r>
            <a:r>
              <a:rPr lang="ru-RU" sz="2800">
                <a:latin typeface="Times New Roman"/>
                <a:cs typeface="Times New Roman"/>
              </a:rPr>
              <a:t>Эти изменения в первую</a:t>
            </a:r>
            <a:r>
              <a:rPr lang="ru-RU" sz="2800" b="1">
                <a:latin typeface="Times New Roman"/>
                <a:cs typeface="Times New Roman"/>
              </a:rPr>
              <a:t> </a:t>
            </a:r>
            <a:r>
              <a:rPr lang="ru-RU" sz="2800">
                <a:latin typeface="Times New Roman"/>
                <a:cs typeface="Times New Roman"/>
              </a:rPr>
              <a:t>очередь отражаются на учениках, формируют их мировоззрение и соответственно очень часто создают образ учителя как «несовременного человека».</a:t>
            </a:r>
            <a:endParaRPr lang="ru-RU" sz="2800">
              <a:latin typeface="Times New Roman"/>
              <a:cs typeface="Times New Roman"/>
            </a:endParaRPr>
          </a:p>
        </p:txBody>
      </p:sp>
      <p:pic>
        <p:nvPicPr>
          <p:cNvPr id="19458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4857752" y="4314825"/>
            <a:ext cx="3810000" cy="2543175"/>
          </a:xfrm>
          <a:prstGeom prst="rect">
            <a:avLst/>
          </a:prstGeom>
          <a:noFill/>
        </p:spPr>
      </p:pic>
      <p:sp>
        <p:nvSpPr>
          <p:cNvPr id="19460" name="AutoShape 4" descr="Похожее изображение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9462" name="AutoShape 6" descr="Похожее изображение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19464" name="Picture 8" descr="Похожее изображение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356956" y="4357693"/>
            <a:ext cx="4143567" cy="250030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16632"/>
            <a:ext cx="8229600" cy="131210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>
                <a:latin typeface="Times New Roman"/>
                <a:cs typeface="Times New Roman"/>
              </a:rPr>
              <a:t>Мотивы</a:t>
            </a:r>
            <a:r>
              <a:rPr lang="ru-RU" sz="3200">
                <a:latin typeface="Times New Roman"/>
                <a:cs typeface="Times New Roman"/>
              </a:rPr>
              <a:t>, побуждающие учителя</a:t>
            </a:r>
            <a:br>
              <a:rPr lang="ru-RU" sz="3200">
                <a:latin typeface="Times New Roman"/>
                <a:cs typeface="Times New Roman"/>
              </a:rPr>
            </a:br>
            <a:r>
              <a:rPr lang="ru-RU" sz="3200">
                <a:latin typeface="Times New Roman"/>
                <a:cs typeface="Times New Roman"/>
              </a:rPr>
              <a:t> к самообразованию:</a:t>
            </a:r>
            <a:endParaRPr lang="ru-RU" sz="320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57200" y="1785926"/>
            <a:ext cx="8229600" cy="459540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800" b="1">
                <a:latin typeface="Times New Roman"/>
                <a:cs typeface="Times New Roman"/>
              </a:rPr>
              <a:t>Конкуренция.</a:t>
            </a:r>
            <a:r>
              <a:rPr lang="ru-RU" sz="2800">
                <a:latin typeface="Times New Roman"/>
                <a:cs typeface="Times New Roman"/>
              </a:rPr>
              <a:t> Квалифицированный педагог в условиях описанной конкуренции имеет больше возможностей в отборе учащихся, определении нагрузки</a:t>
            </a:r>
            <a:endParaRPr/>
          </a:p>
          <a:p>
            <a:pPr>
              <a:defRPr/>
            </a:pPr>
            <a:r>
              <a:rPr lang="ru-RU" sz="2800" b="1">
                <a:latin typeface="Times New Roman"/>
                <a:cs typeface="Times New Roman"/>
              </a:rPr>
              <a:t>Общественное мнение. </a:t>
            </a:r>
            <a:r>
              <a:rPr lang="ru-RU" sz="2800">
                <a:latin typeface="Times New Roman"/>
                <a:cs typeface="Times New Roman"/>
              </a:rPr>
              <a:t>Никто не хочет быть «плохим» учителем!</a:t>
            </a:r>
            <a:endParaRPr/>
          </a:p>
          <a:p>
            <a:pPr>
              <a:defRPr/>
            </a:pPr>
            <a:r>
              <a:rPr lang="ru-RU" sz="2800" b="1">
                <a:latin typeface="Times New Roman"/>
                <a:cs typeface="Times New Roman"/>
              </a:rPr>
              <a:t>Материальное стимулирование</a:t>
            </a:r>
            <a:r>
              <a:rPr lang="ru-RU" sz="2800">
                <a:latin typeface="Times New Roman"/>
                <a:cs typeface="Times New Roman"/>
              </a:rPr>
              <a:t> </a:t>
            </a:r>
            <a:endParaRPr lang="ru-RU" sz="2800">
              <a:latin typeface="Times New Roman"/>
              <a:cs typeface="Times New Roman"/>
            </a:endParaRPr>
          </a:p>
        </p:txBody>
      </p:sp>
      <p:sp>
        <p:nvSpPr>
          <p:cNvPr id="19460" name="AutoShape 4" descr="Похожее изображение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9462" name="AutoShape 6" descr="Похожее изображение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3200" b="1">
                <a:latin typeface="Times New Roman"/>
                <a:cs typeface="Times New Roman"/>
              </a:rPr>
              <a:t>Формы самообразования педагогов:</a:t>
            </a:r>
            <a:endParaRPr lang="ru-RU" sz="320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2800" b="1">
                <a:latin typeface="Times New Roman"/>
                <a:cs typeface="Times New Roman"/>
              </a:rPr>
              <a:t>Индивидуальная форма</a:t>
            </a:r>
            <a:r>
              <a:rPr lang="ru-RU" sz="2800">
                <a:latin typeface="Times New Roman"/>
                <a:cs typeface="Times New Roman"/>
              </a:rPr>
              <a:t> предполагает самостоятельную работу над повышением профессионального и методического уровня.  С этой целью учителя составляют программы самообразования</a:t>
            </a:r>
            <a:endParaRPr/>
          </a:p>
          <a:p>
            <a:pPr>
              <a:defRPr/>
            </a:pPr>
            <a:r>
              <a:rPr lang="ru-RU" sz="2800" b="1">
                <a:latin typeface="Times New Roman"/>
                <a:cs typeface="Times New Roman"/>
              </a:rPr>
              <a:t>Коллективная форма</a:t>
            </a:r>
            <a:r>
              <a:rPr lang="ru-RU" sz="2800">
                <a:latin typeface="Times New Roman"/>
                <a:cs typeface="Times New Roman"/>
              </a:rPr>
              <a:t> направлена на активное участие педагогов в методической работе школьных методических объединений</a:t>
            </a:r>
            <a:endParaRPr lang="ru-RU" sz="28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sz="3600"/>
              <a:t> </a:t>
            </a:r>
            <a:r>
              <a:rPr lang="ru-RU" sz="3600" b="1">
                <a:latin typeface="Times New Roman"/>
                <a:cs typeface="Times New Roman"/>
              </a:rPr>
              <a:t>Результаты самообразования педагога:</a:t>
            </a:r>
            <a:endParaRPr lang="ru-RU" sz="360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 lvl="0">
              <a:defRPr/>
            </a:pPr>
            <a:r>
              <a:rPr lang="ru-RU">
                <a:latin typeface="Times New Roman"/>
                <a:cs typeface="Times New Roman"/>
              </a:rPr>
              <a:t>повышение качества работы;</a:t>
            </a:r>
            <a:endParaRPr/>
          </a:p>
          <a:p>
            <a:pPr lvl="0">
              <a:defRPr/>
            </a:pPr>
            <a:r>
              <a:rPr lang="ru-RU">
                <a:latin typeface="Times New Roman"/>
                <a:cs typeface="Times New Roman"/>
              </a:rPr>
              <a:t>разработанные и/или изданные методические пособия, статьи, программы, сценарии, исследования;</a:t>
            </a:r>
            <a:endParaRPr/>
          </a:p>
          <a:p>
            <a:pPr lvl="0">
              <a:defRPr/>
            </a:pPr>
            <a:r>
              <a:rPr lang="ru-RU">
                <a:latin typeface="Times New Roman"/>
                <a:cs typeface="Times New Roman"/>
              </a:rPr>
              <a:t>разработка новых форм, методов и приемов обучения;</a:t>
            </a:r>
            <a:endParaRPr/>
          </a:p>
          <a:p>
            <a:pPr lvl="0">
              <a:defRPr/>
            </a:pPr>
            <a:r>
              <a:rPr lang="ru-RU">
                <a:latin typeface="Times New Roman"/>
                <a:cs typeface="Times New Roman"/>
              </a:rPr>
              <a:t>доклады, выступления;</a:t>
            </a:r>
            <a:endParaRPr/>
          </a:p>
          <a:p>
            <a:pPr marL="0" indent="360363">
              <a:buNone/>
              <a:defRPr/>
            </a:pPr>
            <a:endParaRPr lang="ru-RU" sz="2800"/>
          </a:p>
        </p:txBody>
      </p:sp>
      <p:sp>
        <p:nvSpPr>
          <p:cNvPr id="19460" name="AutoShape 4" descr="Похожее изображение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9462" name="AutoShape 6" descr="Похожее изображение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Autofit/>
          </a:bodyPr>
          <a:lstStyle/>
          <a:p>
            <a:pPr>
              <a:defRPr/>
            </a:pPr>
            <a:r>
              <a:rPr lang="ru-RU" sz="3600" b="1">
                <a:latin typeface="Times New Roman"/>
                <a:cs typeface="Times New Roman"/>
              </a:rPr>
              <a:t>Педагог – это ключевая фигура реформирования образования</a:t>
            </a:r>
            <a:endParaRPr lang="ru-RU" sz="3600" b="1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57200" y="1500174"/>
            <a:ext cx="8229600" cy="4881154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sz="3300" b="1">
                <a:latin typeface="Times New Roman"/>
                <a:cs typeface="Times New Roman"/>
              </a:rPr>
              <a:t>Профессиональная компетентность - совокупность профессиональных и личностных качеств, необходимых для успешной педагогической деятельности</a:t>
            </a:r>
            <a:endParaRPr/>
          </a:p>
          <a:p>
            <a:pPr>
              <a:defRPr/>
            </a:pPr>
            <a:r>
              <a:rPr lang="ru-RU" sz="3300" b="1">
                <a:latin typeface="Times New Roman"/>
                <a:cs typeface="Times New Roman"/>
              </a:rPr>
              <a:t> «Профессиональная компетентность учителя – владение учителем необходимой суммой знаний, умений и навыков, определяющих </a:t>
            </a:r>
            <a:r>
              <a:rPr lang="ru-RU" sz="3300" b="1">
                <a:latin typeface="Times New Roman"/>
                <a:cs typeface="Times New Roman"/>
              </a:rPr>
              <a:t>сформированность</a:t>
            </a:r>
            <a:r>
              <a:rPr lang="ru-RU" sz="3300" b="1">
                <a:latin typeface="Times New Roman"/>
                <a:cs typeface="Times New Roman"/>
              </a:rPr>
              <a:t> его педагогической деятельности, педагогического общения и личности учителя как носителя определенных ценностей, идеалов и педагогического сознания»</a:t>
            </a:r>
            <a:r>
              <a:rPr lang="ru-RU" sz="3300">
                <a:latin typeface="Times New Roman"/>
                <a:cs typeface="Times New Roman"/>
              </a:rPr>
              <a:t>        </a:t>
            </a:r>
            <a:r>
              <a:rPr lang="ru-RU" sz="2400">
                <a:latin typeface="Times New Roman"/>
                <a:cs typeface="Times New Roman"/>
              </a:rPr>
              <a:t>(</a:t>
            </a:r>
            <a:r>
              <a:rPr lang="ru-RU" sz="2400">
                <a:latin typeface="Times New Roman"/>
                <a:cs typeface="Times New Roman"/>
              </a:rPr>
              <a:t>Коджаспирова</a:t>
            </a:r>
            <a:r>
              <a:rPr lang="ru-RU" sz="2400">
                <a:latin typeface="Times New Roman"/>
                <a:cs typeface="Times New Roman"/>
              </a:rPr>
              <a:t> Г.М., </a:t>
            </a:r>
            <a:r>
              <a:rPr lang="ru-RU" sz="2400">
                <a:latin typeface="Times New Roman"/>
                <a:cs typeface="Times New Roman"/>
              </a:rPr>
              <a:t>Коджаспиров</a:t>
            </a:r>
            <a:r>
              <a:rPr lang="ru-RU" sz="2400">
                <a:latin typeface="Times New Roman"/>
                <a:cs typeface="Times New Roman"/>
              </a:rPr>
              <a:t> А.Ю. Педагогический словарь)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16632"/>
            <a:ext cx="8229600" cy="131210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>
                <a:latin typeface="Times New Roman"/>
                <a:cs typeface="Times New Roman"/>
              </a:rPr>
              <a:t>Результаты самообразования педагога:</a:t>
            </a:r>
            <a:endParaRPr lang="ru-RU" sz="320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329642" cy="4781128"/>
          </a:xfrm>
        </p:spPr>
        <p:txBody>
          <a:bodyPr>
            <a:normAutofit fontScale="92500" lnSpcReduction="20000"/>
          </a:bodyPr>
          <a:lstStyle/>
          <a:p>
            <a:pPr lvl="0">
              <a:defRPr/>
            </a:pPr>
            <a:r>
              <a:rPr lang="ru-RU">
                <a:latin typeface="Times New Roman"/>
                <a:cs typeface="Times New Roman"/>
              </a:rPr>
              <a:t>разработка дидактических материалов, тестов, наглядного материала;</a:t>
            </a:r>
            <a:endParaRPr/>
          </a:p>
          <a:p>
            <a:pPr lvl="0">
              <a:defRPr/>
            </a:pPr>
            <a:r>
              <a:rPr lang="ru-RU">
                <a:latin typeface="Times New Roman"/>
                <a:cs typeface="Times New Roman"/>
              </a:rPr>
              <a:t>разработка и проведение открытых мероприятий по собственным технологиям;</a:t>
            </a:r>
            <a:endParaRPr/>
          </a:p>
          <a:p>
            <a:pPr lvl="0">
              <a:defRPr/>
            </a:pPr>
            <a:r>
              <a:rPr lang="ru-RU">
                <a:latin typeface="Times New Roman"/>
                <a:cs typeface="Times New Roman"/>
              </a:rPr>
              <a:t>создание комплектов педагогических разработок;</a:t>
            </a:r>
            <a:endParaRPr/>
          </a:p>
          <a:p>
            <a:pPr lvl="0">
              <a:defRPr/>
            </a:pPr>
            <a:r>
              <a:rPr lang="ru-RU">
                <a:latin typeface="Times New Roman"/>
                <a:cs typeface="Times New Roman"/>
              </a:rPr>
              <a:t>проведение тренингов, семинаров, конференций, мастер-классов, обобщение опыта по исследуемой проблеме (теме);</a:t>
            </a:r>
            <a:endParaRPr/>
          </a:p>
          <a:p>
            <a:pPr lvl="0">
              <a:defRPr/>
            </a:pPr>
            <a:r>
              <a:rPr lang="ru-RU">
                <a:latin typeface="Times New Roman"/>
                <a:cs typeface="Times New Roman"/>
              </a:rPr>
              <a:t>повышение престижа образовательного учреждения.</a:t>
            </a:r>
            <a:endParaRPr/>
          </a:p>
        </p:txBody>
      </p:sp>
      <p:sp>
        <p:nvSpPr>
          <p:cNvPr id="19460" name="AutoShape 4" descr="Похожее изображение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9462" name="AutoShape 6" descr="Похожее изображение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 algn="l">
              <a:defRPr/>
            </a:pPr>
            <a:r>
              <a:rPr lang="ru-RU" sz="3200" b="1">
                <a:latin typeface="Times New Roman"/>
                <a:cs typeface="Times New Roman"/>
              </a:rPr>
              <a:t>В.Г. Белинский:</a:t>
            </a:r>
            <a:endParaRPr lang="ru-RU" sz="3200" b="1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>
              <a:buNone/>
              <a:defRPr/>
            </a:pPr>
            <a:r>
              <a:rPr lang="ru-RU" sz="3600">
                <a:latin typeface="Times New Roman"/>
                <a:cs typeface="Times New Roman"/>
              </a:rPr>
              <a:t>«Никакой человек в мире не         родится готовым, то есть             вполне сформировавшимся, но всякая жизнь его есть не что иное, как беспрерывно движущееся развитие, беспрестанное формирование</a:t>
            </a:r>
            <a:r>
              <a:rPr lang="ru-RU">
                <a:latin typeface="Times New Roman"/>
                <a:cs typeface="Times New Roman"/>
              </a:rPr>
              <a:t>»</a:t>
            </a:r>
            <a:endParaRPr lang="ru-RU" sz="3600">
              <a:latin typeface="Times New Roman"/>
              <a:cs typeface="Times New Roman"/>
            </a:endParaRPr>
          </a:p>
          <a:p>
            <a:pPr lvl="0">
              <a:buNone/>
              <a:defRPr/>
            </a:pPr>
            <a:endParaRPr lang="ru-RU"/>
          </a:p>
        </p:txBody>
      </p:sp>
      <p:sp>
        <p:nvSpPr>
          <p:cNvPr id="19460" name="AutoShape 4" descr="Похожее изображение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9462" name="AutoShape 6" descr="Похожее изображение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" name="Рисунок 5" descr="https://crosti.ru/patterns/00/12/f1/c90cc527b3/picture.jpg"/>
          <p:cNvPicPr/>
          <p:nvPr/>
        </p:nvPicPr>
        <p:blipFill>
          <a:blip r:embed="rId2"/>
          <a:stretch/>
        </p:blipFill>
        <p:spPr bwMode="auto">
          <a:xfrm>
            <a:off x="6929454" y="285728"/>
            <a:ext cx="1612239" cy="2221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4000" b="1">
                <a:latin typeface="Times New Roman"/>
                <a:cs typeface="Times New Roman"/>
              </a:rPr>
              <a:t>Спасибо за внимание!</a:t>
            </a:r>
            <a:endParaRPr lang="ru-RU" sz="4000" b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Autofit/>
          </a:bodyPr>
          <a:lstStyle/>
          <a:p>
            <a:pPr>
              <a:defRPr/>
            </a:pPr>
            <a:r>
              <a:rPr lang="ru-RU" sz="3600" b="1">
                <a:latin typeface="Times New Roman"/>
                <a:cs typeface="Times New Roman"/>
              </a:rPr>
              <a:t>Профессиональные умения компетентного педагога</a:t>
            </a:r>
            <a:endParaRPr lang="ru-RU" sz="360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92500" lnSpcReduction="20000"/>
          </a:bodyPr>
          <a:lstStyle/>
          <a:p>
            <a:pPr>
              <a:buNone/>
              <a:defRPr/>
            </a:pPr>
            <a:r>
              <a:rPr lang="ru-RU">
                <a:latin typeface="Times New Roman"/>
                <a:cs typeface="Times New Roman"/>
              </a:rPr>
              <a:t>1) проводить научно-методический анализ программы, учебников, учебно-методической литературы; </a:t>
            </a:r>
            <a:endParaRPr/>
          </a:p>
          <a:p>
            <a:pPr>
              <a:buNone/>
              <a:defRPr/>
            </a:pPr>
            <a:r>
              <a:rPr lang="ru-RU">
                <a:latin typeface="Times New Roman"/>
                <a:cs typeface="Times New Roman"/>
              </a:rPr>
              <a:t>2) видеть, ставить и решать учебно-познавательные задачи при изучении тем, разделов школьного курса математики; </a:t>
            </a:r>
            <a:endParaRPr/>
          </a:p>
          <a:p>
            <a:pPr>
              <a:buNone/>
              <a:defRPr/>
            </a:pPr>
            <a:r>
              <a:rPr lang="ru-RU">
                <a:latin typeface="Times New Roman"/>
                <a:cs typeface="Times New Roman"/>
              </a:rPr>
              <a:t>3) конструировать вариативные методики обучения в зависимости от целей, средств и реальных условий обучения;</a:t>
            </a:r>
            <a:endParaRPr/>
          </a:p>
          <a:p>
            <a:pPr>
              <a:buNone/>
              <a:defRPr/>
            </a:pPr>
            <a:r>
              <a:rPr lang="ru-RU">
                <a:latin typeface="Times New Roman"/>
                <a:cs typeface="Times New Roman"/>
              </a:rPr>
              <a:t>4) моделировать, прогнозировать и оценивать свою деятельность и деятельность учащихся; 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Autofit/>
          </a:bodyPr>
          <a:lstStyle/>
          <a:p>
            <a:pPr>
              <a:defRPr/>
            </a:pPr>
            <a:r>
              <a:rPr lang="ru-RU" sz="3600" b="1">
                <a:latin typeface="Times New Roman"/>
                <a:cs typeface="Times New Roman"/>
              </a:rPr>
              <a:t>Профессиональные умения компетентного педагога</a:t>
            </a:r>
            <a:endParaRPr lang="ru-RU" sz="360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/>
          <a:p>
            <a:pPr>
              <a:buNone/>
              <a:defRPr/>
            </a:pPr>
            <a:r>
              <a:rPr lang="ru-RU">
                <a:latin typeface="Times New Roman"/>
                <a:cs typeface="Times New Roman"/>
              </a:rPr>
              <a:t>5) способствовать развитию теоретического исследовательского мышления: учить проблемной постановке вопроса, широким обобщениям, аргументированной защите своих выводов, построению и проверке гипотез, систематизации знаний учащихся; </a:t>
            </a:r>
            <a:endParaRPr/>
          </a:p>
          <a:p>
            <a:pPr>
              <a:buNone/>
              <a:defRPr/>
            </a:pPr>
            <a:r>
              <a:rPr lang="ru-RU">
                <a:latin typeface="Times New Roman"/>
                <a:cs typeface="Times New Roman"/>
              </a:rPr>
              <a:t>6) владеть методиками по изучению уровня умственного развития учащихся (осознанность, гибкость, широта, критичность мышления).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57200" y="500042"/>
            <a:ext cx="8401080" cy="5881286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ru-RU" b="1">
                <a:latin typeface="Times New Roman"/>
                <a:cs typeface="Times New Roman"/>
              </a:rPr>
              <a:t>«Учитель живёт до тех пор, пока учится, как только он перестает учиться, в нём умирает учитель»</a:t>
            </a:r>
            <a:r>
              <a:rPr lang="ru-RU">
                <a:latin typeface="Times New Roman"/>
                <a:cs typeface="Times New Roman"/>
              </a:rPr>
              <a:t> (К.Д.Ушинский)</a:t>
            </a:r>
            <a:endParaRPr/>
          </a:p>
          <a:p>
            <a:pPr>
              <a:defRPr/>
            </a:pPr>
            <a:r>
              <a:rPr lang="ru-RU" b="1">
                <a:latin typeface="Times New Roman"/>
                <a:cs typeface="Times New Roman"/>
              </a:rPr>
              <a:t>«Учитель - это человек, который учится всю жизнь, только в этом случае он обретает право учить. Настоящий учитель-профессионал находится в постоянном развитии и всю свою трудовую жизнь является исследователем» </a:t>
            </a:r>
            <a:r>
              <a:rPr lang="ru-RU">
                <a:latin typeface="Times New Roman"/>
                <a:cs typeface="Times New Roman"/>
              </a:rPr>
              <a:t>(В.М. </a:t>
            </a:r>
            <a:r>
              <a:rPr lang="ru-RU">
                <a:latin typeface="Times New Roman"/>
                <a:cs typeface="Times New Roman"/>
              </a:rPr>
              <a:t>Лизинский</a:t>
            </a:r>
            <a:r>
              <a:rPr lang="ru-RU">
                <a:latin typeface="Times New Roman"/>
                <a:cs typeface="Times New Roman"/>
              </a:rPr>
              <a:t>)</a:t>
            </a:r>
            <a:endParaRPr/>
          </a:p>
          <a:p>
            <a:pPr>
              <a:defRPr/>
            </a:pPr>
            <a:r>
              <a:rPr lang="ru-RU" b="1">
                <a:latin typeface="Times New Roman"/>
                <a:cs typeface="Times New Roman"/>
              </a:rPr>
              <a:t>«Всякое настоящее образование добывается только путем самообразования» </a:t>
            </a:r>
            <a:endParaRPr/>
          </a:p>
          <a:p>
            <a:pPr>
              <a:buNone/>
              <a:defRPr/>
            </a:pPr>
            <a:r>
              <a:rPr lang="ru-RU" b="1">
                <a:latin typeface="Times New Roman"/>
                <a:cs typeface="Times New Roman"/>
              </a:rPr>
              <a:t>      </a:t>
            </a:r>
            <a:r>
              <a:rPr lang="ru-RU">
                <a:latin typeface="Times New Roman"/>
                <a:cs typeface="Times New Roman"/>
              </a:rPr>
              <a:t>(Н.А. Рубакин)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16632"/>
            <a:ext cx="8229600" cy="88347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000" b="1" i="1"/>
              <a:t>Федеральный закон «Об образовании в Российской Федерации»</a:t>
            </a:r>
            <a:endParaRPr lang="ru-RU" sz="200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214282" y="857232"/>
            <a:ext cx="8643998" cy="5524096"/>
          </a:xfrm>
        </p:spPr>
        <p:txBody>
          <a:bodyPr>
            <a:normAutofit fontScale="32500" lnSpcReduction="20000"/>
          </a:bodyPr>
          <a:lstStyle/>
          <a:p>
            <a:pPr>
              <a:defRPr/>
            </a:pPr>
            <a:r>
              <a:rPr lang="ru-RU" sz="5500" b="1" i="1">
                <a:latin typeface="Times New Roman"/>
                <a:cs typeface="Times New Roman"/>
              </a:rPr>
              <a:t>В статье 3 «Основные принципы государственной политики и правового регулирования отношений в сфере образования» </a:t>
            </a:r>
            <a:r>
              <a:rPr lang="ru-RU" sz="5500">
                <a:latin typeface="Times New Roman"/>
                <a:cs typeface="Times New Roman"/>
              </a:rPr>
              <a:t>говорится о</a:t>
            </a:r>
            <a:r>
              <a:rPr lang="ru-RU" sz="5500" b="1">
                <a:latin typeface="Times New Roman"/>
                <a:cs typeface="Times New Roman"/>
              </a:rPr>
              <a:t> </a:t>
            </a:r>
            <a:r>
              <a:rPr lang="ru-RU" sz="5500">
                <a:latin typeface="Times New Roman"/>
                <a:cs typeface="Times New Roman"/>
              </a:rPr>
              <a:t>предоставлении педагогическим работникам свободы в выборе форм обучения, методов обучения и воспитания.</a:t>
            </a:r>
            <a:endParaRPr/>
          </a:p>
          <a:p>
            <a:pPr>
              <a:defRPr/>
            </a:pPr>
            <a:r>
              <a:rPr lang="ru-RU" sz="5500" b="1" i="1">
                <a:latin typeface="Times New Roman"/>
                <a:cs typeface="Times New Roman"/>
              </a:rPr>
              <a:t>В статье 48 «Обязанности и ответственность педагогических работников»</a:t>
            </a:r>
            <a:r>
              <a:rPr lang="ru-RU" sz="5500" b="1">
                <a:latin typeface="Times New Roman"/>
                <a:cs typeface="Times New Roman"/>
              </a:rPr>
              <a:t> </a:t>
            </a:r>
            <a:r>
              <a:rPr lang="ru-RU" sz="5500">
                <a:latin typeface="Times New Roman"/>
                <a:cs typeface="Times New Roman"/>
              </a:rPr>
              <a:t>прописано:</a:t>
            </a:r>
            <a:endParaRPr/>
          </a:p>
          <a:p>
            <a:pPr>
              <a:buNone/>
              <a:defRPr/>
            </a:pPr>
            <a:r>
              <a:rPr lang="ru-RU" sz="5500">
                <a:latin typeface="Times New Roman"/>
                <a:cs typeface="Times New Roman"/>
              </a:rPr>
              <a:t>Педагогические работники обязаны:</a:t>
            </a:r>
            <a:endParaRPr/>
          </a:p>
          <a:p>
            <a:pPr>
              <a:defRPr/>
            </a:pPr>
            <a:r>
              <a:rPr lang="ru-RU" sz="6200">
                <a:latin typeface="Times New Roman"/>
                <a:cs typeface="Times New Roman"/>
              </a:rPr>
              <a:t>осуществлять свою деятельность на высоком профессиональном уровне, обеспечивать в полном объеме реализацию преподаваемых учебных предметов, курса, дисциплины (модуля) в соответствии с утвержденной рабочей программой;</a:t>
            </a:r>
            <a:endParaRPr/>
          </a:p>
          <a:p>
            <a:pPr>
              <a:defRPr/>
            </a:pPr>
            <a:r>
              <a:rPr lang="ru-RU" sz="6200">
                <a:latin typeface="Times New Roman"/>
                <a:cs typeface="Times New Roman"/>
              </a:rPr>
              <a:t>развивать у обучающихся познавательную активность, самостоятельность, инициативу, творческие способности, формировать гражданскую позицию, способность к труду и жизни в условиях современного мира, формировать у обучающихся культуру здорового и безопасного образа жизни;</a:t>
            </a:r>
            <a:endParaRPr/>
          </a:p>
          <a:p>
            <a:pPr>
              <a:defRPr/>
            </a:pPr>
            <a:r>
              <a:rPr lang="ru-RU" sz="6200">
                <a:latin typeface="Times New Roman"/>
                <a:cs typeface="Times New Roman"/>
              </a:rPr>
              <a:t>применять педагогически обоснованные и обеспечивающие высокое качество образования формы, методы обучения и воспитания;</a:t>
            </a:r>
            <a:endParaRPr/>
          </a:p>
          <a:p>
            <a:pPr>
              <a:defRPr/>
            </a:pPr>
            <a:r>
              <a:rPr lang="ru-RU" sz="6200">
                <a:latin typeface="Times New Roman"/>
                <a:cs typeface="Times New Roman"/>
              </a:rPr>
              <a:t>систематически повышать свой профессиональный уровень;</a:t>
            </a:r>
            <a:endParaRPr/>
          </a:p>
          <a:p>
            <a:pPr>
              <a:defRPr/>
            </a:pPr>
            <a:r>
              <a:rPr lang="ru-RU" sz="6200">
                <a:latin typeface="Times New Roman"/>
                <a:cs typeface="Times New Roman"/>
              </a:rPr>
              <a:t>проходить аттестацию на соответствие занимаемой должности в порядке, установленном законодательством об образовании.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16632"/>
            <a:ext cx="8229600" cy="109779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>
                <a:latin typeface="Times New Roman"/>
                <a:cs typeface="Times New Roman"/>
              </a:rPr>
              <a:t>В соответствии с требованиями ФГОС</a:t>
            </a:r>
            <a:endParaRPr lang="ru-RU" sz="400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57200" y="1071546"/>
            <a:ext cx="8229600" cy="5309782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sz="3500">
                <a:latin typeface="Times New Roman"/>
                <a:cs typeface="Times New Roman"/>
              </a:rPr>
              <a:t>Освоение педагогами идеологии нового государственного образовательного стандарта и концептуальных подходов к его построению.</a:t>
            </a:r>
            <a:endParaRPr/>
          </a:p>
          <a:p>
            <a:pPr>
              <a:defRPr/>
            </a:pPr>
            <a:r>
              <a:rPr lang="ru-RU" sz="3500">
                <a:latin typeface="Times New Roman"/>
                <a:cs typeface="Times New Roman"/>
              </a:rPr>
              <a:t>Освоение педагогами структуры и содержания основных документов нового государственного стандарта.</a:t>
            </a:r>
            <a:endParaRPr/>
          </a:p>
          <a:p>
            <a:pPr>
              <a:defRPr/>
            </a:pPr>
            <a:r>
              <a:rPr lang="ru-RU" sz="3500">
                <a:latin typeface="Times New Roman"/>
                <a:cs typeface="Times New Roman"/>
              </a:rPr>
              <a:t>Овладение педагогами технологиями </a:t>
            </a:r>
            <a:r>
              <a:rPr lang="ru-RU" sz="3500">
                <a:latin typeface="Times New Roman"/>
                <a:cs typeface="Times New Roman"/>
              </a:rPr>
              <a:t>деятельностного</a:t>
            </a:r>
            <a:r>
              <a:rPr lang="ru-RU" sz="3500">
                <a:latin typeface="Times New Roman"/>
                <a:cs typeface="Times New Roman"/>
              </a:rPr>
              <a:t> (</a:t>
            </a:r>
            <a:r>
              <a:rPr lang="ru-RU" sz="3500">
                <a:latin typeface="Times New Roman"/>
                <a:cs typeface="Times New Roman"/>
              </a:rPr>
              <a:t>компетентностного</a:t>
            </a:r>
            <a:r>
              <a:rPr lang="ru-RU" sz="3500">
                <a:latin typeface="Times New Roman"/>
                <a:cs typeface="Times New Roman"/>
              </a:rPr>
              <a:t>) обучения.</a:t>
            </a:r>
            <a:endParaRPr/>
          </a:p>
          <a:p>
            <a:pPr>
              <a:defRPr/>
            </a:pPr>
            <a:r>
              <a:rPr lang="ru-RU" sz="3500">
                <a:latin typeface="Times New Roman"/>
                <a:cs typeface="Times New Roman"/>
              </a:rPr>
              <a:t>Обучение педагогов новой системе требований к оценке итогов образовательной деятельности.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3600" b="1" i="1">
                <a:latin typeface="Times New Roman"/>
                <a:cs typeface="Times New Roman"/>
              </a:rPr>
              <a:t>Самообразование</a:t>
            </a:r>
            <a:r>
              <a:rPr lang="ru-RU" sz="3600" b="1">
                <a:latin typeface="Times New Roman"/>
                <a:cs typeface="Times New Roman"/>
              </a:rPr>
              <a:t> </a:t>
            </a:r>
            <a:r>
              <a:rPr lang="ru-RU" sz="3600">
                <a:latin typeface="Times New Roman"/>
                <a:cs typeface="Times New Roman"/>
              </a:rPr>
              <a:t>– это целенаправленная познавательная деятельность, управляемая самой личностью; приобретение систематических знаний в какой-либо области науки, техники, культуры, политической жизни и т.п. </a:t>
            </a:r>
            <a:endParaRPr lang="ru-RU" sz="36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Если процесс образования: </a:t>
            </a:r>
            <a:endParaRPr lang="ru-RU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осуществляется добровольно; 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осуществляется сознательно; 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планируется, управляется и контролируется самим человеком; </a:t>
            </a:r>
            <a:endParaRPr/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необходим для совершенствования каких-либо качеств или навыков, </a:t>
            </a:r>
            <a:endParaRPr/>
          </a:p>
          <a:p>
            <a:pPr algn="ctr">
              <a:buNone/>
              <a:defRPr/>
            </a:pPr>
            <a:r>
              <a:rPr lang="ru-RU">
                <a:latin typeface="Times New Roman"/>
                <a:cs typeface="Times New Roman"/>
              </a:rPr>
              <a:t>то </a:t>
            </a:r>
            <a:r>
              <a:rPr lang="ru-RU" b="1">
                <a:latin typeface="Times New Roman"/>
                <a:cs typeface="Times New Roman"/>
              </a:rPr>
              <a:t>речь идет о </a:t>
            </a:r>
            <a:r>
              <a:rPr lang="ru-RU" b="1" u="sng">
                <a:solidFill>
                  <a:srgbClr val="0070C0"/>
                </a:solidFill>
                <a:latin typeface="Times New Roman"/>
                <a:cs typeface="Times New Roman"/>
              </a:rPr>
              <a:t>самообразовании.</a:t>
            </a:r>
            <a:endParaRPr lang="ru-RU" b="1" u="sng">
              <a:solidFill>
                <a:srgbClr val="0070C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wipe dir="r"/>
      </p:transition>
    </mc:Choice>
    <mc:Fallback>
      <p:transition spd="slow" advClick="1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Р7-Офис/7.2.2.36</Application>
  <DocSecurity>0</DocSecurity>
  <PresentationFormat>Экран (4:3)</PresentationFormat>
  <Paragraphs>0</Paragraphs>
  <Slides>22</Slides>
  <Notes>22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Manager/>
  <Company>http://presentation-creation.ru/</Company>
  <LinksUpToDate>0</LinksUpToDate>
  <SharedDoc>0</SharedDoc>
  <HyperlinkBase>http://presentation-creation.ru/</HyperlinkBase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Глобус и тетради</dc:title>
  <dc:subject/>
  <dc:creator>obstinate</dc:creator>
  <cp:keywords/>
  <dc:description/>
  <dc:identifier/>
  <dc:language/>
  <cp:lastModifiedBy/>
  <cp:revision>47</cp:revision>
  <dcterms:created xsi:type="dcterms:W3CDTF">2017-03-21T16:15:12Z</dcterms:created>
  <dcterms:modified xsi:type="dcterms:W3CDTF">2022-12-30T11:43:58Z</dcterms:modified>
  <cp:category/>
  <cp:contentStatus/>
  <cp:version/>
</cp:coreProperties>
</file>