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6"/>
  </p:notesMasterIdLst>
  <p:sldIdLst>
    <p:sldId id="259" r:id="rId2"/>
    <p:sldId id="264" r:id="rId3"/>
    <p:sldId id="262" r:id="rId4"/>
    <p:sldId id="260" r:id="rId5"/>
    <p:sldId id="261" r:id="rId6"/>
    <p:sldId id="271" r:id="rId7"/>
    <p:sldId id="256" r:id="rId8"/>
    <p:sldId id="263" r:id="rId9"/>
    <p:sldId id="272" r:id="rId10"/>
    <p:sldId id="273" r:id="rId11"/>
    <p:sldId id="274" r:id="rId12"/>
    <p:sldId id="275" r:id="rId13"/>
    <p:sldId id="276" r:id="rId14"/>
    <p:sldId id="277" r:id="rId15"/>
    <p:sldId id="266" r:id="rId16"/>
    <p:sldId id="267" r:id="rId17"/>
    <p:sldId id="268" r:id="rId18"/>
    <p:sldId id="269" r:id="rId19"/>
    <p:sldId id="270" r:id="rId20"/>
    <p:sldId id="278" r:id="rId21"/>
    <p:sldId id="257"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6" autoAdjust="0"/>
    <p:restoredTop sz="94615" autoAdjust="0"/>
  </p:normalViewPr>
  <p:slideViewPr>
    <p:cSldViewPr>
      <p:cViewPr varScale="1">
        <p:scale>
          <a:sx n="49" d="100"/>
          <a:sy n="49" d="100"/>
        </p:scale>
        <p:origin x="1310"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7" d="100"/>
          <a:sy n="47" d="100"/>
        </p:scale>
        <p:origin x="-216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EDB5E7-95F4-4F45-BCDA-AD316F3BBC9B}" type="datetimeFigureOut">
              <a:rPr lang="ru-RU" smtClean="0"/>
              <a:pPr/>
              <a:t>15.12.2022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3E60BA-50A4-4C08-83B0-94F7E1222C6E}" type="slidenum">
              <a:rPr lang="ru-RU" smtClean="0"/>
              <a:pPr/>
              <a:t>‹#›</a:t>
            </a:fld>
            <a:endParaRPr lang="ru-RU"/>
          </a:p>
        </p:txBody>
      </p:sp>
    </p:spTree>
    <p:extLst>
      <p:ext uri="{BB962C8B-B14F-4D97-AF65-F5344CB8AC3E}">
        <p14:creationId xmlns:p14="http://schemas.microsoft.com/office/powerpoint/2010/main" val="2082959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30" name="Дата 29"/>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D089C6E-AEAD-49EE-902F-1E05B2BD483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089C6E-AEAD-49EE-902F-1E05B2BD483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089C6E-AEAD-49EE-902F-1E05B2BD4838}" type="slidenum">
              <a:rPr lang="ru-RU" smtClean="0"/>
              <a:pPr/>
              <a:t>‹#›</a:t>
            </a:fld>
            <a:endParaRPr lang="ru-RU"/>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F8D5E48F-01F0-41C1-A1C4-EFA3C775BD9A}" type="datetimeFigureOut">
              <a:rPr lang="ru-RU" smtClean="0"/>
              <a:pPr/>
              <a:t>15.12.2022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CD089C6E-AEAD-49EE-902F-1E05B2BD483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8D5E48F-01F0-41C1-A1C4-EFA3C775BD9A}" type="datetimeFigureOut">
              <a:rPr lang="ru-RU" smtClean="0"/>
              <a:pPr/>
              <a:t>15.12.2022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D089C6E-AEAD-49EE-902F-1E05B2BD483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fad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9.jpe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 Id="rId5" Type="http://schemas.openxmlformats.org/officeDocument/2006/relationships/image" Target="../media/image40.jpeg"/><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8.jpeg"/><Relationship Id="rId1" Type="http://schemas.openxmlformats.org/officeDocument/2006/relationships/slideLayout" Target="../slideLayouts/slideLayout4.xml"/><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2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upload.wikimedia.org/wikipedia/commons/9/90/Brusov1890.gif" TargetMode="External"/><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323528" y="764704"/>
            <a:ext cx="4038600" cy="4434840"/>
          </a:xfrm>
        </p:spPr>
        <p:txBody>
          <a:bodyPr>
            <a:normAutofit/>
          </a:bodyPr>
          <a:lstStyle/>
          <a:p>
            <a:pPr>
              <a:buNone/>
            </a:pPr>
            <a:r>
              <a:rPr lang="ru-RU" sz="6000" dirty="0">
                <a:solidFill>
                  <a:schemeClr val="bg1">
                    <a:lumMod val="95000"/>
                  </a:schemeClr>
                </a:solidFill>
              </a:rPr>
              <a:t>  </a:t>
            </a:r>
            <a:r>
              <a:rPr lang="ru-RU" sz="6000" dirty="0">
                <a:solidFill>
                  <a:schemeClr val="bg1"/>
                </a:solidFill>
              </a:rPr>
              <a:t>Фёдор</a:t>
            </a:r>
            <a:br>
              <a:rPr lang="ru-RU" sz="6000" dirty="0">
                <a:solidFill>
                  <a:schemeClr val="bg1"/>
                </a:solidFill>
              </a:rPr>
            </a:br>
            <a:r>
              <a:rPr lang="ru-RU" sz="6000" dirty="0">
                <a:solidFill>
                  <a:schemeClr val="bg1"/>
                </a:solidFill>
              </a:rPr>
              <a:t>Иванович </a:t>
            </a:r>
            <a:br>
              <a:rPr lang="ru-RU" sz="6000" dirty="0">
                <a:solidFill>
                  <a:schemeClr val="bg1"/>
                </a:solidFill>
              </a:rPr>
            </a:br>
            <a:r>
              <a:rPr lang="ru-RU" sz="6000" dirty="0">
                <a:solidFill>
                  <a:schemeClr val="bg1"/>
                </a:solidFill>
              </a:rPr>
              <a:t>Тютчев</a:t>
            </a:r>
          </a:p>
          <a:p>
            <a:pPr>
              <a:buNone/>
            </a:pPr>
            <a:r>
              <a:rPr lang="ru-RU" sz="6000" dirty="0">
                <a:solidFill>
                  <a:schemeClr val="bg1"/>
                </a:solidFill>
              </a:rPr>
              <a:t>(1803-1873)</a:t>
            </a:r>
          </a:p>
        </p:txBody>
      </p:sp>
      <p:pic>
        <p:nvPicPr>
          <p:cNvPr id="7" name="Содержимое 6" descr="Tyutchev-Fyodor-Ivanovich.jpg"/>
          <p:cNvPicPr>
            <a:picLocks noGrp="1" noChangeAspect="1"/>
          </p:cNvPicPr>
          <p:nvPr>
            <p:ph sz="half" idx="2"/>
          </p:nvPr>
        </p:nvPicPr>
        <p:blipFill>
          <a:blip r:embed="rId3" cstate="print"/>
          <a:stretch>
            <a:fillRect/>
          </a:stretch>
        </p:blipFill>
        <p:spPr>
          <a:xfrm>
            <a:off x="4496531" y="1339606"/>
            <a:ext cx="4323941" cy="43936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advTm="1997">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EC3E01-E6C9-4CB4-ABBD-3956E8542383}"/>
              </a:ext>
            </a:extLst>
          </p:cNvPr>
          <p:cNvSpPr>
            <a:spLocks noGrp="1"/>
          </p:cNvSpPr>
          <p:nvPr>
            <p:ph type="title"/>
          </p:nvPr>
        </p:nvSpPr>
        <p:spPr/>
        <p:txBody>
          <a:bodyPr/>
          <a:lstStyle/>
          <a:p>
            <a:endParaRPr lang="ru-RU"/>
          </a:p>
        </p:txBody>
      </p:sp>
      <p:sp>
        <p:nvSpPr>
          <p:cNvPr id="4" name="Объект 3">
            <a:extLst>
              <a:ext uri="{FF2B5EF4-FFF2-40B4-BE49-F238E27FC236}">
                <a16:creationId xmlns:a16="http://schemas.microsoft.com/office/drawing/2014/main" id="{439A5AFF-2397-4326-A221-D5CD24F96D03}"/>
              </a:ext>
            </a:extLst>
          </p:cNvPr>
          <p:cNvSpPr>
            <a:spLocks noGrp="1"/>
          </p:cNvSpPr>
          <p:nvPr>
            <p:ph sz="half" idx="2"/>
          </p:nvPr>
        </p:nvSpPr>
        <p:spPr/>
        <p:txBody>
          <a:bodyPr/>
          <a:lstStyle/>
          <a:p>
            <a:endParaRPr lang="ru-RU"/>
          </a:p>
        </p:txBody>
      </p:sp>
      <p:pic>
        <p:nvPicPr>
          <p:cNvPr id="3074" name="Picture 2" descr="Это интересно! Прочитай!">
            <a:extLst>
              <a:ext uri="{FF2B5EF4-FFF2-40B4-BE49-F238E27FC236}">
                <a16:creationId xmlns:a16="http://schemas.microsoft.com/office/drawing/2014/main" id="{BAACD21E-8F57-428E-9C33-DE7529A2B6C8}"/>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44805" y="-99534"/>
            <a:ext cx="9288805" cy="6957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738853"/>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D85936-A549-4579-8005-B0EB0D0DC069}"/>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B42B7601-20DC-40D3-9A59-42352E943303}"/>
              </a:ext>
            </a:extLst>
          </p:cNvPr>
          <p:cNvSpPr>
            <a:spLocks noGrp="1"/>
          </p:cNvSpPr>
          <p:nvPr>
            <p:ph sz="half" idx="1"/>
          </p:nvPr>
        </p:nvSpPr>
        <p:spPr/>
        <p:txBody>
          <a:bodyPr/>
          <a:lstStyle/>
          <a:p>
            <a:endParaRPr lang="ru-RU"/>
          </a:p>
        </p:txBody>
      </p:sp>
      <p:sp>
        <p:nvSpPr>
          <p:cNvPr id="4" name="Объект 3">
            <a:extLst>
              <a:ext uri="{FF2B5EF4-FFF2-40B4-BE49-F238E27FC236}">
                <a16:creationId xmlns:a16="http://schemas.microsoft.com/office/drawing/2014/main" id="{497309E9-89D6-4C40-9008-AF189B2A708F}"/>
              </a:ext>
            </a:extLst>
          </p:cNvPr>
          <p:cNvSpPr>
            <a:spLocks noGrp="1"/>
          </p:cNvSpPr>
          <p:nvPr>
            <p:ph sz="half" idx="2"/>
          </p:nvPr>
        </p:nvSpPr>
        <p:spPr/>
        <p:txBody>
          <a:bodyPr/>
          <a:lstStyle/>
          <a:p>
            <a:endParaRPr lang="ru-RU"/>
          </a:p>
        </p:txBody>
      </p:sp>
      <p:pic>
        <p:nvPicPr>
          <p:cNvPr id="4098" name="Picture 2" descr="Это интересно! Прочитай!">
            <a:extLst>
              <a:ext uri="{FF2B5EF4-FFF2-40B4-BE49-F238E27FC236}">
                <a16:creationId xmlns:a16="http://schemas.microsoft.com/office/drawing/2014/main" id="{577573BB-8AD4-4EB1-A6FE-33121AD67F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4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017538"/>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FC7C4C5-6C3A-47E4-AF27-C28022338154}"/>
              </a:ext>
            </a:extLst>
          </p:cNvPr>
          <p:cNvSpPr>
            <a:spLocks noGrp="1"/>
          </p:cNvSpPr>
          <p:nvPr>
            <p:ph type="title"/>
          </p:nvPr>
        </p:nvSpPr>
        <p:spPr/>
        <p:txBody>
          <a:bodyPr/>
          <a:lstStyle/>
          <a:p>
            <a:endParaRPr lang="ru-RU"/>
          </a:p>
        </p:txBody>
      </p:sp>
      <p:sp>
        <p:nvSpPr>
          <p:cNvPr id="4" name="Объект 3">
            <a:extLst>
              <a:ext uri="{FF2B5EF4-FFF2-40B4-BE49-F238E27FC236}">
                <a16:creationId xmlns:a16="http://schemas.microsoft.com/office/drawing/2014/main" id="{FCF9A738-9897-4771-8FFA-1266EB489A26}"/>
              </a:ext>
            </a:extLst>
          </p:cNvPr>
          <p:cNvSpPr>
            <a:spLocks noGrp="1"/>
          </p:cNvSpPr>
          <p:nvPr>
            <p:ph sz="half" idx="2"/>
          </p:nvPr>
        </p:nvSpPr>
        <p:spPr/>
        <p:txBody>
          <a:bodyPr/>
          <a:lstStyle/>
          <a:p>
            <a:endParaRPr lang="ru-RU"/>
          </a:p>
        </p:txBody>
      </p:sp>
      <p:pic>
        <p:nvPicPr>
          <p:cNvPr id="5122" name="Picture 2" descr="Это интересно! Прочитай!">
            <a:extLst>
              <a:ext uri="{FF2B5EF4-FFF2-40B4-BE49-F238E27FC236}">
                <a16:creationId xmlns:a16="http://schemas.microsoft.com/office/drawing/2014/main" id="{42F79B3C-7BDD-4545-98FF-44B58820487F}"/>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8930"/>
            <a:ext cx="9144000" cy="6849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383630"/>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920592-02D8-44AB-BACF-CC7246174EA8}"/>
              </a:ext>
            </a:extLst>
          </p:cNvPr>
          <p:cNvSpPr>
            <a:spLocks noGrp="1"/>
          </p:cNvSpPr>
          <p:nvPr>
            <p:ph type="title"/>
          </p:nvPr>
        </p:nvSpPr>
        <p:spPr/>
        <p:txBody>
          <a:bodyPr/>
          <a:lstStyle/>
          <a:p>
            <a:endParaRPr lang="ru-RU"/>
          </a:p>
        </p:txBody>
      </p:sp>
      <p:sp>
        <p:nvSpPr>
          <p:cNvPr id="4" name="Объект 3">
            <a:extLst>
              <a:ext uri="{FF2B5EF4-FFF2-40B4-BE49-F238E27FC236}">
                <a16:creationId xmlns:a16="http://schemas.microsoft.com/office/drawing/2014/main" id="{F96EC4AE-F386-4C3A-8186-4381E3F26B19}"/>
              </a:ext>
            </a:extLst>
          </p:cNvPr>
          <p:cNvSpPr>
            <a:spLocks noGrp="1"/>
          </p:cNvSpPr>
          <p:nvPr>
            <p:ph sz="half" idx="2"/>
          </p:nvPr>
        </p:nvSpPr>
        <p:spPr/>
        <p:txBody>
          <a:bodyPr/>
          <a:lstStyle/>
          <a:p>
            <a:endParaRPr lang="ru-RU"/>
          </a:p>
        </p:txBody>
      </p:sp>
      <p:pic>
        <p:nvPicPr>
          <p:cNvPr id="6146" name="Picture 2" descr="Памятник в г. Брянске">
            <a:extLst>
              <a:ext uri="{FF2B5EF4-FFF2-40B4-BE49-F238E27FC236}">
                <a16:creationId xmlns:a16="http://schemas.microsoft.com/office/drawing/2014/main" id="{AE41C230-2557-46C6-9386-8F3AC7A4176E}"/>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1109" cy="6846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862052"/>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4FDBB1-9FC2-4A66-BD9F-D32D0601303E}"/>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60616F24-5DBE-47BE-BD3A-6CDD90D65601}"/>
              </a:ext>
            </a:extLst>
          </p:cNvPr>
          <p:cNvSpPr>
            <a:spLocks noGrp="1"/>
          </p:cNvSpPr>
          <p:nvPr>
            <p:ph sz="half" idx="1"/>
          </p:nvPr>
        </p:nvSpPr>
        <p:spPr/>
        <p:txBody>
          <a:bodyPr/>
          <a:lstStyle/>
          <a:p>
            <a:endParaRPr lang="ru-RU"/>
          </a:p>
        </p:txBody>
      </p:sp>
      <p:sp>
        <p:nvSpPr>
          <p:cNvPr id="4" name="Объект 3">
            <a:extLst>
              <a:ext uri="{FF2B5EF4-FFF2-40B4-BE49-F238E27FC236}">
                <a16:creationId xmlns:a16="http://schemas.microsoft.com/office/drawing/2014/main" id="{D6CCE012-27C8-408E-9680-F287D7AA3F67}"/>
              </a:ext>
            </a:extLst>
          </p:cNvPr>
          <p:cNvSpPr>
            <a:spLocks noGrp="1"/>
          </p:cNvSpPr>
          <p:nvPr>
            <p:ph sz="half" idx="2"/>
          </p:nvPr>
        </p:nvSpPr>
        <p:spPr/>
        <p:txBody>
          <a:bodyPr/>
          <a:lstStyle/>
          <a:p>
            <a:endParaRPr lang="ru-RU"/>
          </a:p>
        </p:txBody>
      </p:sp>
      <p:pic>
        <p:nvPicPr>
          <p:cNvPr id="7170" name="Picture 2" descr="Памятник в Мюнхене">
            <a:extLst>
              <a:ext uri="{FF2B5EF4-FFF2-40B4-BE49-F238E27FC236}">
                <a16:creationId xmlns:a16="http://schemas.microsoft.com/office/drawing/2014/main" id="{8B14DEEC-516F-4FB1-AAE0-879969455F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4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8780617"/>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892480" cy="1359024"/>
          </a:xfrm>
        </p:spPr>
        <p:txBody>
          <a:bodyPr>
            <a:noAutofit/>
          </a:bodyPr>
          <a:lstStyle/>
          <a:p>
            <a:pPr algn="ctr"/>
            <a:r>
              <a:rPr lang="ru-RU" altLang="ru-RU" sz="4000" b="1" i="1" dirty="0">
                <a:solidFill>
                  <a:schemeClr val="bg1"/>
                </a:solidFill>
                <a:latin typeface="Arial" panose="020B0604020202020204" pitchFamily="34" charset="0"/>
              </a:rPr>
              <a:t>Амалия </a:t>
            </a:r>
            <a:r>
              <a:rPr lang="ru-RU" altLang="ru-RU" sz="4000" b="1" i="1" dirty="0" err="1">
                <a:solidFill>
                  <a:schemeClr val="bg1"/>
                </a:solidFill>
                <a:latin typeface="Arial" panose="020B0604020202020204" pitchFamily="34" charset="0"/>
              </a:rPr>
              <a:t>Лерхенфельд</a:t>
            </a:r>
            <a:r>
              <a:rPr lang="ru-RU" altLang="ru-RU" sz="4000" b="1" i="1" dirty="0">
                <a:solidFill>
                  <a:schemeClr val="bg1"/>
                </a:solidFill>
                <a:latin typeface="Arial" panose="020B0604020202020204" pitchFamily="34" charset="0"/>
              </a:rPr>
              <a:t> (</a:t>
            </a:r>
            <a:r>
              <a:rPr lang="ru-RU" altLang="ru-RU" sz="4000" b="1" i="1" dirty="0" err="1">
                <a:solidFill>
                  <a:schemeClr val="bg1"/>
                </a:solidFill>
                <a:latin typeface="Arial" panose="020B0604020202020204" pitchFamily="34" charset="0"/>
              </a:rPr>
              <a:t>Крюденер</a:t>
            </a:r>
            <a:r>
              <a:rPr lang="ru-RU" altLang="ru-RU" sz="4000" b="1" i="1" dirty="0">
                <a:solidFill>
                  <a:schemeClr val="bg1"/>
                </a:solidFill>
                <a:latin typeface="Arial" panose="020B0604020202020204" pitchFamily="34" charset="0"/>
              </a:rPr>
              <a:t>) «Я  встретил  Вас…» </a:t>
            </a:r>
            <a:endParaRPr lang="ru-RU" sz="4000" dirty="0">
              <a:solidFill>
                <a:schemeClr val="bg1"/>
              </a:solidFill>
            </a:endParaRPr>
          </a:p>
        </p:txBody>
      </p:sp>
      <p:pic>
        <p:nvPicPr>
          <p:cNvPr id="4" name="Содержимое 3" descr="103385806_4514961_baronessa_Amaliya_Krudener.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11560" y="1844824"/>
            <a:ext cx="3663392" cy="47624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103385929_4514961_unaya_Amaliya.jpg"/>
          <p:cNvPicPr>
            <a:picLocks noChangeAspect="1"/>
          </p:cNvPicPr>
          <p:nvPr/>
        </p:nvPicPr>
        <p:blipFill>
          <a:blip r:embed="rId4" cstate="print"/>
          <a:stretch>
            <a:fillRect/>
          </a:stretch>
        </p:blipFill>
        <p:spPr>
          <a:xfrm>
            <a:off x="611560" y="1772816"/>
            <a:ext cx="3623207" cy="48245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4788024" y="1916832"/>
            <a:ext cx="3960440" cy="1569660"/>
          </a:xfrm>
          <a:prstGeom prst="rect">
            <a:avLst/>
          </a:prstGeom>
          <a:noFill/>
        </p:spPr>
        <p:txBody>
          <a:bodyPr wrap="square" rtlCol="0">
            <a:spAutoFit/>
          </a:bodyPr>
          <a:lstStyle/>
          <a:p>
            <a:r>
              <a:rPr lang="ru-RU" sz="3200" i="1" dirty="0">
                <a:solidFill>
                  <a:schemeClr val="bg2">
                    <a:lumMod val="10000"/>
                  </a:schemeClr>
                </a:solidFill>
              </a:rPr>
              <a:t>Таинственная К.Б. – Первая любовь Ф.И.Тютчева</a:t>
            </a:r>
          </a:p>
        </p:txBody>
      </p:sp>
    </p:spTree>
  </p:cSld>
  <p:clrMapOvr>
    <a:masterClrMapping/>
  </p:clrMapOvr>
  <p:transition spd="slow" advTm="2092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3000"/>
                                        <p:tgtEl>
                                          <p:spTgt spid="4"/>
                                        </p:tgtEl>
                                      </p:cBhvr>
                                    </p:animEffect>
                                  </p:childTnLst>
                                </p:cTn>
                              </p:par>
                            </p:childTnLst>
                          </p:cTn>
                        </p:par>
                        <p:par>
                          <p:cTn id="12" fill="hold">
                            <p:stCondLst>
                              <p:cond delay="6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8000"/>
                            </p:stCondLst>
                            <p:childTnLst>
                              <p:par>
                                <p:cTn id="17" presetID="10" presetClass="exit" presetSubtype="0" fill="hold" nodeType="afterEffect">
                                  <p:stCondLst>
                                    <p:cond delay="4000"/>
                                  </p:stCondLst>
                                  <p:childTnLst>
                                    <p:animEffect transition="out" filter="fade">
                                      <p:cBhvr>
                                        <p:cTn id="18" dur="3000"/>
                                        <p:tgtEl>
                                          <p:spTgt spid="4"/>
                                        </p:tgtEl>
                                      </p:cBhvr>
                                    </p:animEffect>
                                    <p:set>
                                      <p:cBhvr>
                                        <p:cTn id="19" dur="1" fill="hold">
                                          <p:stCondLst>
                                            <p:cond delay="2999"/>
                                          </p:stCondLst>
                                        </p:cTn>
                                        <p:tgtEl>
                                          <p:spTgt spid="4"/>
                                        </p:tgtEl>
                                        <p:attrNameLst>
                                          <p:attrName>style.visibility</p:attrName>
                                        </p:attrNameLst>
                                      </p:cBhvr>
                                      <p:to>
                                        <p:strVal val="hidden"/>
                                      </p:to>
                                    </p:set>
                                  </p:childTnLst>
                                </p:cTn>
                              </p:par>
                            </p:childTnLst>
                          </p:cTn>
                        </p:par>
                        <p:par>
                          <p:cTn id="20" fill="hold">
                            <p:stCondLst>
                              <p:cond delay="15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1008112"/>
          </a:xfrm>
        </p:spPr>
        <p:txBody>
          <a:bodyPr>
            <a:noAutofit/>
          </a:bodyPr>
          <a:lstStyle/>
          <a:p>
            <a:pPr algn="ctr"/>
            <a:r>
              <a:rPr kumimoji="1" lang="ru-RU" altLang="ru-RU" sz="4400" b="1" dirty="0">
                <a:solidFill>
                  <a:schemeClr val="bg1"/>
                </a:solidFill>
                <a:effectLst>
                  <a:outerShdw blurRad="38100" dist="38100" dir="2700000" algn="tl">
                    <a:srgbClr val="000000">
                      <a:alpha val="43137"/>
                    </a:srgbClr>
                  </a:outerShdw>
                </a:effectLst>
                <a:latin typeface="Georgia" pitchFamily="18" charset="0"/>
              </a:rPr>
              <a:t>Элеонора </a:t>
            </a:r>
            <a:r>
              <a:rPr kumimoji="1" lang="ru-RU" altLang="ru-RU" sz="4400" b="1" dirty="0" err="1">
                <a:solidFill>
                  <a:schemeClr val="bg1"/>
                </a:solidFill>
                <a:effectLst>
                  <a:outerShdw blurRad="38100" dist="38100" dir="2700000" algn="tl">
                    <a:srgbClr val="000000">
                      <a:alpha val="43137"/>
                    </a:srgbClr>
                  </a:outerShdw>
                </a:effectLst>
                <a:latin typeface="Georgia" pitchFamily="18" charset="0"/>
              </a:rPr>
              <a:t>Петерсон</a:t>
            </a:r>
            <a:r>
              <a:rPr kumimoji="1" lang="ru-RU" altLang="ru-RU" sz="4400" b="1" dirty="0">
                <a:solidFill>
                  <a:schemeClr val="bg1"/>
                </a:solidFill>
                <a:effectLst>
                  <a:outerShdw blurRad="38100" dist="38100" dir="2700000" algn="tl">
                    <a:srgbClr val="000000">
                      <a:alpha val="43137"/>
                    </a:srgbClr>
                  </a:outerShdw>
                </a:effectLst>
                <a:latin typeface="Georgia" pitchFamily="18" charset="0"/>
              </a:rPr>
              <a:t> - первая жена поэта</a:t>
            </a:r>
            <a:endParaRPr lang="ru-RU" sz="4400" dirty="0">
              <a:solidFill>
                <a:schemeClr val="bg1"/>
              </a:solidFill>
            </a:endParaRPr>
          </a:p>
        </p:txBody>
      </p:sp>
      <p:sp>
        <p:nvSpPr>
          <p:cNvPr id="3" name="Содержимое 2"/>
          <p:cNvSpPr>
            <a:spLocks noGrp="1"/>
          </p:cNvSpPr>
          <p:nvPr>
            <p:ph idx="1"/>
          </p:nvPr>
        </p:nvSpPr>
        <p:spPr>
          <a:xfrm>
            <a:off x="0" y="1628800"/>
            <a:ext cx="7704856" cy="4551784"/>
          </a:xfrm>
        </p:spPr>
        <p:txBody>
          <a:bodyPr>
            <a:normAutofit fontScale="55000" lnSpcReduction="20000"/>
          </a:bodyPr>
          <a:lstStyle/>
          <a:p>
            <a:pPr>
              <a:buNone/>
            </a:pPr>
            <a:r>
              <a:rPr lang="ru-RU" dirty="0"/>
              <a:t>  </a:t>
            </a:r>
            <a:r>
              <a:rPr lang="ru-RU" i="1" dirty="0">
                <a:latin typeface="Book Antiqua" pitchFamily="18" charset="0"/>
              </a:rPr>
              <a:t>  </a:t>
            </a:r>
            <a:r>
              <a:rPr lang="ru-RU" sz="5100" i="1" dirty="0">
                <a:latin typeface="Monotype Corsiva" pitchFamily="66" charset="0"/>
              </a:rPr>
              <a:t>Еще томлюсь тоской желаний, </a:t>
            </a:r>
          </a:p>
          <a:p>
            <a:pPr>
              <a:buNone/>
            </a:pPr>
            <a:r>
              <a:rPr lang="ru-RU" sz="5100" i="1" dirty="0">
                <a:latin typeface="Monotype Corsiva" pitchFamily="66" charset="0"/>
              </a:rPr>
              <a:t>         Еще стремлюсь к тебе душой</a:t>
            </a:r>
          </a:p>
          <a:p>
            <a:pPr>
              <a:buNone/>
            </a:pPr>
            <a:r>
              <a:rPr lang="ru-RU" sz="5100" i="1" dirty="0">
                <a:latin typeface="Monotype Corsiva" pitchFamily="66" charset="0"/>
              </a:rPr>
              <a:t>             И в сумраке воспоминаний</a:t>
            </a:r>
          </a:p>
          <a:p>
            <a:pPr>
              <a:buNone/>
            </a:pPr>
            <a:r>
              <a:rPr lang="ru-RU" sz="5100" i="1" dirty="0">
                <a:latin typeface="Monotype Corsiva" pitchFamily="66" charset="0"/>
              </a:rPr>
              <a:t>                   Еще ловлю я образ твой... </a:t>
            </a:r>
          </a:p>
          <a:p>
            <a:pPr>
              <a:buNone/>
            </a:pPr>
            <a:r>
              <a:rPr lang="ru-RU" sz="5100" i="1" dirty="0">
                <a:latin typeface="Monotype Corsiva" pitchFamily="66" charset="0"/>
              </a:rPr>
              <a:t>                      Твой милый образ, незабвенный, </a:t>
            </a:r>
          </a:p>
          <a:p>
            <a:pPr>
              <a:buNone/>
            </a:pPr>
            <a:r>
              <a:rPr lang="ru-RU" sz="5100" i="1" dirty="0">
                <a:latin typeface="Monotype Corsiva" pitchFamily="66" charset="0"/>
              </a:rPr>
              <a:t>                            Он предо мной, везде, всегда,  </a:t>
            </a:r>
          </a:p>
          <a:p>
            <a:pPr>
              <a:buNone/>
            </a:pPr>
            <a:r>
              <a:rPr lang="ru-RU" sz="5100" i="1" dirty="0">
                <a:latin typeface="Monotype Corsiva" pitchFamily="66" charset="0"/>
              </a:rPr>
              <a:t>                                 Недостижимый, неизменный,</a:t>
            </a:r>
          </a:p>
          <a:p>
            <a:pPr>
              <a:buNone/>
            </a:pPr>
            <a:r>
              <a:rPr lang="ru-RU" sz="5100" i="1" dirty="0">
                <a:latin typeface="Monotype Corsiva" pitchFamily="66" charset="0"/>
              </a:rPr>
              <a:t>                                      Как ночью на небе звезда...</a:t>
            </a:r>
          </a:p>
          <a:p>
            <a:pPr>
              <a:buNone/>
            </a:pPr>
            <a:r>
              <a:rPr lang="ru-RU" sz="5100" i="1" dirty="0">
                <a:latin typeface="Monotype Corsiva" pitchFamily="66" charset="0"/>
              </a:rPr>
              <a:t>                                                     </a:t>
            </a:r>
          </a:p>
          <a:p>
            <a:pPr>
              <a:buNone/>
            </a:pPr>
            <a:r>
              <a:rPr lang="ru-RU" sz="5100" i="1" dirty="0">
                <a:latin typeface="Monotype Corsiva" pitchFamily="66" charset="0"/>
              </a:rPr>
              <a:t>                                                                            1848 </a:t>
            </a:r>
          </a:p>
          <a:p>
            <a:endParaRPr lang="ru-RU" dirty="0"/>
          </a:p>
        </p:txBody>
      </p:sp>
      <p:pic>
        <p:nvPicPr>
          <p:cNvPr id="8" name="Рисунок 7" descr="1 жена.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83768" y="1556792"/>
            <a:ext cx="4052666" cy="5095851"/>
          </a:xfrm>
          <a:prstGeom prst="ellipse">
            <a:avLst/>
          </a:prstGeom>
          <a:ln w="63500" cap="rnd">
            <a:solidFill>
              <a:schemeClr val="bg1">
                <a:lumMod val="9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4" descr="foto3_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55776" y="1556792"/>
            <a:ext cx="3888432" cy="5078768"/>
          </a:xfrm>
          <a:prstGeom prst="ellipse">
            <a:avLst/>
          </a:prstGeom>
          <a:ln w="63500" cap="rnd">
            <a:solidFill>
              <a:schemeClr val="bg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cSld>
  <p:clrMapOvr>
    <a:masterClrMapping/>
  </p:clrMapOvr>
  <p:transition spd="slow" advTm="44663">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3000"/>
                                        <p:tgtEl>
                                          <p:spTgt spid="2"/>
                                        </p:tgtEl>
                                      </p:cBhvr>
                                    </p:animEffect>
                                  </p:childTnLst>
                                </p:cTn>
                              </p:par>
                            </p:childTnLst>
                          </p:cTn>
                        </p:par>
                        <p:par>
                          <p:cTn id="8" fill="hold">
                            <p:stCondLst>
                              <p:cond delay="3000"/>
                            </p:stCondLst>
                            <p:childTnLst>
                              <p:par>
                                <p:cTn id="9" presetID="2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edge">
                                      <p:cBhvr>
                                        <p:cTn id="11" dur="3000"/>
                                        <p:tgtEl>
                                          <p:spTgt spid="8"/>
                                        </p:tgtEl>
                                      </p:cBhvr>
                                    </p:animEffect>
                                  </p:childTnLst>
                                </p:cTn>
                              </p:par>
                            </p:childTnLst>
                          </p:cTn>
                        </p:par>
                        <p:par>
                          <p:cTn id="12" fill="hold">
                            <p:stCondLst>
                              <p:cond delay="6000"/>
                            </p:stCondLst>
                            <p:childTnLst>
                              <p:par>
                                <p:cTn id="13" presetID="20" presetClass="exit" presetSubtype="0" fill="hold" nodeType="afterEffect">
                                  <p:stCondLst>
                                    <p:cond delay="3000"/>
                                  </p:stCondLst>
                                  <p:childTnLst>
                                    <p:animEffect transition="out" filter="wedge">
                                      <p:cBhvr>
                                        <p:cTn id="14" dur="3000"/>
                                        <p:tgtEl>
                                          <p:spTgt spid="8"/>
                                        </p:tgtEl>
                                      </p:cBhvr>
                                    </p:animEffect>
                                    <p:set>
                                      <p:cBhvr>
                                        <p:cTn id="15" dur="1" fill="hold">
                                          <p:stCondLst>
                                            <p:cond delay="2999"/>
                                          </p:stCondLst>
                                        </p:cTn>
                                        <p:tgtEl>
                                          <p:spTgt spid="8"/>
                                        </p:tgtEl>
                                        <p:attrNameLst>
                                          <p:attrName>style.visibility</p:attrName>
                                        </p:attrNameLst>
                                      </p:cBhvr>
                                      <p:to>
                                        <p:strVal val="hidden"/>
                                      </p:to>
                                    </p:set>
                                  </p:childTnLst>
                                </p:cTn>
                              </p:par>
                            </p:childTnLst>
                          </p:cTn>
                        </p:par>
                        <p:par>
                          <p:cTn id="16" fill="hold">
                            <p:stCondLst>
                              <p:cond delay="12000"/>
                            </p:stCondLst>
                            <p:childTnLst>
                              <p:par>
                                <p:cTn id="17" presetID="2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edge">
                                      <p:cBhvr>
                                        <p:cTn id="19" dur="3000"/>
                                        <p:tgtEl>
                                          <p:spTgt spid="9"/>
                                        </p:tgtEl>
                                      </p:cBhvr>
                                    </p:animEffect>
                                  </p:childTnLst>
                                </p:cTn>
                              </p:par>
                            </p:childTnLst>
                          </p:cTn>
                        </p:par>
                        <p:par>
                          <p:cTn id="20" fill="hold">
                            <p:stCondLst>
                              <p:cond delay="15000"/>
                            </p:stCondLst>
                            <p:childTnLst>
                              <p:par>
                                <p:cTn id="21" presetID="20" presetClass="exit" presetSubtype="0" fill="hold" nodeType="afterEffect">
                                  <p:stCondLst>
                                    <p:cond delay="3000"/>
                                  </p:stCondLst>
                                  <p:childTnLst>
                                    <p:animEffect transition="out" filter="wedge">
                                      <p:cBhvr>
                                        <p:cTn id="22" dur="3000"/>
                                        <p:tgtEl>
                                          <p:spTgt spid="9"/>
                                        </p:tgtEl>
                                      </p:cBhvr>
                                    </p:animEffect>
                                    <p:set>
                                      <p:cBhvr>
                                        <p:cTn id="23" dur="1" fill="hold">
                                          <p:stCondLst>
                                            <p:cond delay="2999"/>
                                          </p:stCondLst>
                                        </p:cTn>
                                        <p:tgtEl>
                                          <p:spTgt spid="9"/>
                                        </p:tgtEl>
                                        <p:attrNameLst>
                                          <p:attrName>style.visibility</p:attrName>
                                        </p:attrNameLst>
                                      </p:cBhvr>
                                      <p:to>
                                        <p:strVal val="hidden"/>
                                      </p:to>
                                    </p:set>
                                  </p:childTnLst>
                                </p:cTn>
                              </p:par>
                            </p:childTnLst>
                          </p:cTn>
                        </p:par>
                        <p:par>
                          <p:cTn id="24" fill="hold">
                            <p:stCondLst>
                              <p:cond delay="21000"/>
                            </p:stCondLst>
                            <p:childTnLst>
                              <p:par>
                                <p:cTn id="25" presetID="55" presetClass="entr" presetSubtype="0" fill="hold" grpId="0" nodeType="after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p:cTn id="27" dur="2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28" dur="2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9" dur="2000"/>
                                        <p:tgtEl>
                                          <p:spTgt spid="3">
                                            <p:txEl>
                                              <p:pRg st="0" end="0"/>
                                            </p:txEl>
                                          </p:spTgt>
                                        </p:tgtEl>
                                      </p:cBhvr>
                                    </p:animEffect>
                                  </p:childTnLst>
                                </p:cTn>
                              </p:par>
                            </p:childTnLst>
                          </p:cTn>
                        </p:par>
                        <p:par>
                          <p:cTn id="30" fill="hold">
                            <p:stCondLst>
                              <p:cond delay="23000"/>
                            </p:stCondLst>
                            <p:childTnLst>
                              <p:par>
                                <p:cTn id="31" presetID="55" presetClass="entr" presetSubtype="0" fill="hold" grpId="0" nodeType="after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 calcmode="lin" valueType="num">
                                      <p:cBhvr>
                                        <p:cTn id="33" dur="2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34" dur="2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35" dur="2000"/>
                                        <p:tgtEl>
                                          <p:spTgt spid="3">
                                            <p:txEl>
                                              <p:pRg st="1" end="1"/>
                                            </p:txEl>
                                          </p:spTgt>
                                        </p:tgtEl>
                                      </p:cBhvr>
                                    </p:animEffect>
                                  </p:childTnLst>
                                </p:cTn>
                              </p:par>
                            </p:childTnLst>
                          </p:cTn>
                        </p:par>
                        <p:par>
                          <p:cTn id="36" fill="hold">
                            <p:stCondLst>
                              <p:cond delay="25000"/>
                            </p:stCondLst>
                            <p:childTnLst>
                              <p:par>
                                <p:cTn id="37" presetID="55" presetClass="entr" presetSubtype="0" fill="hold" grpId="0" nodeType="after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2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40" dur="2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41" dur="2000"/>
                                        <p:tgtEl>
                                          <p:spTgt spid="3">
                                            <p:txEl>
                                              <p:pRg st="2" end="2"/>
                                            </p:txEl>
                                          </p:spTgt>
                                        </p:tgtEl>
                                      </p:cBhvr>
                                    </p:animEffect>
                                  </p:childTnLst>
                                </p:cTn>
                              </p:par>
                            </p:childTnLst>
                          </p:cTn>
                        </p:par>
                        <p:par>
                          <p:cTn id="42" fill="hold">
                            <p:stCondLst>
                              <p:cond delay="27000"/>
                            </p:stCondLst>
                            <p:childTnLst>
                              <p:par>
                                <p:cTn id="43" presetID="55" presetClass="entr" presetSubtype="0" fill="hold" grpId="0" nodeType="after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p:cTn id="45" dur="2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46" dur="2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47" dur="2000"/>
                                        <p:tgtEl>
                                          <p:spTgt spid="3">
                                            <p:txEl>
                                              <p:pRg st="3" end="3"/>
                                            </p:txEl>
                                          </p:spTgt>
                                        </p:tgtEl>
                                      </p:cBhvr>
                                    </p:animEffect>
                                  </p:childTnLst>
                                </p:cTn>
                              </p:par>
                            </p:childTnLst>
                          </p:cTn>
                        </p:par>
                        <p:par>
                          <p:cTn id="48" fill="hold">
                            <p:stCondLst>
                              <p:cond delay="29000"/>
                            </p:stCondLst>
                            <p:childTnLst>
                              <p:par>
                                <p:cTn id="49" presetID="55" presetClass="entr" presetSubtype="0" fill="hold" grpId="0" nodeType="after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 calcmode="lin" valueType="num">
                                      <p:cBhvr>
                                        <p:cTn id="51" dur="2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52" dur="2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53" dur="2000"/>
                                        <p:tgtEl>
                                          <p:spTgt spid="3">
                                            <p:txEl>
                                              <p:pRg st="4" end="4"/>
                                            </p:txEl>
                                          </p:spTgt>
                                        </p:tgtEl>
                                      </p:cBhvr>
                                    </p:animEffect>
                                  </p:childTnLst>
                                </p:cTn>
                              </p:par>
                            </p:childTnLst>
                          </p:cTn>
                        </p:par>
                        <p:par>
                          <p:cTn id="54" fill="hold">
                            <p:stCondLst>
                              <p:cond delay="31000"/>
                            </p:stCondLst>
                            <p:childTnLst>
                              <p:par>
                                <p:cTn id="55" presetID="55" presetClass="entr" presetSubtype="0" fill="hold" grpId="0" nodeType="after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p:cTn id="57" dur="2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58" dur="2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59" dur="2000"/>
                                        <p:tgtEl>
                                          <p:spTgt spid="3">
                                            <p:txEl>
                                              <p:pRg st="5" end="5"/>
                                            </p:txEl>
                                          </p:spTgt>
                                        </p:tgtEl>
                                      </p:cBhvr>
                                    </p:animEffect>
                                  </p:childTnLst>
                                </p:cTn>
                              </p:par>
                            </p:childTnLst>
                          </p:cTn>
                        </p:par>
                        <p:par>
                          <p:cTn id="60" fill="hold">
                            <p:stCondLst>
                              <p:cond delay="33000"/>
                            </p:stCondLst>
                            <p:childTnLst>
                              <p:par>
                                <p:cTn id="61" presetID="55" presetClass="entr" presetSubtype="0" fill="hold" grpId="0" nodeType="after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 calcmode="lin" valueType="num">
                                      <p:cBhvr>
                                        <p:cTn id="63" dur="2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64" dur="2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65" dur="2000"/>
                                        <p:tgtEl>
                                          <p:spTgt spid="3">
                                            <p:txEl>
                                              <p:pRg st="6" end="6"/>
                                            </p:txEl>
                                          </p:spTgt>
                                        </p:tgtEl>
                                      </p:cBhvr>
                                    </p:animEffect>
                                  </p:childTnLst>
                                </p:cTn>
                              </p:par>
                            </p:childTnLst>
                          </p:cTn>
                        </p:par>
                        <p:par>
                          <p:cTn id="66" fill="hold">
                            <p:stCondLst>
                              <p:cond delay="35000"/>
                            </p:stCondLst>
                            <p:childTnLst>
                              <p:par>
                                <p:cTn id="67" presetID="55" presetClass="entr" presetSubtype="0" fill="hold" grpId="0" nodeType="afterEffect">
                                  <p:stCondLst>
                                    <p:cond delay="0"/>
                                  </p:stCondLst>
                                  <p:childTnLst>
                                    <p:set>
                                      <p:cBhvr>
                                        <p:cTn id="68" dur="1" fill="hold">
                                          <p:stCondLst>
                                            <p:cond delay="0"/>
                                          </p:stCondLst>
                                        </p:cTn>
                                        <p:tgtEl>
                                          <p:spTgt spid="3">
                                            <p:txEl>
                                              <p:pRg st="7" end="7"/>
                                            </p:txEl>
                                          </p:spTgt>
                                        </p:tgtEl>
                                        <p:attrNameLst>
                                          <p:attrName>style.visibility</p:attrName>
                                        </p:attrNameLst>
                                      </p:cBhvr>
                                      <p:to>
                                        <p:strVal val="visible"/>
                                      </p:to>
                                    </p:set>
                                    <p:anim calcmode="lin" valueType="num">
                                      <p:cBhvr>
                                        <p:cTn id="69" dur="2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70" dur="2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71" dur="2000"/>
                                        <p:tgtEl>
                                          <p:spTgt spid="3">
                                            <p:txEl>
                                              <p:pRg st="7" end="7"/>
                                            </p:txEl>
                                          </p:spTgt>
                                        </p:tgtEl>
                                      </p:cBhvr>
                                    </p:animEffect>
                                  </p:childTnLst>
                                </p:cTn>
                              </p:par>
                            </p:childTnLst>
                          </p:cTn>
                        </p:par>
                        <p:par>
                          <p:cTn id="72" fill="hold">
                            <p:stCondLst>
                              <p:cond delay="37000"/>
                            </p:stCondLst>
                            <p:childTnLst>
                              <p:par>
                                <p:cTn id="73" presetID="55" presetClass="entr" presetSubtype="0" fill="hold" grpId="0" nodeType="afterEffect">
                                  <p:stCondLst>
                                    <p:cond delay="0"/>
                                  </p:stCondLst>
                                  <p:childTnLst>
                                    <p:set>
                                      <p:cBhvr>
                                        <p:cTn id="74" dur="1" fill="hold">
                                          <p:stCondLst>
                                            <p:cond delay="0"/>
                                          </p:stCondLst>
                                        </p:cTn>
                                        <p:tgtEl>
                                          <p:spTgt spid="3">
                                            <p:txEl>
                                              <p:pRg st="8" end="8"/>
                                            </p:txEl>
                                          </p:spTgt>
                                        </p:tgtEl>
                                        <p:attrNameLst>
                                          <p:attrName>style.visibility</p:attrName>
                                        </p:attrNameLst>
                                      </p:cBhvr>
                                      <p:to>
                                        <p:strVal val="visible"/>
                                      </p:to>
                                    </p:set>
                                    <p:anim calcmode="lin" valueType="num">
                                      <p:cBhvr>
                                        <p:cTn id="75" dur="2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76" dur="2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77" dur="2000"/>
                                        <p:tgtEl>
                                          <p:spTgt spid="3">
                                            <p:txEl>
                                              <p:pRg st="8" end="8"/>
                                            </p:txEl>
                                          </p:spTgt>
                                        </p:tgtEl>
                                      </p:cBhvr>
                                    </p:animEffect>
                                  </p:childTnLst>
                                </p:cTn>
                              </p:par>
                            </p:childTnLst>
                          </p:cTn>
                        </p:par>
                        <p:par>
                          <p:cTn id="78" fill="hold">
                            <p:stCondLst>
                              <p:cond delay="39000"/>
                            </p:stCondLst>
                            <p:childTnLst>
                              <p:par>
                                <p:cTn id="79" presetID="55" presetClass="entr" presetSubtype="0" fill="hold" grpId="0" nodeType="afterEffect">
                                  <p:stCondLst>
                                    <p:cond delay="0"/>
                                  </p:stCondLst>
                                  <p:childTnLst>
                                    <p:set>
                                      <p:cBhvr>
                                        <p:cTn id="80" dur="1" fill="hold">
                                          <p:stCondLst>
                                            <p:cond delay="0"/>
                                          </p:stCondLst>
                                        </p:cTn>
                                        <p:tgtEl>
                                          <p:spTgt spid="3">
                                            <p:txEl>
                                              <p:pRg st="9" end="9"/>
                                            </p:txEl>
                                          </p:spTgt>
                                        </p:tgtEl>
                                        <p:attrNameLst>
                                          <p:attrName>style.visibility</p:attrName>
                                        </p:attrNameLst>
                                      </p:cBhvr>
                                      <p:to>
                                        <p:strVal val="visible"/>
                                      </p:to>
                                    </p:set>
                                    <p:anim calcmode="lin" valueType="num">
                                      <p:cBhvr>
                                        <p:cTn id="81" dur="2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82" dur="2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83"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17" name="Рисунок 16" descr="эрнестина.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1756" y="1988840"/>
            <a:ext cx="3162591"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Заголовок 8"/>
          <p:cNvSpPr>
            <a:spLocks noGrp="1"/>
          </p:cNvSpPr>
          <p:nvPr>
            <p:ph type="title"/>
          </p:nvPr>
        </p:nvSpPr>
        <p:spPr>
          <a:xfrm>
            <a:off x="395536" y="404664"/>
            <a:ext cx="8229600" cy="1224136"/>
          </a:xfrm>
        </p:spPr>
        <p:txBody>
          <a:bodyPr>
            <a:normAutofit fontScale="90000"/>
          </a:bodyPr>
          <a:lstStyle/>
          <a:p>
            <a:pPr algn="ctr"/>
            <a:r>
              <a:rPr kumimoji="1" lang="ru-RU" altLang="ru-RU" b="1" dirty="0" err="1">
                <a:solidFill>
                  <a:schemeClr val="bg1"/>
                </a:solidFill>
                <a:effectLst>
                  <a:outerShdw blurRad="38100" dist="38100" dir="2700000" algn="tl">
                    <a:srgbClr val="000000">
                      <a:alpha val="43137"/>
                    </a:srgbClr>
                  </a:outerShdw>
                </a:effectLst>
                <a:latin typeface="Georgia" pitchFamily="18" charset="0"/>
              </a:rPr>
              <a:t>Эрнестина</a:t>
            </a:r>
            <a:r>
              <a:rPr kumimoji="1" lang="ru-RU" altLang="ru-RU" b="1" dirty="0">
                <a:solidFill>
                  <a:schemeClr val="bg1"/>
                </a:solidFill>
                <a:effectLst>
                  <a:outerShdw blurRad="38100" dist="38100" dir="2700000" algn="tl">
                    <a:srgbClr val="000000">
                      <a:alpha val="43137"/>
                    </a:srgbClr>
                  </a:outerShdw>
                </a:effectLst>
                <a:latin typeface="Georgia" pitchFamily="18" charset="0"/>
              </a:rPr>
              <a:t> Тютчева -вторая жена поэта</a:t>
            </a:r>
            <a:endParaRPr lang="ru-RU" dirty="0">
              <a:solidFill>
                <a:schemeClr val="bg1"/>
              </a:solidFill>
            </a:endParaRPr>
          </a:p>
        </p:txBody>
      </p:sp>
      <p:pic>
        <p:nvPicPr>
          <p:cNvPr id="14" name="Содержимое 13" descr="Tyutcheva эрнестина.jpg"/>
          <p:cNvPicPr>
            <a:picLocks noGrp="1" noChangeAspect="1"/>
          </p:cNvPicPr>
          <p:nvPr>
            <p:ph sz="half" idx="2"/>
          </p:nvPr>
        </p:nvPicPr>
        <p:blipFill>
          <a:blip r:embed="rId4" cstate="print"/>
          <a:stretch>
            <a:fillRect/>
          </a:stretch>
        </p:blipFill>
        <p:spPr>
          <a:xfrm>
            <a:off x="611560" y="1988840"/>
            <a:ext cx="3731829"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Содержимое 15" descr="эрнестина.jpg"/>
          <p:cNvPicPr>
            <a:picLocks noGrp="1" noChangeAspect="1"/>
          </p:cNvPicPr>
          <p:nvPr>
            <p:ph sz="half" idx="1"/>
          </p:nvPr>
        </p:nvPicPr>
        <p:blipFill>
          <a:blip r:embed="rId5" cstate="email">
            <a:extLst>
              <a:ext uri="{28A0092B-C50C-407E-A947-70E740481C1C}">
                <a14:useLocalDpi xmlns:a14="http://schemas.microsoft.com/office/drawing/2010/main"/>
              </a:ext>
            </a:extLst>
          </a:blip>
          <a:stretch>
            <a:fillRect/>
          </a:stretch>
        </p:blipFill>
        <p:spPr>
          <a:xfrm>
            <a:off x="1475656" y="1916832"/>
            <a:ext cx="5960020" cy="44644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 name="Рисунок 17" descr="эрне. с доч справа петерб..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1560" y="1916832"/>
            <a:ext cx="4056314" cy="44644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TextBox 18"/>
          <p:cNvSpPr txBox="1"/>
          <p:nvPr/>
        </p:nvSpPr>
        <p:spPr>
          <a:xfrm>
            <a:off x="5436096" y="1916832"/>
            <a:ext cx="3497099" cy="1569660"/>
          </a:xfrm>
          <a:prstGeom prst="rect">
            <a:avLst/>
          </a:prstGeom>
          <a:noFill/>
        </p:spPr>
        <p:txBody>
          <a:bodyPr wrap="square" rtlCol="0">
            <a:spAutoFit/>
          </a:bodyPr>
          <a:lstStyle/>
          <a:p>
            <a:r>
              <a:rPr lang="ru-RU" sz="2400" dirty="0" err="1">
                <a:solidFill>
                  <a:schemeClr val="bg2">
                    <a:lumMod val="10000"/>
                  </a:schemeClr>
                </a:solidFill>
              </a:rPr>
              <a:t>Эрнестина</a:t>
            </a:r>
            <a:r>
              <a:rPr lang="ru-RU" sz="2400" dirty="0">
                <a:solidFill>
                  <a:schemeClr val="bg2">
                    <a:lumMod val="10000"/>
                  </a:schemeClr>
                </a:solidFill>
              </a:rPr>
              <a:t> (справа)с дочерью, Марией Фёдоровной. Петербург. Фото  1860.</a:t>
            </a:r>
          </a:p>
        </p:txBody>
      </p:sp>
    </p:spTree>
  </p:cSld>
  <p:clrMapOvr>
    <a:masterClrMapping/>
  </p:clrMapOvr>
  <p:transition spd="slow" advTm="2514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3000"/>
                                        <p:tgtEl>
                                          <p:spTgt spid="9"/>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3000"/>
                                        <p:tgtEl>
                                          <p:spTgt spid="14"/>
                                        </p:tgtEl>
                                      </p:cBhvr>
                                    </p:animEffect>
                                  </p:childTnLst>
                                </p:cTn>
                              </p:par>
                              <p:par>
                                <p:cTn id="12" presetID="10"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3000"/>
                                        <p:tgtEl>
                                          <p:spTgt spid="17"/>
                                        </p:tgtEl>
                                      </p:cBhvr>
                                    </p:animEffect>
                                  </p:childTnLst>
                                </p:cTn>
                              </p:par>
                            </p:childTnLst>
                          </p:cTn>
                        </p:par>
                        <p:par>
                          <p:cTn id="15" fill="hold">
                            <p:stCondLst>
                              <p:cond delay="6000"/>
                            </p:stCondLst>
                            <p:childTnLst>
                              <p:par>
                                <p:cTn id="16" presetID="10" presetClass="exit" presetSubtype="0" fill="hold" nodeType="afterEffect">
                                  <p:stCondLst>
                                    <p:cond delay="3000"/>
                                  </p:stCondLst>
                                  <p:childTnLst>
                                    <p:animEffect transition="out" filter="fade">
                                      <p:cBhvr>
                                        <p:cTn id="17" dur="2000"/>
                                        <p:tgtEl>
                                          <p:spTgt spid="14"/>
                                        </p:tgtEl>
                                      </p:cBhvr>
                                    </p:animEffect>
                                    <p:set>
                                      <p:cBhvr>
                                        <p:cTn id="18" dur="1" fill="hold">
                                          <p:stCondLst>
                                            <p:cond delay="1999"/>
                                          </p:stCondLst>
                                        </p:cTn>
                                        <p:tgtEl>
                                          <p:spTgt spid="14"/>
                                        </p:tgtEl>
                                        <p:attrNameLst>
                                          <p:attrName>style.visibility</p:attrName>
                                        </p:attrNameLst>
                                      </p:cBhvr>
                                      <p:to>
                                        <p:strVal val="hidden"/>
                                      </p:to>
                                    </p:set>
                                  </p:childTnLst>
                                </p:cTn>
                              </p:par>
                              <p:par>
                                <p:cTn id="19" presetID="10" presetClass="exit" presetSubtype="0" fill="hold" nodeType="withEffect">
                                  <p:stCondLst>
                                    <p:cond delay="3000"/>
                                  </p:stCondLst>
                                  <p:childTnLst>
                                    <p:animEffect transition="out" filter="fade">
                                      <p:cBhvr>
                                        <p:cTn id="20" dur="2000"/>
                                        <p:tgtEl>
                                          <p:spTgt spid="17"/>
                                        </p:tgtEl>
                                      </p:cBhvr>
                                    </p:animEffect>
                                    <p:set>
                                      <p:cBhvr>
                                        <p:cTn id="21" dur="1" fill="hold">
                                          <p:stCondLst>
                                            <p:cond delay="1999"/>
                                          </p:stCondLst>
                                        </p:cTn>
                                        <p:tgtEl>
                                          <p:spTgt spid="17"/>
                                        </p:tgtEl>
                                        <p:attrNameLst>
                                          <p:attrName>style.visibility</p:attrName>
                                        </p:attrNameLst>
                                      </p:cBhvr>
                                      <p:to>
                                        <p:strVal val="hidden"/>
                                      </p:to>
                                    </p:set>
                                  </p:childTnLst>
                                </p:cTn>
                              </p:par>
                            </p:childTnLst>
                          </p:cTn>
                        </p:par>
                        <p:par>
                          <p:cTn id="22" fill="hold">
                            <p:stCondLst>
                              <p:cond delay="11000"/>
                            </p:stCondLst>
                            <p:childTnLst>
                              <p:par>
                                <p:cTn id="23" presetID="55"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3000" fill="hold"/>
                                        <p:tgtEl>
                                          <p:spTgt spid="16"/>
                                        </p:tgtEl>
                                        <p:attrNameLst>
                                          <p:attrName>ppt_w</p:attrName>
                                        </p:attrNameLst>
                                      </p:cBhvr>
                                      <p:tavLst>
                                        <p:tav tm="0">
                                          <p:val>
                                            <p:strVal val="#ppt_w*0.70"/>
                                          </p:val>
                                        </p:tav>
                                        <p:tav tm="100000">
                                          <p:val>
                                            <p:strVal val="#ppt_w"/>
                                          </p:val>
                                        </p:tav>
                                      </p:tavLst>
                                    </p:anim>
                                    <p:anim calcmode="lin" valueType="num">
                                      <p:cBhvr>
                                        <p:cTn id="26" dur="3000" fill="hold"/>
                                        <p:tgtEl>
                                          <p:spTgt spid="16"/>
                                        </p:tgtEl>
                                        <p:attrNameLst>
                                          <p:attrName>ppt_h</p:attrName>
                                        </p:attrNameLst>
                                      </p:cBhvr>
                                      <p:tavLst>
                                        <p:tav tm="0">
                                          <p:val>
                                            <p:strVal val="#ppt_h"/>
                                          </p:val>
                                        </p:tav>
                                        <p:tav tm="100000">
                                          <p:val>
                                            <p:strVal val="#ppt_h"/>
                                          </p:val>
                                        </p:tav>
                                      </p:tavLst>
                                    </p:anim>
                                    <p:animEffect transition="in" filter="fade">
                                      <p:cBhvr>
                                        <p:cTn id="27" dur="3000"/>
                                        <p:tgtEl>
                                          <p:spTgt spid="16"/>
                                        </p:tgtEl>
                                      </p:cBhvr>
                                    </p:animEffect>
                                  </p:childTnLst>
                                </p:cTn>
                              </p:par>
                            </p:childTnLst>
                          </p:cTn>
                        </p:par>
                        <p:par>
                          <p:cTn id="28" fill="hold">
                            <p:stCondLst>
                              <p:cond delay="14000"/>
                            </p:stCondLst>
                            <p:childTnLst>
                              <p:par>
                                <p:cTn id="29" presetID="55" presetClass="exit" presetSubtype="0" fill="hold" nodeType="afterEffect">
                                  <p:stCondLst>
                                    <p:cond delay="3000"/>
                                  </p:stCondLst>
                                  <p:childTnLst>
                                    <p:anim calcmode="lin" valueType="num">
                                      <p:cBhvr>
                                        <p:cTn id="30" dur="2000"/>
                                        <p:tgtEl>
                                          <p:spTgt spid="16"/>
                                        </p:tgtEl>
                                        <p:attrNameLst>
                                          <p:attrName>ppt_w</p:attrName>
                                        </p:attrNameLst>
                                      </p:cBhvr>
                                      <p:tavLst>
                                        <p:tav tm="0">
                                          <p:val>
                                            <p:strVal val="ppt_w"/>
                                          </p:val>
                                        </p:tav>
                                        <p:tav tm="100000">
                                          <p:val>
                                            <p:strVal val="ppt_w*0.70"/>
                                          </p:val>
                                        </p:tav>
                                      </p:tavLst>
                                    </p:anim>
                                    <p:anim calcmode="lin" valueType="num">
                                      <p:cBhvr>
                                        <p:cTn id="31" dur="2000"/>
                                        <p:tgtEl>
                                          <p:spTgt spid="16"/>
                                        </p:tgtEl>
                                        <p:attrNameLst>
                                          <p:attrName>ppt_h</p:attrName>
                                        </p:attrNameLst>
                                      </p:cBhvr>
                                      <p:tavLst>
                                        <p:tav tm="0">
                                          <p:val>
                                            <p:strVal val="ppt_h"/>
                                          </p:val>
                                        </p:tav>
                                        <p:tav tm="100000">
                                          <p:val>
                                            <p:strVal val="ppt_h"/>
                                          </p:val>
                                        </p:tav>
                                      </p:tavLst>
                                    </p:anim>
                                    <p:animEffect transition="out" filter="fade">
                                      <p:cBhvr>
                                        <p:cTn id="32" dur="2000"/>
                                        <p:tgtEl>
                                          <p:spTgt spid="16"/>
                                        </p:tgtEl>
                                      </p:cBhvr>
                                    </p:animEffect>
                                    <p:set>
                                      <p:cBhvr>
                                        <p:cTn id="33" dur="1" fill="hold">
                                          <p:stCondLst>
                                            <p:cond delay="1999"/>
                                          </p:stCondLst>
                                        </p:cTn>
                                        <p:tgtEl>
                                          <p:spTgt spid="16"/>
                                        </p:tgtEl>
                                        <p:attrNameLst>
                                          <p:attrName>style.visibility</p:attrName>
                                        </p:attrNameLst>
                                      </p:cBhvr>
                                      <p:to>
                                        <p:strVal val="hidden"/>
                                      </p:to>
                                    </p:set>
                                  </p:childTnLst>
                                </p:cTn>
                              </p:par>
                            </p:childTnLst>
                          </p:cTn>
                        </p:par>
                        <p:par>
                          <p:cTn id="34" fill="hold">
                            <p:stCondLst>
                              <p:cond delay="19000"/>
                            </p:stCondLst>
                            <p:childTnLst>
                              <p:par>
                                <p:cTn id="35" presetID="53"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3000" fill="hold"/>
                                        <p:tgtEl>
                                          <p:spTgt spid="18"/>
                                        </p:tgtEl>
                                        <p:attrNameLst>
                                          <p:attrName>ppt_w</p:attrName>
                                        </p:attrNameLst>
                                      </p:cBhvr>
                                      <p:tavLst>
                                        <p:tav tm="0">
                                          <p:val>
                                            <p:fltVal val="0"/>
                                          </p:val>
                                        </p:tav>
                                        <p:tav tm="100000">
                                          <p:val>
                                            <p:strVal val="#ppt_w"/>
                                          </p:val>
                                        </p:tav>
                                      </p:tavLst>
                                    </p:anim>
                                    <p:anim calcmode="lin" valueType="num">
                                      <p:cBhvr>
                                        <p:cTn id="38" dur="3000" fill="hold"/>
                                        <p:tgtEl>
                                          <p:spTgt spid="18"/>
                                        </p:tgtEl>
                                        <p:attrNameLst>
                                          <p:attrName>ppt_h</p:attrName>
                                        </p:attrNameLst>
                                      </p:cBhvr>
                                      <p:tavLst>
                                        <p:tav tm="0">
                                          <p:val>
                                            <p:fltVal val="0"/>
                                          </p:val>
                                        </p:tav>
                                        <p:tav tm="100000">
                                          <p:val>
                                            <p:strVal val="#ppt_h"/>
                                          </p:val>
                                        </p:tav>
                                      </p:tavLst>
                                    </p:anim>
                                    <p:animEffect transition="in" filter="fade">
                                      <p:cBhvr>
                                        <p:cTn id="39" dur="3000"/>
                                        <p:tgtEl>
                                          <p:spTgt spid="18"/>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3000" fill="hold"/>
                                        <p:tgtEl>
                                          <p:spTgt spid="19"/>
                                        </p:tgtEl>
                                        <p:attrNameLst>
                                          <p:attrName>ppt_w</p:attrName>
                                        </p:attrNameLst>
                                      </p:cBhvr>
                                      <p:tavLst>
                                        <p:tav tm="0">
                                          <p:val>
                                            <p:fltVal val="0"/>
                                          </p:val>
                                        </p:tav>
                                        <p:tav tm="100000">
                                          <p:val>
                                            <p:strVal val="#ppt_w"/>
                                          </p:val>
                                        </p:tav>
                                      </p:tavLst>
                                    </p:anim>
                                    <p:anim calcmode="lin" valueType="num">
                                      <p:cBhvr>
                                        <p:cTn id="43" dur="3000" fill="hold"/>
                                        <p:tgtEl>
                                          <p:spTgt spid="19"/>
                                        </p:tgtEl>
                                        <p:attrNameLst>
                                          <p:attrName>ppt_h</p:attrName>
                                        </p:attrNameLst>
                                      </p:cBhvr>
                                      <p:tavLst>
                                        <p:tav tm="0">
                                          <p:val>
                                            <p:fltVal val="0"/>
                                          </p:val>
                                        </p:tav>
                                        <p:tav tm="100000">
                                          <p:val>
                                            <p:strVal val="#ppt_h"/>
                                          </p:val>
                                        </p:tav>
                                      </p:tavLst>
                                    </p:anim>
                                    <p:animEffect transition="in" filter="fade">
                                      <p:cBhvr>
                                        <p:cTn id="44" dur="3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1143000"/>
          </a:xfrm>
        </p:spPr>
        <p:txBody>
          <a:bodyPr>
            <a:normAutofit fontScale="90000"/>
          </a:bodyPr>
          <a:lstStyle/>
          <a:p>
            <a:pPr algn="ctr"/>
            <a:r>
              <a:rPr lang="ru-RU" dirty="0">
                <a:solidFill>
                  <a:schemeClr val="bg1"/>
                </a:solidFill>
              </a:rPr>
              <a:t>Елена Александровна Денисьева- </a:t>
            </a:r>
            <a:br>
              <a:rPr lang="ru-RU" dirty="0">
                <a:solidFill>
                  <a:schemeClr val="bg1"/>
                </a:solidFill>
              </a:rPr>
            </a:br>
            <a:r>
              <a:rPr lang="ru-RU" dirty="0">
                <a:solidFill>
                  <a:schemeClr val="bg1"/>
                </a:solidFill>
              </a:rPr>
              <a:t>«последняя любовь поэта…»</a:t>
            </a:r>
          </a:p>
        </p:txBody>
      </p:sp>
      <p:pic>
        <p:nvPicPr>
          <p:cNvPr id="8" name="Содержимое 7" descr="денисьева 1.jpg"/>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5076056" y="1916832"/>
            <a:ext cx="3346331" cy="4433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Содержимое 9" descr="денисьева.jpg"/>
          <p:cNvPicPr>
            <a:picLocks noGrp="1" noChangeAspect="1"/>
          </p:cNvPicPr>
          <p:nvPr>
            <p:ph sz="half" idx="1"/>
          </p:nvPr>
        </p:nvPicPr>
        <p:blipFill>
          <a:blip r:embed="rId4" cstate="print"/>
          <a:stretch>
            <a:fillRect/>
          </a:stretch>
        </p:blipFill>
        <p:spPr>
          <a:xfrm>
            <a:off x="827584" y="1988840"/>
            <a:ext cx="3327642" cy="43924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денисьева с доч.еленой.jpg"/>
          <p:cNvPicPr>
            <a:picLocks noChangeAspect="1"/>
          </p:cNvPicPr>
          <p:nvPr/>
        </p:nvPicPr>
        <p:blipFill>
          <a:blip r:embed="rId5" cstate="print"/>
          <a:stretch>
            <a:fillRect/>
          </a:stretch>
        </p:blipFill>
        <p:spPr>
          <a:xfrm>
            <a:off x="683568" y="1916832"/>
            <a:ext cx="3499626" cy="44911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p:cNvSpPr txBox="1"/>
          <p:nvPr/>
        </p:nvSpPr>
        <p:spPr>
          <a:xfrm>
            <a:off x="4860032" y="2060848"/>
            <a:ext cx="3960441" cy="1200329"/>
          </a:xfrm>
          <a:prstGeom prst="rect">
            <a:avLst/>
          </a:prstGeom>
          <a:noFill/>
        </p:spPr>
        <p:txBody>
          <a:bodyPr wrap="square" rtlCol="0">
            <a:spAutoFit/>
          </a:bodyPr>
          <a:lstStyle/>
          <a:p>
            <a:pPr algn="ctr"/>
            <a:r>
              <a:rPr lang="ru-RU" sz="2400" dirty="0">
                <a:solidFill>
                  <a:schemeClr val="bg2">
                    <a:lumMod val="10000"/>
                  </a:schemeClr>
                </a:solidFill>
              </a:rPr>
              <a:t>Елена Денисьева с дочерью  с  дочерью Еленой.</a:t>
            </a:r>
          </a:p>
          <a:p>
            <a:pPr algn="ctr"/>
            <a:r>
              <a:rPr lang="ru-RU" sz="2400" dirty="0">
                <a:solidFill>
                  <a:schemeClr val="bg2">
                    <a:lumMod val="10000"/>
                  </a:schemeClr>
                </a:solidFill>
              </a:rPr>
              <a:t> Фото 1862- 1863 год.</a:t>
            </a:r>
          </a:p>
        </p:txBody>
      </p:sp>
    </p:spTree>
  </p:cSld>
  <p:clrMapOvr>
    <a:masterClrMapping/>
  </p:clrMapOvr>
  <p:transition spd="slow" advTm="1886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par>
                          <p:cTn id="10" fill="hold">
                            <p:stCondLst>
                              <p:cond delay="3000"/>
                            </p:stCondLst>
                            <p:childTnLst>
                              <p:par>
                                <p:cTn id="11" presetID="31" presetClass="entr" presetSubtype="0" fill="hold" nodeType="afterEffect">
                                  <p:stCondLst>
                                    <p:cond delay="0"/>
                                  </p:stCondLst>
                                  <p:iterate type="lt">
                                    <p:tmPct val="5000"/>
                                  </p:iterate>
                                  <p:childTnLst>
                                    <p:set>
                                      <p:cBhvr>
                                        <p:cTn id="12" dur="1" fill="hold">
                                          <p:stCondLst>
                                            <p:cond delay="0"/>
                                          </p:stCondLst>
                                        </p:cTn>
                                        <p:tgtEl>
                                          <p:spTgt spid="10"/>
                                        </p:tgtEl>
                                        <p:attrNameLst>
                                          <p:attrName>style.visibility</p:attrName>
                                        </p:attrNameLst>
                                      </p:cBhvr>
                                      <p:to>
                                        <p:strVal val="visible"/>
                                      </p:to>
                                    </p:set>
                                    <p:anim calcmode="lin" valueType="num">
                                      <p:cBhvr>
                                        <p:cTn id="13" dur="3000" fill="hold"/>
                                        <p:tgtEl>
                                          <p:spTgt spid="10"/>
                                        </p:tgtEl>
                                        <p:attrNameLst>
                                          <p:attrName>ppt_w</p:attrName>
                                        </p:attrNameLst>
                                      </p:cBhvr>
                                      <p:tavLst>
                                        <p:tav tm="0">
                                          <p:val>
                                            <p:fltVal val="0"/>
                                          </p:val>
                                        </p:tav>
                                        <p:tav tm="100000">
                                          <p:val>
                                            <p:strVal val="#ppt_w"/>
                                          </p:val>
                                        </p:tav>
                                      </p:tavLst>
                                    </p:anim>
                                    <p:anim calcmode="lin" valueType="num">
                                      <p:cBhvr>
                                        <p:cTn id="14" dur="3000" fill="hold"/>
                                        <p:tgtEl>
                                          <p:spTgt spid="10"/>
                                        </p:tgtEl>
                                        <p:attrNameLst>
                                          <p:attrName>ppt_h</p:attrName>
                                        </p:attrNameLst>
                                      </p:cBhvr>
                                      <p:tavLst>
                                        <p:tav tm="0">
                                          <p:val>
                                            <p:fltVal val="0"/>
                                          </p:val>
                                        </p:tav>
                                        <p:tav tm="100000">
                                          <p:val>
                                            <p:strVal val="#ppt_h"/>
                                          </p:val>
                                        </p:tav>
                                      </p:tavLst>
                                    </p:anim>
                                    <p:anim calcmode="lin" valueType="num">
                                      <p:cBhvr>
                                        <p:cTn id="15" dur="3000" fill="hold"/>
                                        <p:tgtEl>
                                          <p:spTgt spid="10"/>
                                        </p:tgtEl>
                                        <p:attrNameLst>
                                          <p:attrName>style.rotation</p:attrName>
                                        </p:attrNameLst>
                                      </p:cBhvr>
                                      <p:tavLst>
                                        <p:tav tm="0">
                                          <p:val>
                                            <p:fltVal val="90"/>
                                          </p:val>
                                        </p:tav>
                                        <p:tav tm="100000">
                                          <p:val>
                                            <p:fltVal val="0"/>
                                          </p:val>
                                        </p:tav>
                                      </p:tavLst>
                                    </p:anim>
                                    <p:animEffect transition="in" filter="fade">
                                      <p:cBhvr>
                                        <p:cTn id="16" dur="3000"/>
                                        <p:tgtEl>
                                          <p:spTgt spid="10"/>
                                        </p:tgtEl>
                                      </p:cBhvr>
                                    </p:animEffect>
                                  </p:childTnLst>
                                </p:cTn>
                              </p:par>
                              <p:par>
                                <p:cTn id="17" presetID="31" presetClass="entr" presetSubtype="0" fill="hold" nodeType="withEffect">
                                  <p:stCondLst>
                                    <p:cond delay="0"/>
                                  </p:stCondLst>
                                  <p:iterate type="lt">
                                    <p:tmPct val="5000"/>
                                  </p:iterate>
                                  <p:childTnLst>
                                    <p:set>
                                      <p:cBhvr>
                                        <p:cTn id="18" dur="1" fill="hold">
                                          <p:stCondLst>
                                            <p:cond delay="0"/>
                                          </p:stCondLst>
                                        </p:cTn>
                                        <p:tgtEl>
                                          <p:spTgt spid="8"/>
                                        </p:tgtEl>
                                        <p:attrNameLst>
                                          <p:attrName>style.visibility</p:attrName>
                                        </p:attrNameLst>
                                      </p:cBhvr>
                                      <p:to>
                                        <p:strVal val="visible"/>
                                      </p:to>
                                    </p:set>
                                    <p:anim calcmode="lin" valueType="num">
                                      <p:cBhvr>
                                        <p:cTn id="19" dur="3000" fill="hold"/>
                                        <p:tgtEl>
                                          <p:spTgt spid="8"/>
                                        </p:tgtEl>
                                        <p:attrNameLst>
                                          <p:attrName>ppt_w</p:attrName>
                                        </p:attrNameLst>
                                      </p:cBhvr>
                                      <p:tavLst>
                                        <p:tav tm="0">
                                          <p:val>
                                            <p:fltVal val="0"/>
                                          </p:val>
                                        </p:tav>
                                        <p:tav tm="100000">
                                          <p:val>
                                            <p:strVal val="#ppt_w"/>
                                          </p:val>
                                        </p:tav>
                                      </p:tavLst>
                                    </p:anim>
                                    <p:anim calcmode="lin" valueType="num">
                                      <p:cBhvr>
                                        <p:cTn id="20" dur="3000" fill="hold"/>
                                        <p:tgtEl>
                                          <p:spTgt spid="8"/>
                                        </p:tgtEl>
                                        <p:attrNameLst>
                                          <p:attrName>ppt_h</p:attrName>
                                        </p:attrNameLst>
                                      </p:cBhvr>
                                      <p:tavLst>
                                        <p:tav tm="0">
                                          <p:val>
                                            <p:fltVal val="0"/>
                                          </p:val>
                                        </p:tav>
                                        <p:tav tm="100000">
                                          <p:val>
                                            <p:strVal val="#ppt_h"/>
                                          </p:val>
                                        </p:tav>
                                      </p:tavLst>
                                    </p:anim>
                                    <p:anim calcmode="lin" valueType="num">
                                      <p:cBhvr>
                                        <p:cTn id="21" dur="3000" fill="hold"/>
                                        <p:tgtEl>
                                          <p:spTgt spid="8"/>
                                        </p:tgtEl>
                                        <p:attrNameLst>
                                          <p:attrName>style.rotation</p:attrName>
                                        </p:attrNameLst>
                                      </p:cBhvr>
                                      <p:tavLst>
                                        <p:tav tm="0">
                                          <p:val>
                                            <p:fltVal val="90"/>
                                          </p:val>
                                        </p:tav>
                                        <p:tav tm="100000">
                                          <p:val>
                                            <p:fltVal val="0"/>
                                          </p:val>
                                        </p:tav>
                                      </p:tavLst>
                                    </p:anim>
                                    <p:animEffect transition="in" filter="fade">
                                      <p:cBhvr>
                                        <p:cTn id="22" dur="3000"/>
                                        <p:tgtEl>
                                          <p:spTgt spid="8"/>
                                        </p:tgtEl>
                                      </p:cBhvr>
                                    </p:animEffect>
                                  </p:childTnLst>
                                </p:cTn>
                              </p:par>
                            </p:childTnLst>
                          </p:cTn>
                        </p:par>
                        <p:par>
                          <p:cTn id="23" fill="hold">
                            <p:stCondLst>
                              <p:cond delay="6000"/>
                            </p:stCondLst>
                            <p:childTnLst>
                              <p:par>
                                <p:cTn id="24" presetID="31" presetClass="exit" presetSubtype="0" fill="hold" nodeType="afterEffect">
                                  <p:stCondLst>
                                    <p:cond delay="3000"/>
                                  </p:stCondLst>
                                  <p:iterate type="lt">
                                    <p:tmPct val="5000"/>
                                  </p:iterate>
                                  <p:childTnLst>
                                    <p:anim calcmode="lin" valueType="num">
                                      <p:cBhvr>
                                        <p:cTn id="25" dur="3000"/>
                                        <p:tgtEl>
                                          <p:spTgt spid="10"/>
                                        </p:tgtEl>
                                        <p:attrNameLst>
                                          <p:attrName>ppt_w</p:attrName>
                                        </p:attrNameLst>
                                      </p:cBhvr>
                                      <p:tavLst>
                                        <p:tav tm="0">
                                          <p:val>
                                            <p:strVal val="ppt_w"/>
                                          </p:val>
                                        </p:tav>
                                        <p:tav tm="100000">
                                          <p:val>
                                            <p:fltVal val="0"/>
                                          </p:val>
                                        </p:tav>
                                      </p:tavLst>
                                    </p:anim>
                                    <p:anim calcmode="lin" valueType="num">
                                      <p:cBhvr>
                                        <p:cTn id="26" dur="3000"/>
                                        <p:tgtEl>
                                          <p:spTgt spid="10"/>
                                        </p:tgtEl>
                                        <p:attrNameLst>
                                          <p:attrName>ppt_h</p:attrName>
                                        </p:attrNameLst>
                                      </p:cBhvr>
                                      <p:tavLst>
                                        <p:tav tm="0">
                                          <p:val>
                                            <p:strVal val="ppt_h"/>
                                          </p:val>
                                        </p:tav>
                                        <p:tav tm="100000">
                                          <p:val>
                                            <p:fltVal val="0"/>
                                          </p:val>
                                        </p:tav>
                                      </p:tavLst>
                                    </p:anim>
                                    <p:anim calcmode="lin" valueType="num">
                                      <p:cBhvr>
                                        <p:cTn id="27" dur="3000"/>
                                        <p:tgtEl>
                                          <p:spTgt spid="10"/>
                                        </p:tgtEl>
                                        <p:attrNameLst>
                                          <p:attrName>style.rotation</p:attrName>
                                        </p:attrNameLst>
                                      </p:cBhvr>
                                      <p:tavLst>
                                        <p:tav tm="0">
                                          <p:val>
                                            <p:fltVal val="0"/>
                                          </p:val>
                                        </p:tav>
                                        <p:tav tm="100000">
                                          <p:val>
                                            <p:fltVal val="90"/>
                                          </p:val>
                                        </p:tav>
                                      </p:tavLst>
                                    </p:anim>
                                    <p:animEffect transition="out" filter="fade">
                                      <p:cBhvr>
                                        <p:cTn id="28" dur="3000"/>
                                        <p:tgtEl>
                                          <p:spTgt spid="10"/>
                                        </p:tgtEl>
                                      </p:cBhvr>
                                    </p:animEffect>
                                    <p:set>
                                      <p:cBhvr>
                                        <p:cTn id="29" dur="1" fill="hold">
                                          <p:stCondLst>
                                            <p:cond delay="2999"/>
                                          </p:stCondLst>
                                        </p:cTn>
                                        <p:tgtEl>
                                          <p:spTgt spid="10"/>
                                        </p:tgtEl>
                                        <p:attrNameLst>
                                          <p:attrName>style.visibility</p:attrName>
                                        </p:attrNameLst>
                                      </p:cBhvr>
                                      <p:to>
                                        <p:strVal val="hidden"/>
                                      </p:to>
                                    </p:set>
                                  </p:childTnLst>
                                </p:cTn>
                              </p:par>
                              <p:par>
                                <p:cTn id="30" presetID="31" presetClass="exit" presetSubtype="0" fill="hold" nodeType="withEffect">
                                  <p:stCondLst>
                                    <p:cond delay="3000"/>
                                  </p:stCondLst>
                                  <p:iterate type="lt">
                                    <p:tmPct val="5000"/>
                                  </p:iterate>
                                  <p:childTnLst>
                                    <p:anim calcmode="lin" valueType="num">
                                      <p:cBhvr>
                                        <p:cTn id="31" dur="3000"/>
                                        <p:tgtEl>
                                          <p:spTgt spid="8"/>
                                        </p:tgtEl>
                                        <p:attrNameLst>
                                          <p:attrName>ppt_w</p:attrName>
                                        </p:attrNameLst>
                                      </p:cBhvr>
                                      <p:tavLst>
                                        <p:tav tm="0">
                                          <p:val>
                                            <p:strVal val="ppt_w"/>
                                          </p:val>
                                        </p:tav>
                                        <p:tav tm="100000">
                                          <p:val>
                                            <p:fltVal val="0"/>
                                          </p:val>
                                        </p:tav>
                                      </p:tavLst>
                                    </p:anim>
                                    <p:anim calcmode="lin" valueType="num">
                                      <p:cBhvr>
                                        <p:cTn id="32" dur="3000"/>
                                        <p:tgtEl>
                                          <p:spTgt spid="8"/>
                                        </p:tgtEl>
                                        <p:attrNameLst>
                                          <p:attrName>ppt_h</p:attrName>
                                        </p:attrNameLst>
                                      </p:cBhvr>
                                      <p:tavLst>
                                        <p:tav tm="0">
                                          <p:val>
                                            <p:strVal val="ppt_h"/>
                                          </p:val>
                                        </p:tav>
                                        <p:tav tm="100000">
                                          <p:val>
                                            <p:fltVal val="0"/>
                                          </p:val>
                                        </p:tav>
                                      </p:tavLst>
                                    </p:anim>
                                    <p:anim calcmode="lin" valueType="num">
                                      <p:cBhvr>
                                        <p:cTn id="33" dur="3000"/>
                                        <p:tgtEl>
                                          <p:spTgt spid="8"/>
                                        </p:tgtEl>
                                        <p:attrNameLst>
                                          <p:attrName>style.rotation</p:attrName>
                                        </p:attrNameLst>
                                      </p:cBhvr>
                                      <p:tavLst>
                                        <p:tav tm="0">
                                          <p:val>
                                            <p:fltVal val="0"/>
                                          </p:val>
                                        </p:tav>
                                        <p:tav tm="100000">
                                          <p:val>
                                            <p:fltVal val="90"/>
                                          </p:val>
                                        </p:tav>
                                      </p:tavLst>
                                    </p:anim>
                                    <p:animEffect transition="out" filter="fade">
                                      <p:cBhvr>
                                        <p:cTn id="34" dur="3000"/>
                                        <p:tgtEl>
                                          <p:spTgt spid="8"/>
                                        </p:tgtEl>
                                      </p:cBhvr>
                                    </p:animEffect>
                                    <p:set>
                                      <p:cBhvr>
                                        <p:cTn id="35" dur="1" fill="hold">
                                          <p:stCondLst>
                                            <p:cond delay="2999"/>
                                          </p:stCondLst>
                                        </p:cTn>
                                        <p:tgtEl>
                                          <p:spTgt spid="8"/>
                                        </p:tgtEl>
                                        <p:attrNameLst>
                                          <p:attrName>style.visibility</p:attrName>
                                        </p:attrNameLst>
                                      </p:cBhvr>
                                      <p:to>
                                        <p:strVal val="hidden"/>
                                      </p:to>
                                    </p:set>
                                  </p:childTnLst>
                                </p:cTn>
                              </p:par>
                            </p:childTnLst>
                          </p:cTn>
                        </p:par>
                        <p:par>
                          <p:cTn id="36" fill="hold">
                            <p:stCondLst>
                              <p:cond delay="120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11"/>
                                        </p:tgtEl>
                                        <p:attrNameLst>
                                          <p:attrName>style.visibility</p:attrName>
                                        </p:attrNameLst>
                                      </p:cBhvr>
                                      <p:to>
                                        <p:strVal val="visible"/>
                                      </p:to>
                                    </p:set>
                                    <p:anim calcmode="lin" valueType="num">
                                      <p:cBhvr>
                                        <p:cTn id="39" dur="3000" fill="hold"/>
                                        <p:tgtEl>
                                          <p:spTgt spid="11"/>
                                        </p:tgtEl>
                                        <p:attrNameLst>
                                          <p:attrName>ppt_w</p:attrName>
                                        </p:attrNameLst>
                                      </p:cBhvr>
                                      <p:tavLst>
                                        <p:tav tm="0">
                                          <p:val>
                                            <p:fltVal val="0"/>
                                          </p:val>
                                        </p:tav>
                                        <p:tav tm="100000">
                                          <p:val>
                                            <p:strVal val="#ppt_w"/>
                                          </p:val>
                                        </p:tav>
                                      </p:tavLst>
                                    </p:anim>
                                    <p:anim calcmode="lin" valueType="num">
                                      <p:cBhvr>
                                        <p:cTn id="40" dur="3000" fill="hold"/>
                                        <p:tgtEl>
                                          <p:spTgt spid="11"/>
                                        </p:tgtEl>
                                        <p:attrNameLst>
                                          <p:attrName>ppt_h</p:attrName>
                                        </p:attrNameLst>
                                      </p:cBhvr>
                                      <p:tavLst>
                                        <p:tav tm="0">
                                          <p:val>
                                            <p:fltVal val="0"/>
                                          </p:val>
                                        </p:tav>
                                        <p:tav tm="100000">
                                          <p:val>
                                            <p:strVal val="#ppt_h"/>
                                          </p:val>
                                        </p:tav>
                                      </p:tavLst>
                                    </p:anim>
                                    <p:anim calcmode="lin" valueType="num">
                                      <p:cBhvr>
                                        <p:cTn id="41" dur="3000" fill="hold"/>
                                        <p:tgtEl>
                                          <p:spTgt spid="11"/>
                                        </p:tgtEl>
                                        <p:attrNameLst>
                                          <p:attrName>style.rotation</p:attrName>
                                        </p:attrNameLst>
                                      </p:cBhvr>
                                      <p:tavLst>
                                        <p:tav tm="0">
                                          <p:val>
                                            <p:fltVal val="90"/>
                                          </p:val>
                                        </p:tav>
                                        <p:tav tm="100000">
                                          <p:val>
                                            <p:fltVal val="0"/>
                                          </p:val>
                                        </p:tav>
                                      </p:tavLst>
                                    </p:anim>
                                    <p:animEffect transition="in" filter="fade">
                                      <p:cBhvr>
                                        <p:cTn id="42" dur="3000"/>
                                        <p:tgtEl>
                                          <p:spTgt spid="11"/>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3000" fill="hold"/>
                                        <p:tgtEl>
                                          <p:spTgt spid="12"/>
                                        </p:tgtEl>
                                        <p:attrNameLst>
                                          <p:attrName>ppt_w</p:attrName>
                                        </p:attrNameLst>
                                      </p:cBhvr>
                                      <p:tavLst>
                                        <p:tav tm="0">
                                          <p:val>
                                            <p:strVal val="#ppt_w*0.70"/>
                                          </p:val>
                                        </p:tav>
                                        <p:tav tm="100000">
                                          <p:val>
                                            <p:strVal val="#ppt_w"/>
                                          </p:val>
                                        </p:tav>
                                      </p:tavLst>
                                    </p:anim>
                                    <p:anim calcmode="lin" valueType="num">
                                      <p:cBhvr>
                                        <p:cTn id="46" dur="3000" fill="hold"/>
                                        <p:tgtEl>
                                          <p:spTgt spid="12"/>
                                        </p:tgtEl>
                                        <p:attrNameLst>
                                          <p:attrName>ppt_h</p:attrName>
                                        </p:attrNameLst>
                                      </p:cBhvr>
                                      <p:tavLst>
                                        <p:tav tm="0">
                                          <p:val>
                                            <p:strVal val="#ppt_h"/>
                                          </p:val>
                                        </p:tav>
                                        <p:tav tm="100000">
                                          <p:val>
                                            <p:strVal val="#ppt_h"/>
                                          </p:val>
                                        </p:tav>
                                      </p:tavLst>
                                    </p:anim>
                                    <p:animEffect transition="in" filter="fade">
                                      <p:cBhvr>
                                        <p:cTn id="47"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008112"/>
          </a:xfrm>
        </p:spPr>
        <p:txBody>
          <a:bodyPr/>
          <a:lstStyle/>
          <a:p>
            <a:pPr algn="ctr"/>
            <a:r>
              <a:rPr lang="ru-RU" dirty="0">
                <a:solidFill>
                  <a:schemeClr val="bg1"/>
                </a:solidFill>
              </a:rPr>
              <a:t>«Пророк в своём Отечестве»</a:t>
            </a:r>
          </a:p>
        </p:txBody>
      </p:sp>
      <p:sp>
        <p:nvSpPr>
          <p:cNvPr id="4" name="Содержимое 3"/>
          <p:cNvSpPr>
            <a:spLocks noGrp="1"/>
          </p:cNvSpPr>
          <p:nvPr>
            <p:ph sz="half" idx="2"/>
          </p:nvPr>
        </p:nvSpPr>
        <p:spPr>
          <a:xfrm>
            <a:off x="4648200" y="1772817"/>
            <a:ext cx="4038600" cy="1800200"/>
          </a:xfrm>
        </p:spPr>
        <p:txBody>
          <a:bodyPr/>
          <a:lstStyle/>
          <a:p>
            <a:pPr>
              <a:spcBef>
                <a:spcPct val="50000"/>
              </a:spcBef>
              <a:buNone/>
            </a:pPr>
            <a:r>
              <a:rPr lang="ru-RU" dirty="0">
                <a:solidFill>
                  <a:schemeClr val="bg2">
                    <a:lumMod val="10000"/>
                  </a:schemeClr>
                </a:solidFill>
              </a:rPr>
              <a:t>   Памятник Ф.И Тютчеву в г. Брянске . Открыт 27 июля2003 г., посвящён 200- </a:t>
            </a:r>
            <a:r>
              <a:rPr lang="ru-RU" dirty="0" err="1">
                <a:solidFill>
                  <a:schemeClr val="bg2">
                    <a:lumMod val="10000"/>
                  </a:schemeClr>
                </a:solidFill>
              </a:rPr>
              <a:t>летию</a:t>
            </a:r>
            <a:r>
              <a:rPr lang="ru-RU" dirty="0">
                <a:solidFill>
                  <a:schemeClr val="bg2">
                    <a:lumMod val="10000"/>
                  </a:schemeClr>
                </a:solidFill>
              </a:rPr>
              <a:t> поэта</a:t>
            </a:r>
            <a:endParaRPr lang="ru-RU" altLang="ru-RU" sz="2400" b="1" dirty="0">
              <a:solidFill>
                <a:schemeClr val="bg2">
                  <a:lumMod val="10000"/>
                </a:schemeClr>
              </a:solidFill>
              <a:effectLst>
                <a:outerShdw blurRad="38100" dist="38100" dir="2700000" algn="tl">
                  <a:srgbClr val="000000">
                    <a:alpha val="43137"/>
                  </a:srgbClr>
                </a:outerShdw>
              </a:effectLst>
            </a:endParaRPr>
          </a:p>
          <a:p>
            <a:pPr>
              <a:buNone/>
            </a:pPr>
            <a:endParaRPr lang="ru-RU" dirty="0"/>
          </a:p>
        </p:txBody>
      </p:sp>
      <p:pic>
        <p:nvPicPr>
          <p:cNvPr id="5" name="Picture 3" descr="памятник"/>
          <p:cNvPicPr>
            <a:picLocks noGrp="1" noChangeAspect="1" noChangeArrowheads="1"/>
          </p:cNvPicPr>
          <p:nvPr>
            <p:ph sz="half" idx="1"/>
          </p:nvPr>
        </p:nvPicPr>
        <p:blipFill>
          <a:blip r:embed="rId3" cstate="print">
            <a:extLst>
              <a:ext uri="{28A0092B-C50C-407E-A947-70E740481C1C}">
                <a14:useLocalDpi xmlns:a14="http://schemas.microsoft.com/office/drawing/2010/main"/>
              </a:ext>
            </a:extLst>
          </a:blip>
          <a:srcRect/>
          <a:stretch>
            <a:fillRect/>
          </a:stretch>
        </p:blipFill>
        <p:spPr bwMode="auto">
          <a:xfrm>
            <a:off x="755576" y="1623277"/>
            <a:ext cx="3600400" cy="48005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769px-MonumentTutchev овстун.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5576" y="1628800"/>
            <a:ext cx="3600400" cy="47942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4860032" y="1844824"/>
            <a:ext cx="3744416" cy="1200329"/>
          </a:xfrm>
          <a:prstGeom prst="rect">
            <a:avLst/>
          </a:prstGeom>
          <a:noFill/>
        </p:spPr>
        <p:txBody>
          <a:bodyPr wrap="square" rtlCol="0">
            <a:spAutoFit/>
          </a:bodyPr>
          <a:lstStyle/>
          <a:p>
            <a:r>
              <a:rPr lang="ru-RU" sz="2400" dirty="0">
                <a:solidFill>
                  <a:schemeClr val="bg2">
                    <a:lumMod val="10000"/>
                  </a:schemeClr>
                </a:solidFill>
              </a:rPr>
              <a:t>Памятник Тютчеву в музее- заповеднике «</a:t>
            </a:r>
            <a:r>
              <a:rPr lang="ru-RU" sz="2400" dirty="0" err="1">
                <a:solidFill>
                  <a:schemeClr val="bg2">
                    <a:lumMod val="10000"/>
                  </a:schemeClr>
                </a:solidFill>
              </a:rPr>
              <a:t>Овстуг</a:t>
            </a:r>
            <a:r>
              <a:rPr lang="ru-RU" sz="2400" dirty="0">
                <a:solidFill>
                  <a:schemeClr val="bg2">
                    <a:lumMod val="10000"/>
                  </a:schemeClr>
                </a:solidFill>
              </a:rPr>
              <a:t>»</a:t>
            </a:r>
          </a:p>
        </p:txBody>
      </p:sp>
      <p:pic>
        <p:nvPicPr>
          <p:cNvPr id="8" name="Рисунок 7" descr="Мюнхен, Статуя фон Федор Iwanowitsch Tjutschew.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8624" y="1628800"/>
            <a:ext cx="3129320" cy="48245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4932040" y="1844824"/>
            <a:ext cx="3816424" cy="1200329"/>
          </a:xfrm>
          <a:prstGeom prst="rect">
            <a:avLst/>
          </a:prstGeom>
          <a:noFill/>
        </p:spPr>
        <p:txBody>
          <a:bodyPr wrap="square" rtlCol="0">
            <a:spAutoFit/>
          </a:bodyPr>
          <a:lstStyle/>
          <a:p>
            <a:r>
              <a:rPr lang="ru-RU" sz="2400" dirty="0"/>
              <a:t>Мюнхен, Статуя фон Федор </a:t>
            </a:r>
            <a:r>
              <a:rPr lang="en-US" sz="2400" dirty="0" err="1"/>
              <a:t>Iwanowitsch</a:t>
            </a:r>
            <a:r>
              <a:rPr lang="en-US" sz="2400" dirty="0"/>
              <a:t> </a:t>
            </a:r>
            <a:r>
              <a:rPr lang="en-US" sz="2400" dirty="0" err="1"/>
              <a:t>Tjutschew</a:t>
            </a:r>
            <a:endParaRPr lang="ru-RU" sz="2400" dirty="0">
              <a:solidFill>
                <a:schemeClr val="bg2">
                  <a:lumMod val="10000"/>
                </a:schemeClr>
              </a:solidFill>
            </a:endParaRPr>
          </a:p>
        </p:txBody>
      </p:sp>
    </p:spTree>
  </p:cSld>
  <p:clrMapOvr>
    <a:masterClrMapping/>
  </p:clrMapOvr>
  <p:transition spd="slow" advTm="3458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par>
                          <p:cTn id="10" fill="hold">
                            <p:stCondLst>
                              <p:cond delay="3000"/>
                            </p:stCondLst>
                            <p:childTnLst>
                              <p:par>
                                <p:cTn id="11" presetID="21"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8)">
                                      <p:cBhvr>
                                        <p:cTn id="13" dur="3000"/>
                                        <p:tgtEl>
                                          <p:spTgt spid="5"/>
                                        </p:tgtEl>
                                      </p:cBhvr>
                                    </p:animEffect>
                                  </p:childTnLst>
                                </p:cTn>
                              </p:par>
                              <p:par>
                                <p:cTn id="14" presetID="21" presetClass="entr" presetSubtype="8"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wheel(8)">
                                      <p:cBhvr>
                                        <p:cTn id="16" dur="3000"/>
                                        <p:tgtEl>
                                          <p:spTgt spid="4">
                                            <p:txEl>
                                              <p:pRg st="0" end="0"/>
                                            </p:txEl>
                                          </p:spTgt>
                                        </p:tgtEl>
                                      </p:cBhvr>
                                    </p:animEffect>
                                  </p:childTnLst>
                                </p:cTn>
                              </p:par>
                            </p:childTnLst>
                          </p:cTn>
                        </p:par>
                        <p:par>
                          <p:cTn id="17" fill="hold">
                            <p:stCondLst>
                              <p:cond delay="6000"/>
                            </p:stCondLst>
                            <p:childTnLst>
                              <p:par>
                                <p:cTn id="18" presetID="21" presetClass="exit" presetSubtype="8" fill="hold" nodeType="afterEffect">
                                  <p:stCondLst>
                                    <p:cond delay="3000"/>
                                  </p:stCondLst>
                                  <p:childTnLst>
                                    <p:animEffect transition="out" filter="wheel(8)">
                                      <p:cBhvr>
                                        <p:cTn id="19" dur="2000"/>
                                        <p:tgtEl>
                                          <p:spTgt spid="5"/>
                                        </p:tgtEl>
                                      </p:cBhvr>
                                    </p:animEffect>
                                    <p:set>
                                      <p:cBhvr>
                                        <p:cTn id="20" dur="1" fill="hold">
                                          <p:stCondLst>
                                            <p:cond delay="1999"/>
                                          </p:stCondLst>
                                        </p:cTn>
                                        <p:tgtEl>
                                          <p:spTgt spid="5"/>
                                        </p:tgtEl>
                                        <p:attrNameLst>
                                          <p:attrName>style.visibility</p:attrName>
                                        </p:attrNameLst>
                                      </p:cBhvr>
                                      <p:to>
                                        <p:strVal val="hidden"/>
                                      </p:to>
                                    </p:set>
                                  </p:childTnLst>
                                </p:cTn>
                              </p:par>
                              <p:par>
                                <p:cTn id="21" presetID="21" presetClass="exit" presetSubtype="8" fill="hold" grpId="1" nodeType="withEffect">
                                  <p:stCondLst>
                                    <p:cond delay="3000"/>
                                  </p:stCondLst>
                                  <p:childTnLst>
                                    <p:animEffect transition="out" filter="wheel(8)">
                                      <p:cBhvr>
                                        <p:cTn id="22" dur="2000"/>
                                        <p:tgtEl>
                                          <p:spTgt spid="4">
                                            <p:txEl>
                                              <p:pRg st="0" end="0"/>
                                            </p:txEl>
                                          </p:spTgt>
                                        </p:tgtEl>
                                      </p:cBhvr>
                                    </p:animEffect>
                                    <p:set>
                                      <p:cBhvr>
                                        <p:cTn id="23" dur="1" fill="hold">
                                          <p:stCondLst>
                                            <p:cond delay="1999"/>
                                          </p:stCondLst>
                                        </p:cTn>
                                        <p:tgtEl>
                                          <p:spTgt spid="4">
                                            <p:txEl>
                                              <p:pRg st="0" end="0"/>
                                            </p:txEl>
                                          </p:spTgt>
                                        </p:tgtEl>
                                        <p:attrNameLst>
                                          <p:attrName>style.visibility</p:attrName>
                                        </p:attrNameLst>
                                      </p:cBhvr>
                                      <p:to>
                                        <p:strVal val="hidden"/>
                                      </p:to>
                                    </p:set>
                                  </p:childTnLst>
                                </p:cTn>
                              </p:par>
                            </p:childTnLst>
                          </p:cTn>
                        </p:par>
                        <p:par>
                          <p:cTn id="24" fill="hold">
                            <p:stCondLst>
                              <p:cond delay="11000"/>
                            </p:stCondLst>
                            <p:childTnLst>
                              <p:par>
                                <p:cTn id="25" presetID="21"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8)">
                                      <p:cBhvr>
                                        <p:cTn id="27" dur="3000"/>
                                        <p:tgtEl>
                                          <p:spTgt spid="6"/>
                                        </p:tgtEl>
                                      </p:cBhvr>
                                    </p:animEffect>
                                  </p:childTnLst>
                                </p:cTn>
                              </p:par>
                              <p:par>
                                <p:cTn id="28" presetID="21" presetClass="entr" presetSubtype="8"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8)">
                                      <p:cBhvr>
                                        <p:cTn id="30" dur="3000"/>
                                        <p:tgtEl>
                                          <p:spTgt spid="7"/>
                                        </p:tgtEl>
                                      </p:cBhvr>
                                    </p:animEffect>
                                  </p:childTnLst>
                                </p:cTn>
                              </p:par>
                            </p:childTnLst>
                          </p:cTn>
                        </p:par>
                        <p:par>
                          <p:cTn id="31" fill="hold">
                            <p:stCondLst>
                              <p:cond delay="14000"/>
                            </p:stCondLst>
                            <p:childTnLst>
                              <p:par>
                                <p:cTn id="32" presetID="21" presetClass="exit" presetSubtype="8" fill="hold" nodeType="afterEffect">
                                  <p:stCondLst>
                                    <p:cond delay="3000"/>
                                  </p:stCondLst>
                                  <p:childTnLst>
                                    <p:animEffect transition="out" filter="wheel(8)">
                                      <p:cBhvr>
                                        <p:cTn id="33" dur="2000"/>
                                        <p:tgtEl>
                                          <p:spTgt spid="6"/>
                                        </p:tgtEl>
                                      </p:cBhvr>
                                    </p:animEffect>
                                    <p:set>
                                      <p:cBhvr>
                                        <p:cTn id="34" dur="1" fill="hold">
                                          <p:stCondLst>
                                            <p:cond delay="1999"/>
                                          </p:stCondLst>
                                        </p:cTn>
                                        <p:tgtEl>
                                          <p:spTgt spid="6"/>
                                        </p:tgtEl>
                                        <p:attrNameLst>
                                          <p:attrName>style.visibility</p:attrName>
                                        </p:attrNameLst>
                                      </p:cBhvr>
                                      <p:to>
                                        <p:strVal val="hidden"/>
                                      </p:to>
                                    </p:set>
                                  </p:childTnLst>
                                </p:cTn>
                              </p:par>
                              <p:par>
                                <p:cTn id="35" presetID="21" presetClass="exit" presetSubtype="8" fill="hold" grpId="1" nodeType="withEffect">
                                  <p:stCondLst>
                                    <p:cond delay="3000"/>
                                  </p:stCondLst>
                                  <p:childTnLst>
                                    <p:animEffect transition="out" filter="wheel(8)">
                                      <p:cBhvr>
                                        <p:cTn id="36" dur="2000"/>
                                        <p:tgtEl>
                                          <p:spTgt spid="7"/>
                                        </p:tgtEl>
                                      </p:cBhvr>
                                    </p:animEffect>
                                    <p:set>
                                      <p:cBhvr>
                                        <p:cTn id="37" dur="1" fill="hold">
                                          <p:stCondLst>
                                            <p:cond delay="1999"/>
                                          </p:stCondLst>
                                        </p:cTn>
                                        <p:tgtEl>
                                          <p:spTgt spid="7"/>
                                        </p:tgtEl>
                                        <p:attrNameLst>
                                          <p:attrName>style.visibility</p:attrName>
                                        </p:attrNameLst>
                                      </p:cBhvr>
                                      <p:to>
                                        <p:strVal val="hidden"/>
                                      </p:to>
                                    </p:set>
                                  </p:childTnLst>
                                </p:cTn>
                              </p:par>
                            </p:childTnLst>
                          </p:cTn>
                        </p:par>
                        <p:par>
                          <p:cTn id="38" fill="hold">
                            <p:stCondLst>
                              <p:cond delay="19000"/>
                            </p:stCondLst>
                            <p:childTnLst>
                              <p:par>
                                <p:cTn id="39" presetID="21"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heel(8)">
                                      <p:cBhvr>
                                        <p:cTn id="41" dur="3000"/>
                                        <p:tgtEl>
                                          <p:spTgt spid="8"/>
                                        </p:tgtEl>
                                      </p:cBhvr>
                                    </p:animEffect>
                                  </p:childTnLst>
                                </p:cTn>
                              </p:par>
                              <p:par>
                                <p:cTn id="42" presetID="21" presetClass="entr" presetSubtype="8"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heel(8)">
                                      <p:cBhvr>
                                        <p:cTn id="44"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4" grpId="1" build="p"/>
      <p:bldP spid="7" grpId="0"/>
      <p:bldP spid="7" grpId="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1143000"/>
          </a:xfrm>
        </p:spPr>
        <p:txBody>
          <a:bodyPr>
            <a:noAutofit/>
          </a:bodyPr>
          <a:lstStyle/>
          <a:p>
            <a:r>
              <a:rPr lang="ru-RU" sz="4000" dirty="0" err="1">
                <a:solidFill>
                  <a:schemeClr val="bg1"/>
                </a:solidFill>
              </a:rPr>
              <a:t>Овстуг</a:t>
            </a:r>
            <a:r>
              <a:rPr lang="ru-RU" sz="4000" dirty="0">
                <a:solidFill>
                  <a:schemeClr val="bg1"/>
                </a:solidFill>
              </a:rPr>
              <a:t> – родовое имение Тютчевых, где 23 ноября 1803 года родился поэт</a:t>
            </a:r>
          </a:p>
        </p:txBody>
      </p:sp>
      <p:pic>
        <p:nvPicPr>
          <p:cNvPr id="5" name="Содержимое 4" descr="ovstug.jpg"/>
          <p:cNvPicPr>
            <a:picLocks noGrp="1" noChangeAspect="1"/>
          </p:cNvPicPr>
          <p:nvPr>
            <p:ph sz="half" idx="1"/>
          </p:nvPr>
        </p:nvPicPr>
        <p:blipFill>
          <a:blip r:embed="rId3" cstate="print"/>
          <a:stretch>
            <a:fillRect/>
          </a:stretch>
        </p:blipFill>
        <p:spPr>
          <a:xfrm>
            <a:off x="611560" y="1916833"/>
            <a:ext cx="6119360" cy="41764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Содержимое 5" descr="103384340_large_4514961_Ovstyg.jpg"/>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1115616" y="1916832"/>
            <a:ext cx="5032463" cy="34288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683568" y="5473005"/>
            <a:ext cx="5904656" cy="1384995"/>
          </a:xfrm>
          <a:prstGeom prst="rect">
            <a:avLst/>
          </a:prstGeom>
          <a:noFill/>
        </p:spPr>
        <p:txBody>
          <a:bodyPr wrap="square" rtlCol="0">
            <a:spAutoFit/>
          </a:bodyPr>
          <a:lstStyle/>
          <a:p>
            <a:pPr algn="ctr"/>
            <a:r>
              <a:rPr lang="ru-RU" sz="2800" dirty="0">
                <a:solidFill>
                  <a:schemeClr val="bg1"/>
                </a:solidFill>
              </a:rPr>
              <a:t>Усадьба </a:t>
            </a:r>
            <a:r>
              <a:rPr lang="ru-RU" sz="2800" dirty="0" err="1">
                <a:solidFill>
                  <a:schemeClr val="bg1"/>
                </a:solidFill>
              </a:rPr>
              <a:t>Овстуг</a:t>
            </a:r>
            <a:r>
              <a:rPr lang="ru-RU" sz="2800" dirty="0">
                <a:solidFill>
                  <a:schemeClr val="bg1"/>
                </a:solidFill>
              </a:rPr>
              <a:t>. Акварель </a:t>
            </a:r>
            <a:r>
              <a:rPr lang="ru-RU" sz="2800" dirty="0" err="1">
                <a:solidFill>
                  <a:schemeClr val="bg1"/>
                </a:solidFill>
              </a:rPr>
              <a:t>О.Петерсона</a:t>
            </a:r>
            <a:r>
              <a:rPr lang="ru-RU" sz="2800" dirty="0">
                <a:solidFill>
                  <a:schemeClr val="bg1"/>
                </a:solidFill>
              </a:rPr>
              <a:t>, сына Ф.И.Тютчева. 1860 –</a:t>
            </a:r>
            <a:r>
              <a:rPr lang="ru-RU" sz="2800" dirty="0" err="1">
                <a:solidFill>
                  <a:schemeClr val="bg1"/>
                </a:solidFill>
              </a:rPr>
              <a:t>ые</a:t>
            </a:r>
            <a:r>
              <a:rPr lang="ru-RU" sz="2800" dirty="0">
                <a:solidFill>
                  <a:schemeClr val="bg1"/>
                </a:solidFill>
              </a:rPr>
              <a:t> годы</a:t>
            </a:r>
          </a:p>
        </p:txBody>
      </p:sp>
      <p:pic>
        <p:nvPicPr>
          <p:cNvPr id="8" name="Рисунок 7" descr="103384342_4514961_myzei.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1560" y="1916832"/>
            <a:ext cx="6217928" cy="33310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395536" y="5473005"/>
            <a:ext cx="6793992" cy="954107"/>
          </a:xfrm>
          <a:prstGeom prst="rect">
            <a:avLst/>
          </a:prstGeom>
          <a:noFill/>
        </p:spPr>
        <p:txBody>
          <a:bodyPr wrap="square" rtlCol="0">
            <a:spAutoFit/>
          </a:bodyPr>
          <a:lstStyle/>
          <a:p>
            <a:pPr algn="ctr"/>
            <a:r>
              <a:rPr lang="ru-RU" sz="2800" dirty="0">
                <a:solidFill>
                  <a:schemeClr val="bg1"/>
                </a:solidFill>
              </a:rPr>
              <a:t>Усадьба была разрушена в 1914г., восстановлена в 1986г.. Теперь это музей</a:t>
            </a:r>
          </a:p>
        </p:txBody>
      </p:sp>
    </p:spTree>
  </p:cSld>
  <p:clrMapOvr>
    <a:masterClrMapping/>
  </p:clrMapOvr>
  <p:transition spd="slow" advTm="2588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strVal val="#ppt_w*0.70"/>
                                          </p:val>
                                        </p:tav>
                                        <p:tav tm="100000">
                                          <p:val>
                                            <p:strVal val="#ppt_w"/>
                                          </p:val>
                                        </p:tav>
                                      </p:tavLst>
                                    </p:anim>
                                    <p:anim calcmode="lin" valueType="num">
                                      <p:cBhvr>
                                        <p:cTn id="8" dur="3000" fill="hold"/>
                                        <p:tgtEl>
                                          <p:spTgt spid="2"/>
                                        </p:tgtEl>
                                        <p:attrNameLst>
                                          <p:attrName>ppt_h</p:attrName>
                                        </p:attrNameLst>
                                      </p:cBhvr>
                                      <p:tavLst>
                                        <p:tav tm="0">
                                          <p:val>
                                            <p:strVal val="#ppt_h"/>
                                          </p:val>
                                        </p:tav>
                                        <p:tav tm="100000">
                                          <p:val>
                                            <p:strVal val="#ppt_h"/>
                                          </p:val>
                                        </p:tav>
                                      </p:tavLst>
                                    </p:anim>
                                    <p:animEffect transition="in" filter="fade">
                                      <p:cBhvr>
                                        <p:cTn id="9" dur="3000"/>
                                        <p:tgtEl>
                                          <p:spTgt spid="2"/>
                                        </p:tgtEl>
                                      </p:cBhvr>
                                    </p:animEffect>
                                  </p:childTnLst>
                                </p:cTn>
                              </p:par>
                            </p:childTnLst>
                          </p:cTn>
                        </p:par>
                        <p:par>
                          <p:cTn id="10" fill="hold">
                            <p:stCondLst>
                              <p:cond delay="3000"/>
                            </p:stCondLst>
                            <p:childTnLst>
                              <p:par>
                                <p:cTn id="11" presetID="8"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3000"/>
                                        <p:tgtEl>
                                          <p:spTgt spid="5"/>
                                        </p:tgtEl>
                                      </p:cBhvr>
                                    </p:animEffect>
                                  </p:childTnLst>
                                </p:cTn>
                              </p:par>
                            </p:childTnLst>
                          </p:cTn>
                        </p:par>
                        <p:par>
                          <p:cTn id="14" fill="hold">
                            <p:stCondLst>
                              <p:cond delay="6000"/>
                            </p:stCondLst>
                            <p:childTnLst>
                              <p:par>
                                <p:cTn id="15" presetID="8" presetClass="exit" presetSubtype="16" fill="hold" nodeType="afterEffect">
                                  <p:stCondLst>
                                    <p:cond delay="3000"/>
                                  </p:stCondLst>
                                  <p:childTnLst>
                                    <p:animEffect transition="out" filter="diamond(in)">
                                      <p:cBhvr>
                                        <p:cTn id="16" dur="2000"/>
                                        <p:tgtEl>
                                          <p:spTgt spid="5"/>
                                        </p:tgtEl>
                                      </p:cBhvr>
                                    </p:animEffect>
                                    <p:set>
                                      <p:cBhvr>
                                        <p:cTn id="17" dur="1" fill="hold">
                                          <p:stCondLst>
                                            <p:cond delay="1999"/>
                                          </p:stCondLst>
                                        </p:cTn>
                                        <p:tgtEl>
                                          <p:spTgt spid="5"/>
                                        </p:tgtEl>
                                        <p:attrNameLst>
                                          <p:attrName>style.visibility</p:attrName>
                                        </p:attrNameLst>
                                      </p:cBhvr>
                                      <p:to>
                                        <p:strVal val="hidden"/>
                                      </p:to>
                                    </p:set>
                                  </p:childTnLst>
                                </p:cTn>
                              </p:par>
                            </p:childTnLst>
                          </p:cTn>
                        </p:par>
                        <p:par>
                          <p:cTn id="18" fill="hold">
                            <p:stCondLst>
                              <p:cond delay="11000"/>
                            </p:stCondLst>
                            <p:childTnLst>
                              <p:par>
                                <p:cTn id="19" presetID="8"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amond(in)">
                                      <p:cBhvr>
                                        <p:cTn id="21" dur="3000"/>
                                        <p:tgtEl>
                                          <p:spTgt spid="6"/>
                                        </p:tgtEl>
                                      </p:cBhvr>
                                    </p:animEffect>
                                  </p:childTnLst>
                                </p:cTn>
                              </p:par>
                              <p:par>
                                <p:cTn id="22" presetID="8"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diamond(in)">
                                      <p:cBhvr>
                                        <p:cTn id="24" dur="3000"/>
                                        <p:tgtEl>
                                          <p:spTgt spid="7"/>
                                        </p:tgtEl>
                                      </p:cBhvr>
                                    </p:animEffect>
                                  </p:childTnLst>
                                </p:cTn>
                              </p:par>
                            </p:childTnLst>
                          </p:cTn>
                        </p:par>
                        <p:par>
                          <p:cTn id="25" fill="hold">
                            <p:stCondLst>
                              <p:cond delay="14000"/>
                            </p:stCondLst>
                            <p:childTnLst>
                              <p:par>
                                <p:cTn id="26" presetID="8" presetClass="exit" presetSubtype="16" fill="hold" nodeType="afterEffect">
                                  <p:stCondLst>
                                    <p:cond delay="3000"/>
                                  </p:stCondLst>
                                  <p:childTnLst>
                                    <p:animEffect transition="out" filter="diamond(in)">
                                      <p:cBhvr>
                                        <p:cTn id="27" dur="2000"/>
                                        <p:tgtEl>
                                          <p:spTgt spid="6"/>
                                        </p:tgtEl>
                                      </p:cBhvr>
                                    </p:animEffect>
                                    <p:set>
                                      <p:cBhvr>
                                        <p:cTn id="28" dur="1" fill="hold">
                                          <p:stCondLst>
                                            <p:cond delay="1999"/>
                                          </p:stCondLst>
                                        </p:cTn>
                                        <p:tgtEl>
                                          <p:spTgt spid="6"/>
                                        </p:tgtEl>
                                        <p:attrNameLst>
                                          <p:attrName>style.visibility</p:attrName>
                                        </p:attrNameLst>
                                      </p:cBhvr>
                                      <p:to>
                                        <p:strVal val="hidden"/>
                                      </p:to>
                                    </p:set>
                                  </p:childTnLst>
                                </p:cTn>
                              </p:par>
                              <p:par>
                                <p:cTn id="29" presetID="8" presetClass="exit" presetSubtype="16" fill="hold" grpId="1" nodeType="withEffect">
                                  <p:stCondLst>
                                    <p:cond delay="3000"/>
                                  </p:stCondLst>
                                  <p:childTnLst>
                                    <p:animEffect transition="out" filter="diamond(in)">
                                      <p:cBhvr>
                                        <p:cTn id="30" dur="2000"/>
                                        <p:tgtEl>
                                          <p:spTgt spid="7"/>
                                        </p:tgtEl>
                                      </p:cBhvr>
                                    </p:animEffect>
                                    <p:set>
                                      <p:cBhvr>
                                        <p:cTn id="31" dur="1" fill="hold">
                                          <p:stCondLst>
                                            <p:cond delay="1999"/>
                                          </p:stCondLst>
                                        </p:cTn>
                                        <p:tgtEl>
                                          <p:spTgt spid="7"/>
                                        </p:tgtEl>
                                        <p:attrNameLst>
                                          <p:attrName>style.visibility</p:attrName>
                                        </p:attrNameLst>
                                      </p:cBhvr>
                                      <p:to>
                                        <p:strVal val="hidden"/>
                                      </p:to>
                                    </p:set>
                                  </p:childTnLst>
                                </p:cTn>
                              </p:par>
                            </p:childTnLst>
                          </p:cTn>
                        </p:par>
                        <p:par>
                          <p:cTn id="32" fill="hold">
                            <p:stCondLst>
                              <p:cond delay="19000"/>
                            </p:stCondLst>
                            <p:childTnLst>
                              <p:par>
                                <p:cTn id="33" presetID="8" presetClass="entr" presetSubtype="16"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amond(in)">
                                      <p:cBhvr>
                                        <p:cTn id="35" dur="2000"/>
                                        <p:tgtEl>
                                          <p:spTgt spid="8"/>
                                        </p:tgtEl>
                                      </p:cBhvr>
                                    </p:animEffect>
                                  </p:childTnLst>
                                </p:cTn>
                              </p:par>
                              <p:par>
                                <p:cTn id="36" presetID="8"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diamond(in)">
                                      <p:cBhvr>
                                        <p:cTn id="3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7" grpId="1"/>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F53FBED-F73B-4564-806D-5B93EBCF9B24}"/>
              </a:ext>
            </a:extLst>
          </p:cNvPr>
          <p:cNvSpPr>
            <a:spLocks noGrp="1" noChangeArrowheads="1"/>
          </p:cNvSpPr>
          <p:nvPr>
            <p:ph type="ctrTitle"/>
          </p:nvPr>
        </p:nvSpPr>
        <p:spPr>
          <a:xfrm>
            <a:off x="4284664" y="692150"/>
            <a:ext cx="4672012" cy="3816350"/>
          </a:xfrm>
        </p:spPr>
        <p:txBody>
          <a:bodyPr anchor="ctr"/>
          <a:lstStyle/>
          <a:p>
            <a:pPr eaLnBrk="1" hangingPunct="1"/>
            <a:r>
              <a:rPr lang="ru-RU" altLang="ru-RU" sz="5400" b="1" dirty="0">
                <a:solidFill>
                  <a:srgbClr val="800000"/>
                </a:solidFill>
                <a:latin typeface="Times New Roman" panose="02020603050405020304" pitchFamily="18" charset="0"/>
              </a:rPr>
              <a:t>Афанасий Афанасьевич</a:t>
            </a:r>
            <a:br>
              <a:rPr lang="ru-RU" altLang="ru-RU" sz="5400" b="1" dirty="0">
                <a:solidFill>
                  <a:srgbClr val="800000"/>
                </a:solidFill>
                <a:latin typeface="Times New Roman" panose="02020603050405020304" pitchFamily="18" charset="0"/>
              </a:rPr>
            </a:br>
            <a:r>
              <a:rPr lang="ru-RU" altLang="ru-RU" sz="5400" b="1" dirty="0">
                <a:solidFill>
                  <a:srgbClr val="800000"/>
                </a:solidFill>
                <a:latin typeface="Times New Roman" panose="02020603050405020304" pitchFamily="18" charset="0"/>
              </a:rPr>
              <a:t> Фет</a:t>
            </a:r>
            <a:r>
              <a:rPr lang="ru-RU" altLang="ru-RU" sz="6600" b="1" dirty="0">
                <a:solidFill>
                  <a:srgbClr val="800000"/>
                </a:solidFill>
                <a:latin typeface="Times New Roman" panose="02020603050405020304" pitchFamily="18" charset="0"/>
              </a:rPr>
              <a:t> </a:t>
            </a:r>
          </a:p>
        </p:txBody>
      </p:sp>
      <p:sp>
        <p:nvSpPr>
          <p:cNvPr id="2051" name="Rectangle 3">
            <a:extLst>
              <a:ext uri="{FF2B5EF4-FFF2-40B4-BE49-F238E27FC236}">
                <a16:creationId xmlns:a16="http://schemas.microsoft.com/office/drawing/2014/main" id="{71809C34-0537-4C9A-8104-ECB7D660067B}"/>
              </a:ext>
            </a:extLst>
          </p:cNvPr>
          <p:cNvSpPr>
            <a:spLocks noGrp="1" noChangeArrowheads="1"/>
          </p:cNvSpPr>
          <p:nvPr>
            <p:ph type="subTitle" idx="1"/>
          </p:nvPr>
        </p:nvSpPr>
        <p:spPr>
          <a:xfrm>
            <a:off x="4716463" y="4365625"/>
            <a:ext cx="4240212" cy="1752600"/>
          </a:xfrm>
        </p:spPr>
        <p:txBody>
          <a:bodyPr/>
          <a:lstStyle/>
          <a:p>
            <a:pPr eaLnBrk="1" hangingPunct="1"/>
            <a:r>
              <a:rPr lang="ru-RU" altLang="ru-RU" sz="5000" b="1">
                <a:solidFill>
                  <a:schemeClr val="accent2"/>
                </a:solidFill>
                <a:latin typeface="Times New Roman" panose="02020603050405020304" pitchFamily="18" charset="0"/>
              </a:rPr>
              <a:t>1820 — 1892</a:t>
            </a:r>
          </a:p>
        </p:txBody>
      </p:sp>
      <p:pic>
        <p:nvPicPr>
          <p:cNvPr id="2052" name="Picture 4" descr="Портрет работы И">
            <a:extLst>
              <a:ext uri="{FF2B5EF4-FFF2-40B4-BE49-F238E27FC236}">
                <a16:creationId xmlns:a16="http://schemas.microsoft.com/office/drawing/2014/main" id="{B4DBB313-FD5C-4697-9563-ADC36B9151BA}"/>
              </a:ext>
            </a:extLst>
          </p:cNvPr>
          <p:cNvPicPr>
            <a:picLocks noChangeAspect="1" noChangeArrowheads="1"/>
          </p:cNvPicPr>
          <p:nvPr/>
        </p:nvPicPr>
        <p:blipFill>
          <a:blip r:embed="rId2">
            <a:lum bright="12000"/>
            <a:extLst>
              <a:ext uri="{28A0092B-C50C-407E-A947-70E740481C1C}">
                <a14:useLocalDpi xmlns:a14="http://schemas.microsoft.com/office/drawing/2010/main" val="0"/>
              </a:ext>
            </a:extLst>
          </a:blip>
          <a:srcRect/>
          <a:stretch>
            <a:fillRect/>
          </a:stretch>
        </p:blipFill>
        <p:spPr bwMode="auto">
          <a:xfrm>
            <a:off x="395288" y="620713"/>
            <a:ext cx="41433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66AF1E3-DAEA-49DD-847B-FC16B403F93C}"/>
              </a:ext>
            </a:extLst>
          </p:cNvPr>
          <p:cNvSpPr>
            <a:spLocks noGrp="1" noChangeArrowheads="1"/>
          </p:cNvSpPr>
          <p:nvPr>
            <p:ph type="title"/>
          </p:nvPr>
        </p:nvSpPr>
        <p:spPr>
          <a:xfrm>
            <a:off x="323850" y="260350"/>
            <a:ext cx="8351838" cy="504825"/>
          </a:xfrm>
        </p:spPr>
        <p:txBody>
          <a:bodyPr>
            <a:normAutofit fontScale="90000"/>
          </a:bodyPr>
          <a:lstStyle/>
          <a:p>
            <a:pPr eaLnBrk="1" hangingPunct="1"/>
            <a:r>
              <a:rPr lang="ru-RU" altLang="ru-RU" sz="3600" b="1">
                <a:solidFill>
                  <a:srgbClr val="800000"/>
                </a:solidFill>
              </a:rPr>
              <a:t>История рождения</a:t>
            </a:r>
          </a:p>
        </p:txBody>
      </p:sp>
      <p:sp>
        <p:nvSpPr>
          <p:cNvPr id="3075" name="Rectangle 3">
            <a:extLst>
              <a:ext uri="{FF2B5EF4-FFF2-40B4-BE49-F238E27FC236}">
                <a16:creationId xmlns:a16="http://schemas.microsoft.com/office/drawing/2014/main" id="{BC23D51D-58C2-43F8-99B1-592751CD917D}"/>
              </a:ext>
            </a:extLst>
          </p:cNvPr>
          <p:cNvSpPr>
            <a:spLocks noGrp="1" noChangeArrowheads="1"/>
          </p:cNvSpPr>
          <p:nvPr>
            <p:ph type="body" idx="1"/>
          </p:nvPr>
        </p:nvSpPr>
        <p:spPr>
          <a:xfrm>
            <a:off x="250825" y="908050"/>
            <a:ext cx="5113338" cy="4968875"/>
          </a:xfrm>
        </p:spPr>
        <p:txBody>
          <a:bodyPr/>
          <a:lstStyle/>
          <a:p>
            <a:pPr marL="0" indent="0" eaLnBrk="1" hangingPunct="1">
              <a:lnSpc>
                <a:spcPct val="80000"/>
              </a:lnSpc>
              <a:buFontTx/>
              <a:buNone/>
            </a:pPr>
            <a:r>
              <a:rPr lang="ru-RU" altLang="ru-RU" sz="2200"/>
              <a:t>Родился 23 ноября (5 декабря) 1820 в селе Новоселки Орловской губернии. Его отцом был богатый помещик А. Шеншин, мать – Каролина Шарлотта Фёт (после принятия православия стала Елизаветой), приехавшая из Германии. Родители не состояли в браке. Мальчик был записан сыном Шеншина, но когда ему было 14 лет, обнаружилась юридическая незаконность этой записи, что лишало его привилегий, дававшихся потомственным дворянам. Отныне он должен был носить фамилию Фет, богатый наследник внезапно превратился в "человека без имени. </a:t>
            </a:r>
          </a:p>
        </p:txBody>
      </p:sp>
      <p:pic>
        <p:nvPicPr>
          <p:cNvPr id="3076" name="Picture 4" descr="fet[1]">
            <a:extLst>
              <a:ext uri="{FF2B5EF4-FFF2-40B4-BE49-F238E27FC236}">
                <a16:creationId xmlns:a16="http://schemas.microsoft.com/office/drawing/2014/main" id="{9733F3E4-6339-41F4-BB0F-72FB26B8E5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725" y="1125538"/>
            <a:ext cx="362902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6">
            <a:extLst>
              <a:ext uri="{FF2B5EF4-FFF2-40B4-BE49-F238E27FC236}">
                <a16:creationId xmlns:a16="http://schemas.microsoft.com/office/drawing/2014/main" id="{AFE44274-F7E9-4904-B946-15E27AAC2176}"/>
              </a:ext>
            </a:extLst>
          </p:cNvPr>
          <p:cNvSpPr>
            <a:spLocks noChangeArrowheads="1"/>
          </p:cNvSpPr>
          <p:nvPr/>
        </p:nvSpPr>
        <p:spPr bwMode="auto">
          <a:xfrm>
            <a:off x="250825" y="6021388"/>
            <a:ext cx="936307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80000"/>
              </a:lnSpc>
              <a:buFontTx/>
              <a:buNone/>
            </a:pPr>
            <a:r>
              <a:rPr lang="ru-RU" altLang="ru-RU" sz="2200"/>
              <a:t>Фет принял это как позор. Вернуть утраченное положение стало навязчивой идеей, определившей весь его жизненный путь.</a:t>
            </a: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DE3F0FC2-9A96-46E3-BF7A-7465E07DA883}"/>
              </a:ext>
            </a:extLst>
          </p:cNvPr>
          <p:cNvSpPr>
            <a:spLocks noGrp="1" noChangeArrowheads="1"/>
          </p:cNvSpPr>
          <p:nvPr>
            <p:ph type="title"/>
          </p:nvPr>
        </p:nvSpPr>
        <p:spPr>
          <a:xfrm>
            <a:off x="457200" y="274638"/>
            <a:ext cx="8229600" cy="561975"/>
          </a:xfrm>
        </p:spPr>
        <p:txBody>
          <a:bodyPr>
            <a:normAutofit fontScale="90000"/>
          </a:bodyPr>
          <a:lstStyle/>
          <a:p>
            <a:pPr eaLnBrk="1" hangingPunct="1"/>
            <a:r>
              <a:rPr lang="ru-RU" altLang="ru-RU" sz="3600" b="1">
                <a:solidFill>
                  <a:srgbClr val="800000"/>
                </a:solidFill>
              </a:rPr>
              <a:t>Студенческие годы</a:t>
            </a:r>
          </a:p>
        </p:txBody>
      </p:sp>
      <p:sp>
        <p:nvSpPr>
          <p:cNvPr id="4099" name="Rectangle 3">
            <a:extLst>
              <a:ext uri="{FF2B5EF4-FFF2-40B4-BE49-F238E27FC236}">
                <a16:creationId xmlns:a16="http://schemas.microsoft.com/office/drawing/2014/main" id="{3683265C-9ACC-4892-848A-BC3FCF44AF0E}"/>
              </a:ext>
            </a:extLst>
          </p:cNvPr>
          <p:cNvSpPr>
            <a:spLocks noGrp="1" noChangeArrowheads="1"/>
          </p:cNvSpPr>
          <p:nvPr>
            <p:ph type="body" idx="1"/>
          </p:nvPr>
        </p:nvSpPr>
        <p:spPr>
          <a:xfrm>
            <a:off x="468313" y="836613"/>
            <a:ext cx="8351837" cy="2232025"/>
          </a:xfrm>
        </p:spPr>
        <p:txBody>
          <a:bodyPr/>
          <a:lstStyle/>
          <a:p>
            <a:pPr marL="0" indent="0" eaLnBrk="1" hangingPunct="1">
              <a:lnSpc>
                <a:spcPct val="90000"/>
              </a:lnSpc>
              <a:buFontTx/>
              <a:buNone/>
            </a:pPr>
            <a:r>
              <a:rPr lang="ru-RU" altLang="ru-RU" sz="2400"/>
              <a:t>Поселившись в семье Григорьевых, Фет нашел в сыне, будущем критике, Аполлоне Григорьеве, ревностного поклонника и собирателя своих стихотворений. На товарищескую беседу к Фету и Аполлону Григорьеву собирались лучшие представители тогдашнего студенчества. </a:t>
            </a:r>
          </a:p>
        </p:txBody>
      </p:sp>
      <p:pic>
        <p:nvPicPr>
          <p:cNvPr id="4100" name="Picture 4" descr="fet-07[1]">
            <a:extLst>
              <a:ext uri="{FF2B5EF4-FFF2-40B4-BE49-F238E27FC236}">
                <a16:creationId xmlns:a16="http://schemas.microsoft.com/office/drawing/2014/main" id="{651C0505-162F-4F1F-BD51-A4BC859841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852738"/>
            <a:ext cx="4248150"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5">
            <a:extLst>
              <a:ext uri="{FF2B5EF4-FFF2-40B4-BE49-F238E27FC236}">
                <a16:creationId xmlns:a16="http://schemas.microsoft.com/office/drawing/2014/main" id="{D39D5B01-ED4F-4AEF-9F5F-D0219CC8B1AE}"/>
              </a:ext>
            </a:extLst>
          </p:cNvPr>
          <p:cNvSpPr txBox="1">
            <a:spLocks noChangeArrowheads="1"/>
          </p:cNvSpPr>
          <p:nvPr/>
        </p:nvSpPr>
        <p:spPr bwMode="auto">
          <a:xfrm>
            <a:off x="395288" y="5805488"/>
            <a:ext cx="396081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ru-RU" altLang="ru-RU" sz="1600" b="1"/>
              <a:t>Дом Григорьевых в Замоскворечье. Малая Полянка, 12. Вид со двора. Фото 1915 г.</a:t>
            </a:r>
          </a:p>
        </p:txBody>
      </p:sp>
      <p:sp>
        <p:nvSpPr>
          <p:cNvPr id="4102" name="Text Box 6">
            <a:extLst>
              <a:ext uri="{FF2B5EF4-FFF2-40B4-BE49-F238E27FC236}">
                <a16:creationId xmlns:a16="http://schemas.microsoft.com/office/drawing/2014/main" id="{E144B21D-56FE-4EE8-BC8A-5D23C153D886}"/>
              </a:ext>
            </a:extLst>
          </p:cNvPr>
          <p:cNvSpPr txBox="1">
            <a:spLocks noChangeArrowheads="1"/>
          </p:cNvSpPr>
          <p:nvPr/>
        </p:nvSpPr>
        <p:spPr bwMode="auto">
          <a:xfrm>
            <a:off x="5003800" y="5805488"/>
            <a:ext cx="38163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ru-RU" altLang="ru-RU" sz="1600" b="1"/>
              <a:t>Комната Фета-студента на «антресолях» григорьевского дома. Фото 1915 г.</a:t>
            </a:r>
          </a:p>
        </p:txBody>
      </p:sp>
      <p:pic>
        <p:nvPicPr>
          <p:cNvPr id="4103" name="Picture 7" descr="fet-08[1]">
            <a:extLst>
              <a:ext uri="{FF2B5EF4-FFF2-40B4-BE49-F238E27FC236}">
                <a16:creationId xmlns:a16="http://schemas.microsoft.com/office/drawing/2014/main" id="{5E51AC0F-EBCD-4F35-BB89-544831FCF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2997200"/>
            <a:ext cx="4105275" cy="275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F848445-0301-47D0-94C4-23C74BF96FAB}"/>
              </a:ext>
            </a:extLst>
          </p:cNvPr>
          <p:cNvSpPr>
            <a:spLocks noGrp="1" noChangeArrowheads="1"/>
          </p:cNvSpPr>
          <p:nvPr>
            <p:ph type="title"/>
          </p:nvPr>
        </p:nvSpPr>
        <p:spPr>
          <a:xfrm>
            <a:off x="457200" y="274638"/>
            <a:ext cx="4043363" cy="1143000"/>
          </a:xfrm>
        </p:spPr>
        <p:txBody>
          <a:bodyPr/>
          <a:lstStyle/>
          <a:p>
            <a:pPr eaLnBrk="1" hangingPunct="1"/>
            <a:r>
              <a:rPr lang="ru-RU" altLang="ru-RU" sz="3600" b="1">
                <a:solidFill>
                  <a:srgbClr val="800000"/>
                </a:solidFill>
              </a:rPr>
              <a:t>Фёт или Фет?</a:t>
            </a:r>
          </a:p>
        </p:txBody>
      </p:sp>
      <p:sp>
        <p:nvSpPr>
          <p:cNvPr id="5123" name="Rectangle 3">
            <a:extLst>
              <a:ext uri="{FF2B5EF4-FFF2-40B4-BE49-F238E27FC236}">
                <a16:creationId xmlns:a16="http://schemas.microsoft.com/office/drawing/2014/main" id="{8736B692-36AE-450F-A5AA-1D133C0530A1}"/>
              </a:ext>
            </a:extLst>
          </p:cNvPr>
          <p:cNvSpPr>
            <a:spLocks noGrp="1" noChangeArrowheads="1"/>
          </p:cNvSpPr>
          <p:nvPr>
            <p:ph type="body" idx="1"/>
          </p:nvPr>
        </p:nvSpPr>
        <p:spPr>
          <a:xfrm>
            <a:off x="457200" y="1600200"/>
            <a:ext cx="4043363" cy="4525963"/>
          </a:xfrm>
        </p:spPr>
        <p:txBody>
          <a:bodyPr/>
          <a:lstStyle/>
          <a:p>
            <a:pPr marL="0" indent="0" eaLnBrk="1" hangingPunct="1">
              <a:lnSpc>
                <a:spcPct val="90000"/>
              </a:lnSpc>
              <a:buFontTx/>
              <a:buNone/>
            </a:pPr>
            <a:r>
              <a:rPr lang="ru-RU" altLang="ru-RU" sz="2400"/>
              <a:t>Когда в 1842 году в журнале "Отечественные записки" появилось первое стихотворение за подписью Фета, в его фамилии буква "ё" оказалась заменена на "е". Поэт принял эту "поправку" - и отныне немецкая фамилия как бы превратилась в псевдоним русского поэта. </a:t>
            </a:r>
          </a:p>
        </p:txBody>
      </p:sp>
      <p:pic>
        <p:nvPicPr>
          <p:cNvPr id="5124" name="Picture 4" descr="fet-05[1]">
            <a:extLst>
              <a:ext uri="{FF2B5EF4-FFF2-40B4-BE49-F238E27FC236}">
                <a16:creationId xmlns:a16="http://schemas.microsoft.com/office/drawing/2014/main" id="{7894D8BC-802B-448A-A971-F6898EA52C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404813"/>
            <a:ext cx="3810000" cy="580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5">
            <a:extLst>
              <a:ext uri="{FF2B5EF4-FFF2-40B4-BE49-F238E27FC236}">
                <a16:creationId xmlns:a16="http://schemas.microsoft.com/office/drawing/2014/main" id="{68E881F5-7B34-490D-84C2-DBBF9499545F}"/>
              </a:ext>
            </a:extLst>
          </p:cNvPr>
          <p:cNvSpPr txBox="1">
            <a:spLocks noChangeArrowheads="1"/>
          </p:cNvSpPr>
          <p:nvPr/>
        </p:nvSpPr>
        <p:spPr bwMode="auto">
          <a:xfrm>
            <a:off x="1619250" y="5949950"/>
            <a:ext cx="3311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ru-RU" altLang="ru-RU" sz="1600" b="1"/>
              <a:t>Русские литераторы 1950-ых</a:t>
            </a: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588F85E-32B3-4358-811A-FF50AC58A141}"/>
              </a:ext>
            </a:extLst>
          </p:cNvPr>
          <p:cNvSpPr>
            <a:spLocks noGrp="1" noChangeArrowheads="1"/>
          </p:cNvSpPr>
          <p:nvPr>
            <p:ph type="title"/>
          </p:nvPr>
        </p:nvSpPr>
        <p:spPr>
          <a:xfrm>
            <a:off x="250825" y="260350"/>
            <a:ext cx="3394075" cy="1138238"/>
          </a:xfrm>
        </p:spPr>
        <p:txBody>
          <a:bodyPr>
            <a:normAutofit fontScale="90000"/>
          </a:bodyPr>
          <a:lstStyle/>
          <a:p>
            <a:pPr eaLnBrk="1" hangingPunct="1"/>
            <a:r>
              <a:rPr lang="ru-RU" altLang="ru-RU" sz="3600" b="1">
                <a:solidFill>
                  <a:srgbClr val="800000"/>
                </a:solidFill>
              </a:rPr>
              <a:t>Лирический автопортрет</a:t>
            </a:r>
          </a:p>
        </p:txBody>
      </p:sp>
      <p:sp>
        <p:nvSpPr>
          <p:cNvPr id="6147" name="Rectangle 3">
            <a:extLst>
              <a:ext uri="{FF2B5EF4-FFF2-40B4-BE49-F238E27FC236}">
                <a16:creationId xmlns:a16="http://schemas.microsoft.com/office/drawing/2014/main" id="{07163CBD-A596-4A9F-8EA1-41A0DBAB4D37}"/>
              </a:ext>
            </a:extLst>
          </p:cNvPr>
          <p:cNvSpPr>
            <a:spLocks noGrp="1" noChangeArrowheads="1"/>
          </p:cNvSpPr>
          <p:nvPr>
            <p:ph type="body" idx="1"/>
          </p:nvPr>
        </p:nvSpPr>
        <p:spPr>
          <a:xfrm>
            <a:off x="323850" y="1628775"/>
            <a:ext cx="3095625" cy="4525963"/>
          </a:xfrm>
        </p:spPr>
        <p:txBody>
          <a:bodyPr/>
          <a:lstStyle/>
          <a:p>
            <a:pPr marL="0" indent="0" eaLnBrk="1" hangingPunct="1">
              <a:lnSpc>
                <a:spcPct val="80000"/>
              </a:lnSpc>
              <a:buFontTx/>
              <a:buNone/>
            </a:pPr>
            <a:r>
              <a:rPr lang="ru-RU" altLang="ru-RU" sz="2400"/>
              <a:t>1843 - публикация в журнале "Отечественные записки" стихотворения "Я пришел к тебе с приветом...", которое явилось своего рода лирическим автопортретом и поэтической декларацией молодого поэта. </a:t>
            </a:r>
          </a:p>
        </p:txBody>
      </p:sp>
      <p:sp>
        <p:nvSpPr>
          <p:cNvPr id="6148" name="Rectangle 4">
            <a:extLst>
              <a:ext uri="{FF2B5EF4-FFF2-40B4-BE49-F238E27FC236}">
                <a16:creationId xmlns:a16="http://schemas.microsoft.com/office/drawing/2014/main" id="{3925DAE0-09D4-4CDB-83C9-01FAADD6C81D}"/>
              </a:ext>
            </a:extLst>
          </p:cNvPr>
          <p:cNvSpPr>
            <a:spLocks noChangeArrowheads="1"/>
          </p:cNvSpPr>
          <p:nvPr/>
        </p:nvSpPr>
        <p:spPr bwMode="auto">
          <a:xfrm>
            <a:off x="3635375" y="260350"/>
            <a:ext cx="5257800" cy="6264275"/>
          </a:xfrm>
          <a:prstGeom prst="rect">
            <a:avLst/>
          </a:prstGeom>
          <a:solidFill>
            <a:srgbClr val="FFFF66"/>
          </a:solidFill>
          <a:ln w="38100">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60000"/>
              </a:lnSpc>
              <a:buFontTx/>
              <a:buNone/>
            </a:pPr>
            <a:endParaRPr lang="ru-RU" altLang="ru-RU" sz="2400"/>
          </a:p>
          <a:p>
            <a:pPr eaLnBrk="1" hangingPunct="1">
              <a:lnSpc>
                <a:spcPct val="60000"/>
              </a:lnSpc>
              <a:buFontTx/>
              <a:buNone/>
            </a:pPr>
            <a:r>
              <a:rPr lang="ru-RU" altLang="ru-RU" sz="2400"/>
              <a:t>Я пришел к тебе с приветом,</a:t>
            </a:r>
          </a:p>
          <a:p>
            <a:pPr eaLnBrk="1" hangingPunct="1">
              <a:lnSpc>
                <a:spcPct val="60000"/>
              </a:lnSpc>
              <a:buFontTx/>
              <a:buNone/>
            </a:pPr>
            <a:r>
              <a:rPr lang="ru-RU" altLang="ru-RU" sz="2400"/>
              <a:t>Рассказать, что солнце встало,</a:t>
            </a:r>
          </a:p>
          <a:p>
            <a:pPr eaLnBrk="1" hangingPunct="1">
              <a:lnSpc>
                <a:spcPct val="60000"/>
              </a:lnSpc>
              <a:buFontTx/>
              <a:buNone/>
            </a:pPr>
            <a:r>
              <a:rPr lang="ru-RU" altLang="ru-RU" sz="2400"/>
              <a:t>Что оно горячим светом</a:t>
            </a:r>
          </a:p>
          <a:p>
            <a:pPr eaLnBrk="1" hangingPunct="1">
              <a:lnSpc>
                <a:spcPct val="60000"/>
              </a:lnSpc>
              <a:buFontTx/>
              <a:buNone/>
            </a:pPr>
            <a:r>
              <a:rPr lang="ru-RU" altLang="ru-RU" sz="2400"/>
              <a:t>По листам затрепетало;</a:t>
            </a:r>
          </a:p>
          <a:p>
            <a:pPr eaLnBrk="1" hangingPunct="1">
              <a:lnSpc>
                <a:spcPct val="60000"/>
              </a:lnSpc>
              <a:buFontTx/>
              <a:buNone/>
            </a:pPr>
            <a:endParaRPr lang="ru-RU" altLang="ru-RU" sz="2400"/>
          </a:p>
          <a:p>
            <a:pPr eaLnBrk="1" hangingPunct="1">
              <a:lnSpc>
                <a:spcPct val="60000"/>
              </a:lnSpc>
              <a:buFontTx/>
              <a:buNone/>
            </a:pPr>
            <a:r>
              <a:rPr lang="ru-RU" altLang="ru-RU" sz="2400"/>
              <a:t>Рассказать, что лес проснулся,</a:t>
            </a:r>
          </a:p>
          <a:p>
            <a:pPr eaLnBrk="1" hangingPunct="1">
              <a:lnSpc>
                <a:spcPct val="60000"/>
              </a:lnSpc>
              <a:buFontTx/>
              <a:buNone/>
            </a:pPr>
            <a:r>
              <a:rPr lang="ru-RU" altLang="ru-RU" sz="2400"/>
              <a:t>Весь проснулся, веткой каждой,</a:t>
            </a:r>
          </a:p>
          <a:p>
            <a:pPr eaLnBrk="1" hangingPunct="1">
              <a:lnSpc>
                <a:spcPct val="60000"/>
              </a:lnSpc>
              <a:buFontTx/>
              <a:buNone/>
            </a:pPr>
            <a:r>
              <a:rPr lang="ru-RU" altLang="ru-RU" sz="2400"/>
              <a:t>Каждой птицей встрепенулся</a:t>
            </a:r>
          </a:p>
          <a:p>
            <a:pPr eaLnBrk="1" hangingPunct="1">
              <a:lnSpc>
                <a:spcPct val="60000"/>
              </a:lnSpc>
              <a:buFontTx/>
              <a:buNone/>
            </a:pPr>
            <a:r>
              <a:rPr lang="ru-RU" altLang="ru-RU" sz="2400"/>
              <a:t>И весенней полон жаждой;</a:t>
            </a:r>
          </a:p>
          <a:p>
            <a:pPr eaLnBrk="1" hangingPunct="1">
              <a:lnSpc>
                <a:spcPct val="60000"/>
              </a:lnSpc>
              <a:buFontTx/>
              <a:buNone/>
            </a:pPr>
            <a:endParaRPr lang="ru-RU" altLang="ru-RU" sz="2400"/>
          </a:p>
          <a:p>
            <a:pPr eaLnBrk="1" hangingPunct="1">
              <a:lnSpc>
                <a:spcPct val="60000"/>
              </a:lnSpc>
              <a:buFontTx/>
              <a:buNone/>
            </a:pPr>
            <a:r>
              <a:rPr lang="ru-RU" altLang="ru-RU" sz="2400"/>
              <a:t>Рассказать, что с той же страстью,</a:t>
            </a:r>
          </a:p>
          <a:p>
            <a:pPr eaLnBrk="1" hangingPunct="1">
              <a:lnSpc>
                <a:spcPct val="60000"/>
              </a:lnSpc>
              <a:buFontTx/>
              <a:buNone/>
            </a:pPr>
            <a:r>
              <a:rPr lang="ru-RU" altLang="ru-RU" sz="2400"/>
              <a:t>Как вчера, пришел я снова,</a:t>
            </a:r>
          </a:p>
          <a:p>
            <a:pPr eaLnBrk="1" hangingPunct="1">
              <a:lnSpc>
                <a:spcPct val="60000"/>
              </a:lnSpc>
              <a:buFontTx/>
              <a:buNone/>
            </a:pPr>
            <a:r>
              <a:rPr lang="ru-RU" altLang="ru-RU" sz="2400"/>
              <a:t>Что душа все так же счастью</a:t>
            </a:r>
          </a:p>
          <a:p>
            <a:pPr eaLnBrk="1" hangingPunct="1">
              <a:lnSpc>
                <a:spcPct val="60000"/>
              </a:lnSpc>
              <a:buFontTx/>
              <a:buNone/>
            </a:pPr>
            <a:r>
              <a:rPr lang="ru-RU" altLang="ru-RU" sz="2400"/>
              <a:t>И тебе служить готова;</a:t>
            </a:r>
          </a:p>
          <a:p>
            <a:pPr eaLnBrk="1" hangingPunct="1">
              <a:lnSpc>
                <a:spcPct val="60000"/>
              </a:lnSpc>
              <a:buFontTx/>
              <a:buNone/>
            </a:pPr>
            <a:endParaRPr lang="ru-RU" altLang="ru-RU" sz="2400"/>
          </a:p>
          <a:p>
            <a:pPr eaLnBrk="1" hangingPunct="1">
              <a:lnSpc>
                <a:spcPct val="60000"/>
              </a:lnSpc>
              <a:buFontTx/>
              <a:buNone/>
            </a:pPr>
            <a:r>
              <a:rPr lang="ru-RU" altLang="ru-RU" sz="2400"/>
              <a:t>Рассказать, что отовсюду</a:t>
            </a:r>
          </a:p>
          <a:p>
            <a:pPr eaLnBrk="1" hangingPunct="1">
              <a:lnSpc>
                <a:spcPct val="60000"/>
              </a:lnSpc>
              <a:buFontTx/>
              <a:buNone/>
            </a:pPr>
            <a:r>
              <a:rPr lang="ru-RU" altLang="ru-RU" sz="2400"/>
              <a:t>На меня весельем веет,</a:t>
            </a:r>
          </a:p>
          <a:p>
            <a:pPr eaLnBrk="1" hangingPunct="1">
              <a:lnSpc>
                <a:spcPct val="60000"/>
              </a:lnSpc>
              <a:buFontTx/>
              <a:buNone/>
            </a:pPr>
            <a:r>
              <a:rPr lang="ru-RU" altLang="ru-RU" sz="2400"/>
              <a:t>Что не знаю сам, что буду</a:t>
            </a:r>
          </a:p>
          <a:p>
            <a:pPr eaLnBrk="1" hangingPunct="1">
              <a:lnSpc>
                <a:spcPct val="60000"/>
              </a:lnSpc>
              <a:buFontTx/>
              <a:buNone/>
            </a:pPr>
            <a:r>
              <a:rPr lang="ru-RU" altLang="ru-RU" sz="2400"/>
              <a:t>Петь - но только песня зреет.</a:t>
            </a:r>
            <a:endParaRPr lang="ru-RU" altLang="ru-RU" sz="1000"/>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0B1838F-A96D-4AC9-B490-CB0A4B35838A}"/>
              </a:ext>
            </a:extLst>
          </p:cNvPr>
          <p:cNvSpPr>
            <a:spLocks noGrp="1" noChangeArrowheads="1"/>
          </p:cNvSpPr>
          <p:nvPr>
            <p:ph type="title"/>
          </p:nvPr>
        </p:nvSpPr>
        <p:spPr>
          <a:xfrm>
            <a:off x="457200" y="188913"/>
            <a:ext cx="7138988" cy="576262"/>
          </a:xfrm>
        </p:spPr>
        <p:txBody>
          <a:bodyPr>
            <a:normAutofit fontScale="90000"/>
          </a:bodyPr>
          <a:lstStyle/>
          <a:p>
            <a:pPr eaLnBrk="1" hangingPunct="1"/>
            <a:r>
              <a:rPr lang="ru-RU" altLang="ru-RU" sz="3600" b="1">
                <a:solidFill>
                  <a:srgbClr val="800000"/>
                </a:solidFill>
              </a:rPr>
              <a:t>Служба</a:t>
            </a:r>
          </a:p>
        </p:txBody>
      </p:sp>
      <p:pic>
        <p:nvPicPr>
          <p:cNvPr id="7171" name="Picture 5" descr="fet[1]">
            <a:extLst>
              <a:ext uri="{FF2B5EF4-FFF2-40B4-BE49-F238E27FC236}">
                <a16:creationId xmlns:a16="http://schemas.microsoft.com/office/drawing/2014/main" id="{B3AA4EE9-9488-4BB5-86D8-BFB631743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908050"/>
            <a:ext cx="3789362"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7">
            <a:extLst>
              <a:ext uri="{FF2B5EF4-FFF2-40B4-BE49-F238E27FC236}">
                <a16:creationId xmlns:a16="http://schemas.microsoft.com/office/drawing/2014/main" id="{F0FEA072-6BD3-41F2-98EF-7FF00A6C5A03}"/>
              </a:ext>
            </a:extLst>
          </p:cNvPr>
          <p:cNvSpPr txBox="1">
            <a:spLocks noChangeArrowheads="1"/>
          </p:cNvSpPr>
          <p:nvPr/>
        </p:nvSpPr>
        <p:spPr bwMode="auto">
          <a:xfrm>
            <a:off x="4572000" y="908050"/>
            <a:ext cx="4392613" cy="5386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ru-RU" altLang="ru-RU" sz="2400"/>
              <a:t>Ради достижения своей цели — вернуть дворянское звание — в 1845 он покинул Москву и поступил на военную службу в один из провинциальных полков на юге. Продолжал писать стихи.</a:t>
            </a:r>
          </a:p>
          <a:p>
            <a:pPr eaLnBrk="1" hangingPunct="1">
              <a:spcBef>
                <a:spcPct val="50000"/>
              </a:spcBef>
              <a:buFontTx/>
              <a:buNone/>
            </a:pPr>
            <a:r>
              <a:rPr lang="ru-RU" altLang="ru-RU" sz="2400"/>
              <a:t>Только через восемь лет, находясь на службе в гвардейском лейб-уланском полку, он получил возможность жить вблизи Петербурга.</a:t>
            </a:r>
          </a:p>
        </p:txBody>
      </p:sp>
      <p:sp>
        <p:nvSpPr>
          <p:cNvPr id="7173" name="Text Box 8">
            <a:extLst>
              <a:ext uri="{FF2B5EF4-FFF2-40B4-BE49-F238E27FC236}">
                <a16:creationId xmlns:a16="http://schemas.microsoft.com/office/drawing/2014/main" id="{C547A6B2-27E2-41D0-95C5-5F464EB6D065}"/>
              </a:ext>
            </a:extLst>
          </p:cNvPr>
          <p:cNvSpPr txBox="1">
            <a:spLocks noChangeArrowheads="1"/>
          </p:cNvSpPr>
          <p:nvPr/>
        </p:nvSpPr>
        <p:spPr bwMode="auto">
          <a:xfrm>
            <a:off x="323850" y="5734050"/>
            <a:ext cx="4176713"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ru-RU" altLang="ru-RU" sz="1600" b="1"/>
              <a:t>А.Фет при поступлении на службу в лейб-гвардии Уланский полк.          Фото начала 1850-х годов.</a:t>
            </a: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C246B86-0A0C-43D5-BFD5-BA882624F964}"/>
              </a:ext>
            </a:extLst>
          </p:cNvPr>
          <p:cNvSpPr>
            <a:spLocks noGrp="1" noChangeArrowheads="1"/>
          </p:cNvSpPr>
          <p:nvPr>
            <p:ph type="title"/>
          </p:nvPr>
        </p:nvSpPr>
        <p:spPr>
          <a:xfrm>
            <a:off x="457200" y="274638"/>
            <a:ext cx="8229600" cy="706437"/>
          </a:xfrm>
        </p:spPr>
        <p:txBody>
          <a:bodyPr/>
          <a:lstStyle/>
          <a:p>
            <a:pPr eaLnBrk="1" hangingPunct="1"/>
            <a:r>
              <a:rPr lang="ru-RU" altLang="ru-RU" sz="3600" b="1">
                <a:solidFill>
                  <a:srgbClr val="800000"/>
                </a:solidFill>
              </a:rPr>
              <a:t>Дружба с Тургеневым</a:t>
            </a:r>
          </a:p>
        </p:txBody>
      </p:sp>
      <p:sp>
        <p:nvSpPr>
          <p:cNvPr id="8195" name="Rectangle 3">
            <a:extLst>
              <a:ext uri="{FF2B5EF4-FFF2-40B4-BE49-F238E27FC236}">
                <a16:creationId xmlns:a16="http://schemas.microsoft.com/office/drawing/2014/main" id="{1B6989DE-59B9-4909-92D7-F1F2D355F78C}"/>
              </a:ext>
            </a:extLst>
          </p:cNvPr>
          <p:cNvSpPr>
            <a:spLocks noGrp="1" noChangeArrowheads="1"/>
          </p:cNvSpPr>
          <p:nvPr>
            <p:ph type="body" idx="1"/>
          </p:nvPr>
        </p:nvSpPr>
        <p:spPr>
          <a:xfrm>
            <a:off x="457200" y="1125538"/>
            <a:ext cx="4546600" cy="5543550"/>
          </a:xfrm>
        </p:spPr>
        <p:txBody>
          <a:bodyPr/>
          <a:lstStyle/>
          <a:p>
            <a:pPr marL="0" indent="0" eaLnBrk="1" hangingPunct="1">
              <a:lnSpc>
                <a:spcPct val="80000"/>
              </a:lnSpc>
              <a:buFontTx/>
              <a:buNone/>
            </a:pPr>
            <a:r>
              <a:rPr lang="ru-RU" altLang="ru-RU" sz="2200"/>
              <a:t>Более всего Фет сближается с Тургеневым. Первое знакомство Фета с Тургеневым состоялось в мае 1853 года в Волково. Потом Фет по приглашению Тургенева посетил его имение Спасское-Лутовиново, где Тургенев по правительственному приговору находился в ссылке. Разговор между ними в Спасском был посвящен главным образом литературным делам и темам. Фет взял с собой и свои переводы из од Горация. Этими переводами Тургенев был больше всего восхищен. Тургенев редактировал и новый третий сборник оригинальных стихотворений Фета. </a:t>
            </a:r>
          </a:p>
        </p:txBody>
      </p:sp>
      <p:pic>
        <p:nvPicPr>
          <p:cNvPr id="8196" name="Picture 4" descr="250px-Turgenev-1914[1]">
            <a:extLst>
              <a:ext uri="{FF2B5EF4-FFF2-40B4-BE49-F238E27FC236}">
                <a16:creationId xmlns:a16="http://schemas.microsoft.com/office/drawing/2014/main" id="{98F735EA-0DD8-4267-94F8-D8DC2CD85C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3325" y="1268413"/>
            <a:ext cx="3778250"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5">
            <a:extLst>
              <a:ext uri="{FF2B5EF4-FFF2-40B4-BE49-F238E27FC236}">
                <a16:creationId xmlns:a16="http://schemas.microsoft.com/office/drawing/2014/main" id="{52791DF3-3843-4612-97AA-DF58430A6446}"/>
              </a:ext>
            </a:extLst>
          </p:cNvPr>
          <p:cNvSpPr>
            <a:spLocks noChangeArrowheads="1"/>
          </p:cNvSpPr>
          <p:nvPr/>
        </p:nvSpPr>
        <p:spPr bwMode="auto">
          <a:xfrm>
            <a:off x="5580063" y="6237288"/>
            <a:ext cx="28463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ru-RU" altLang="ru-RU" sz="1600" b="1"/>
              <a:t>Иван Сергеевич Тургенев</a:t>
            </a:r>
            <a:r>
              <a:rPr lang="ru-RU" altLang="ru-RU" sz="1800"/>
              <a:t> </a:t>
            </a:r>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2E5B2DE-C6EB-45B5-AE29-8422C3EB2377}"/>
              </a:ext>
            </a:extLst>
          </p:cNvPr>
          <p:cNvSpPr>
            <a:spLocks noGrp="1" noChangeArrowheads="1"/>
          </p:cNvSpPr>
          <p:nvPr>
            <p:ph type="title"/>
          </p:nvPr>
        </p:nvSpPr>
        <p:spPr>
          <a:xfrm>
            <a:off x="468313" y="188913"/>
            <a:ext cx="5338762" cy="706437"/>
          </a:xfrm>
        </p:spPr>
        <p:txBody>
          <a:bodyPr/>
          <a:lstStyle/>
          <a:p>
            <a:pPr eaLnBrk="1" hangingPunct="1"/>
            <a:r>
              <a:rPr lang="ru-RU" altLang="ru-RU" sz="3600" b="1">
                <a:solidFill>
                  <a:srgbClr val="800000"/>
                </a:solidFill>
              </a:rPr>
              <a:t>Женитьба</a:t>
            </a:r>
          </a:p>
        </p:txBody>
      </p:sp>
      <p:sp>
        <p:nvSpPr>
          <p:cNvPr id="9219" name="Rectangle 3">
            <a:extLst>
              <a:ext uri="{FF2B5EF4-FFF2-40B4-BE49-F238E27FC236}">
                <a16:creationId xmlns:a16="http://schemas.microsoft.com/office/drawing/2014/main" id="{64537E11-2555-4B02-BF17-E083D7038ADE}"/>
              </a:ext>
            </a:extLst>
          </p:cNvPr>
          <p:cNvSpPr>
            <a:spLocks noGrp="1" noChangeArrowheads="1"/>
          </p:cNvSpPr>
          <p:nvPr>
            <p:ph type="body" idx="1"/>
          </p:nvPr>
        </p:nvSpPr>
        <p:spPr>
          <a:xfrm>
            <a:off x="179388" y="836613"/>
            <a:ext cx="5545137" cy="2520950"/>
          </a:xfrm>
        </p:spPr>
        <p:txBody>
          <a:bodyPr/>
          <a:lstStyle/>
          <a:p>
            <a:pPr marL="0" indent="0" eaLnBrk="1" hangingPunct="1">
              <a:lnSpc>
                <a:spcPct val="80000"/>
              </a:lnSpc>
              <a:buFontTx/>
              <a:buNone/>
            </a:pPr>
            <a:r>
              <a:rPr lang="ru-RU" altLang="ru-RU" sz="2200"/>
              <a:t>В 1857 в Париже он женился на дочери богатейшего чаеторговца и сестре своего почитателя, известного писателя и критика В. Боткина - Марии Петровне Боткиной. Она принадлежала к большой купеческой семье. Семья Боткиных была большая, не только талантливая, но и дружная. </a:t>
            </a:r>
          </a:p>
        </p:txBody>
      </p:sp>
      <p:pic>
        <p:nvPicPr>
          <p:cNvPr id="9220" name="Picture 5" descr="Василий Петрович Боткин">
            <a:extLst>
              <a:ext uri="{FF2B5EF4-FFF2-40B4-BE49-F238E27FC236}">
                <a16:creationId xmlns:a16="http://schemas.microsoft.com/office/drawing/2014/main" id="{BED416F1-E5C1-4E52-AD9E-FCA6D5F02D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13" y="2852738"/>
            <a:ext cx="2565400"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 descr="200px-S_P_Botkin[1]">
            <a:extLst>
              <a:ext uri="{FF2B5EF4-FFF2-40B4-BE49-F238E27FC236}">
                <a16:creationId xmlns:a16="http://schemas.microsoft.com/office/drawing/2014/main" id="{1BA7769E-2869-40F1-989D-3252B48AAB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325" y="3141663"/>
            <a:ext cx="2822575"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7">
            <a:extLst>
              <a:ext uri="{FF2B5EF4-FFF2-40B4-BE49-F238E27FC236}">
                <a16:creationId xmlns:a16="http://schemas.microsoft.com/office/drawing/2014/main" id="{67E23F6E-8624-4F39-9F37-7E303DE78189}"/>
              </a:ext>
            </a:extLst>
          </p:cNvPr>
          <p:cNvSpPr>
            <a:spLocks noChangeArrowheads="1"/>
          </p:cNvSpPr>
          <p:nvPr/>
        </p:nvSpPr>
        <p:spPr bwMode="auto">
          <a:xfrm>
            <a:off x="250825" y="6308725"/>
            <a:ext cx="2760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ru-RU" altLang="ru-RU" sz="1600" b="1"/>
              <a:t>Сергей Петрович Боткин</a:t>
            </a:r>
            <a:r>
              <a:rPr lang="ru-RU" altLang="ru-RU" sz="1800" b="1"/>
              <a:t> </a:t>
            </a:r>
          </a:p>
        </p:txBody>
      </p:sp>
      <p:sp>
        <p:nvSpPr>
          <p:cNvPr id="9223" name="Rectangle 11">
            <a:extLst>
              <a:ext uri="{FF2B5EF4-FFF2-40B4-BE49-F238E27FC236}">
                <a16:creationId xmlns:a16="http://schemas.microsoft.com/office/drawing/2014/main" id="{84FEDFCC-691F-45F7-8462-5644E67C7AB8}"/>
              </a:ext>
            </a:extLst>
          </p:cNvPr>
          <p:cNvSpPr>
            <a:spLocks noChangeArrowheads="1"/>
          </p:cNvSpPr>
          <p:nvPr/>
        </p:nvSpPr>
        <p:spPr bwMode="auto">
          <a:xfrm>
            <a:off x="2916238" y="6308725"/>
            <a:ext cx="29321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ru-RU" altLang="ru-RU" sz="1600" b="1"/>
              <a:t>Василий Петрович Боткин</a:t>
            </a:r>
            <a:r>
              <a:rPr lang="ru-RU" altLang="ru-RU" sz="1800"/>
              <a:t> </a:t>
            </a:r>
          </a:p>
        </p:txBody>
      </p:sp>
      <p:pic>
        <p:nvPicPr>
          <p:cNvPr id="9224" name="Picture 14" descr="42_01_01">
            <a:extLst>
              <a:ext uri="{FF2B5EF4-FFF2-40B4-BE49-F238E27FC236}">
                <a16:creationId xmlns:a16="http://schemas.microsoft.com/office/drawing/2014/main" id="{6DF826F5-9BEE-4D7B-9681-8A2F8D1BF3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1500" y="260350"/>
            <a:ext cx="3306763"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Text Box 16">
            <a:extLst>
              <a:ext uri="{FF2B5EF4-FFF2-40B4-BE49-F238E27FC236}">
                <a16:creationId xmlns:a16="http://schemas.microsoft.com/office/drawing/2014/main" id="{B9ED849D-7DFC-4095-9EA8-6FA2FC8A619B}"/>
              </a:ext>
            </a:extLst>
          </p:cNvPr>
          <p:cNvSpPr txBox="1">
            <a:spLocks noChangeArrowheads="1"/>
          </p:cNvSpPr>
          <p:nvPr/>
        </p:nvSpPr>
        <p:spPr bwMode="auto">
          <a:xfrm>
            <a:off x="6156325" y="4868863"/>
            <a:ext cx="2663825" cy="168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ru-RU" altLang="ru-RU" sz="1600" b="1"/>
              <a:t>Портрет, который, возможно, принадлежит жене Фета</a:t>
            </a:r>
          </a:p>
          <a:p>
            <a:pPr algn="ctr" eaLnBrk="1" hangingPunct="1">
              <a:spcBef>
                <a:spcPct val="50000"/>
              </a:spcBef>
              <a:buFontTx/>
              <a:buNone/>
            </a:pPr>
            <a:r>
              <a:rPr lang="ru-RU" altLang="ru-RU" sz="1600" b="1"/>
              <a:t>(но некоторые приписывают его         М. Лазич)</a:t>
            </a:r>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8CDBE68-7E1F-4357-A0BB-7B34195087B6}"/>
              </a:ext>
            </a:extLst>
          </p:cNvPr>
          <p:cNvSpPr>
            <a:spLocks noGrp="1" noChangeArrowheads="1"/>
          </p:cNvSpPr>
          <p:nvPr>
            <p:ph type="title"/>
          </p:nvPr>
        </p:nvSpPr>
        <p:spPr>
          <a:xfrm>
            <a:off x="457200" y="274638"/>
            <a:ext cx="8229600" cy="706437"/>
          </a:xfrm>
        </p:spPr>
        <p:txBody>
          <a:bodyPr/>
          <a:lstStyle/>
          <a:p>
            <a:pPr eaLnBrk="1" hangingPunct="1"/>
            <a:r>
              <a:rPr lang="ru-RU" altLang="ru-RU" sz="3600" b="1">
                <a:solidFill>
                  <a:srgbClr val="800000"/>
                </a:solidFill>
              </a:rPr>
              <a:t>Семья Фета</a:t>
            </a:r>
          </a:p>
        </p:txBody>
      </p:sp>
      <p:sp>
        <p:nvSpPr>
          <p:cNvPr id="10243" name="Rectangle 3">
            <a:extLst>
              <a:ext uri="{FF2B5EF4-FFF2-40B4-BE49-F238E27FC236}">
                <a16:creationId xmlns:a16="http://schemas.microsoft.com/office/drawing/2014/main" id="{57CD741A-BEF5-439F-A57D-A168E366BC49}"/>
              </a:ext>
            </a:extLst>
          </p:cNvPr>
          <p:cNvSpPr>
            <a:spLocks noGrp="1" noChangeArrowheads="1"/>
          </p:cNvSpPr>
          <p:nvPr>
            <p:ph type="body" idx="1"/>
          </p:nvPr>
        </p:nvSpPr>
        <p:spPr>
          <a:xfrm>
            <a:off x="457200" y="1125538"/>
            <a:ext cx="3827463" cy="5472112"/>
          </a:xfrm>
        </p:spPr>
        <p:txBody>
          <a:bodyPr/>
          <a:lstStyle/>
          <a:p>
            <a:pPr marL="0" indent="0" eaLnBrk="1" hangingPunct="1">
              <a:lnSpc>
                <a:spcPct val="80000"/>
              </a:lnSpc>
              <a:buFontTx/>
              <a:buNone/>
            </a:pPr>
            <a:r>
              <a:rPr lang="ru-RU" altLang="ru-RU" sz="2200"/>
              <a:t>Фет женился на Марии Петровне, не испытывая к ней сильного любовного чувства, но по симпатии и по здравом размышлении. О Марии Петровне все знавшие ее говорили только хорошо, только с уважением и неподдельной приязнью. Мария Петровна была хорошей женщиной образованной, хорошей музыкантшей.</a:t>
            </a:r>
            <a:br>
              <a:rPr lang="ru-RU" altLang="ru-RU" sz="2200"/>
            </a:br>
            <a:r>
              <a:rPr lang="ru-RU" altLang="ru-RU" sz="2200"/>
              <a:t>Она стала помощницей мужу, привязана к нему. Это Фет всегда чувствовал и не мог не быть благодарным.</a:t>
            </a:r>
          </a:p>
        </p:txBody>
      </p:sp>
      <p:pic>
        <p:nvPicPr>
          <p:cNvPr id="10244" name="Picture 4" descr="fet-00[1]">
            <a:extLst>
              <a:ext uri="{FF2B5EF4-FFF2-40B4-BE49-F238E27FC236}">
                <a16:creationId xmlns:a16="http://schemas.microsoft.com/office/drawing/2014/main" id="{0B2B01B0-06A1-4E30-B3CE-10D4A3A1A481}"/>
              </a:ext>
            </a:extLst>
          </p:cNvPr>
          <p:cNvPicPr>
            <a:picLocks noChangeAspect="1" noChangeArrowheads="1"/>
          </p:cNvPicPr>
          <p:nvPr/>
        </p:nvPicPr>
        <p:blipFill>
          <a:blip r:embed="rId2">
            <a:lum bright="-18000" contrast="12000"/>
            <a:extLst>
              <a:ext uri="{28A0092B-C50C-407E-A947-70E740481C1C}">
                <a14:useLocalDpi xmlns:a14="http://schemas.microsoft.com/office/drawing/2010/main" val="0"/>
              </a:ext>
            </a:extLst>
          </a:blip>
          <a:srcRect/>
          <a:stretch>
            <a:fillRect/>
          </a:stretch>
        </p:blipFill>
        <p:spPr bwMode="auto">
          <a:xfrm>
            <a:off x="4386263" y="1052513"/>
            <a:ext cx="4354512"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5">
            <a:extLst>
              <a:ext uri="{FF2B5EF4-FFF2-40B4-BE49-F238E27FC236}">
                <a16:creationId xmlns:a16="http://schemas.microsoft.com/office/drawing/2014/main" id="{DA35B885-BA03-4123-BD12-02004D1DE94A}"/>
              </a:ext>
            </a:extLst>
          </p:cNvPr>
          <p:cNvSpPr txBox="1">
            <a:spLocks noChangeArrowheads="1"/>
          </p:cNvSpPr>
          <p:nvPr/>
        </p:nvSpPr>
        <p:spPr bwMode="auto">
          <a:xfrm>
            <a:off x="3995738" y="5805488"/>
            <a:ext cx="48958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ru-RU" altLang="ru-RU" sz="1600" b="1"/>
              <a:t>Воробьёвка 1890 г. Сидят: А.Фет, жена Мария, дочь Наталья. Стоят: гости их имения - Полонские.</a:t>
            </a:r>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CBDF6B0-962B-4038-B273-4B90225BC75C}"/>
              </a:ext>
            </a:extLst>
          </p:cNvPr>
          <p:cNvSpPr>
            <a:spLocks noGrp="1" noChangeArrowheads="1"/>
          </p:cNvSpPr>
          <p:nvPr>
            <p:ph type="title"/>
          </p:nvPr>
        </p:nvSpPr>
        <p:spPr>
          <a:xfrm>
            <a:off x="457200" y="274638"/>
            <a:ext cx="4259263" cy="777875"/>
          </a:xfrm>
        </p:spPr>
        <p:txBody>
          <a:bodyPr/>
          <a:lstStyle/>
          <a:p>
            <a:pPr eaLnBrk="1" hangingPunct="1"/>
            <a:r>
              <a:rPr lang="ru-RU" altLang="ru-RU" sz="3600" b="1">
                <a:solidFill>
                  <a:srgbClr val="800000"/>
                </a:solidFill>
              </a:rPr>
              <a:t>Фет-помещик</a:t>
            </a:r>
          </a:p>
        </p:txBody>
      </p:sp>
      <p:sp>
        <p:nvSpPr>
          <p:cNvPr id="11267" name="Rectangle 3">
            <a:extLst>
              <a:ext uri="{FF2B5EF4-FFF2-40B4-BE49-F238E27FC236}">
                <a16:creationId xmlns:a16="http://schemas.microsoft.com/office/drawing/2014/main" id="{756A2B85-B627-43A9-8586-4441DB6FAF91}"/>
              </a:ext>
            </a:extLst>
          </p:cNvPr>
          <p:cNvSpPr>
            <a:spLocks noGrp="1" noChangeArrowheads="1"/>
          </p:cNvSpPr>
          <p:nvPr>
            <p:ph type="body" idx="1"/>
          </p:nvPr>
        </p:nvSpPr>
        <p:spPr>
          <a:xfrm>
            <a:off x="4500563" y="404813"/>
            <a:ext cx="4392612" cy="6048375"/>
          </a:xfrm>
        </p:spPr>
        <p:txBody>
          <a:bodyPr/>
          <a:lstStyle/>
          <a:p>
            <a:pPr marL="0" indent="0" eaLnBrk="1" hangingPunct="1">
              <a:lnSpc>
                <a:spcPct val="90000"/>
              </a:lnSpc>
              <a:buFontTx/>
              <a:buNone/>
            </a:pPr>
            <a:r>
              <a:rPr lang="ru-RU" altLang="ru-RU" sz="2200"/>
              <a:t>Фет приобретая небольшое имение - хутор Степановку в местах, где находились родовые поместья Шеншиных. Хозяином он оказался отличным, а среди соседей-помещиков становится уважаемым лицом. В Степановке Фет обучил двух крестьянских детей грамоте, построил для крестьян больницу. Во время недорода и голода помогает крестьянам деньгами и другими средствами. В 1867 году его избирают на почетную должность мирового судьи, которую Фет занимал 11 лет.</a:t>
            </a:r>
            <a:r>
              <a:rPr lang="ru-RU" altLang="ru-RU" sz="2400"/>
              <a:t> </a:t>
            </a:r>
          </a:p>
        </p:txBody>
      </p:sp>
      <p:pic>
        <p:nvPicPr>
          <p:cNvPr id="11268" name="Picture 5" descr="fet-04[1]">
            <a:extLst>
              <a:ext uri="{FF2B5EF4-FFF2-40B4-BE49-F238E27FC236}">
                <a16:creationId xmlns:a16="http://schemas.microsoft.com/office/drawing/2014/main" id="{7D44C456-0F53-45B7-A9B6-CFC0FFF63C25}"/>
              </a:ext>
            </a:extLst>
          </p:cNvPr>
          <p:cNvPicPr>
            <a:picLocks noChangeAspect="1" noChangeArrowheads="1"/>
          </p:cNvPicPr>
          <p:nvPr/>
        </p:nvPicPr>
        <p:blipFill>
          <a:blip r:embed="rId2">
            <a:lum bright="-30000" contrast="12000"/>
            <a:extLst>
              <a:ext uri="{28A0092B-C50C-407E-A947-70E740481C1C}">
                <a14:useLocalDpi xmlns:a14="http://schemas.microsoft.com/office/drawing/2010/main" val="0"/>
              </a:ext>
            </a:extLst>
          </a:blip>
          <a:srcRect/>
          <a:stretch>
            <a:fillRect/>
          </a:stretch>
        </p:blipFill>
        <p:spPr bwMode="auto">
          <a:xfrm>
            <a:off x="323850" y="1052513"/>
            <a:ext cx="413702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6">
            <a:extLst>
              <a:ext uri="{FF2B5EF4-FFF2-40B4-BE49-F238E27FC236}">
                <a16:creationId xmlns:a16="http://schemas.microsoft.com/office/drawing/2014/main" id="{935C44F5-A020-4C93-9EEA-11D27FEFAB68}"/>
              </a:ext>
            </a:extLst>
          </p:cNvPr>
          <p:cNvSpPr txBox="1">
            <a:spLocks noChangeArrowheads="1"/>
          </p:cNvSpPr>
          <p:nvPr/>
        </p:nvSpPr>
        <p:spPr bwMode="auto">
          <a:xfrm>
            <a:off x="4211638" y="6092825"/>
            <a:ext cx="352901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ru-RU" altLang="ru-RU" sz="1600" b="1"/>
              <a:t>А.Фет – хозяин Степановки. Фото 1860-х годов</a:t>
            </a: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67544" y="404664"/>
            <a:ext cx="8229600" cy="936104"/>
          </a:xfrm>
        </p:spPr>
        <p:txBody>
          <a:bodyPr>
            <a:normAutofit/>
          </a:bodyPr>
          <a:lstStyle/>
          <a:p>
            <a:pPr algn="ctr"/>
            <a:r>
              <a:rPr lang="ru-RU" dirty="0">
                <a:solidFill>
                  <a:schemeClr val="bg1"/>
                </a:solidFill>
              </a:rPr>
              <a:t>Родители Ф.И.Тютчева</a:t>
            </a:r>
          </a:p>
        </p:txBody>
      </p:sp>
      <p:sp>
        <p:nvSpPr>
          <p:cNvPr id="6" name="Текст 5"/>
          <p:cNvSpPr>
            <a:spLocks noGrp="1"/>
          </p:cNvSpPr>
          <p:nvPr>
            <p:ph type="body" idx="1"/>
          </p:nvPr>
        </p:nvSpPr>
        <p:spPr>
          <a:xfrm>
            <a:off x="4788024" y="1340768"/>
            <a:ext cx="4176464" cy="1944216"/>
          </a:xfrm>
        </p:spPr>
        <p:txBody>
          <a:bodyPr/>
          <a:lstStyle/>
          <a:p>
            <a:pPr algn="ctr"/>
            <a:r>
              <a:rPr lang="ru-RU" sz="2800" dirty="0">
                <a:solidFill>
                  <a:schemeClr val="bg2">
                    <a:lumMod val="10000"/>
                  </a:schemeClr>
                </a:solidFill>
              </a:rPr>
              <a:t> Мать поэта - Е.Л.Тютчева - урождённая  Толстая                                       (1776 – 1866)</a:t>
            </a:r>
          </a:p>
        </p:txBody>
      </p:sp>
      <p:sp>
        <p:nvSpPr>
          <p:cNvPr id="8" name="Текст 7"/>
          <p:cNvSpPr>
            <a:spLocks noGrp="1"/>
          </p:cNvSpPr>
          <p:nvPr>
            <p:ph type="body" sz="half" idx="3"/>
          </p:nvPr>
        </p:nvSpPr>
        <p:spPr>
          <a:xfrm>
            <a:off x="4788024" y="1412776"/>
            <a:ext cx="4041775" cy="1080120"/>
          </a:xfrm>
        </p:spPr>
        <p:txBody>
          <a:bodyPr>
            <a:normAutofit/>
          </a:bodyPr>
          <a:lstStyle/>
          <a:p>
            <a:pPr algn="ctr"/>
            <a:r>
              <a:rPr lang="ru-RU" sz="2800" dirty="0">
                <a:solidFill>
                  <a:schemeClr val="bg2">
                    <a:lumMod val="10000"/>
                  </a:schemeClr>
                </a:solidFill>
              </a:rPr>
              <a:t>Отец – И.Н.Тютчев</a:t>
            </a:r>
          </a:p>
          <a:p>
            <a:pPr algn="ctr"/>
            <a:r>
              <a:rPr lang="ru-RU" sz="2800" dirty="0">
                <a:solidFill>
                  <a:schemeClr val="bg2">
                    <a:lumMod val="10000"/>
                  </a:schemeClr>
                </a:solidFill>
              </a:rPr>
              <a:t>  (1768 – 1846)</a:t>
            </a:r>
          </a:p>
        </p:txBody>
      </p:sp>
      <p:pic>
        <p:nvPicPr>
          <p:cNvPr id="10" name="Содержимое 9" descr="мать.jpg"/>
          <p:cNvPicPr>
            <a:picLocks noGrp="1" noChangeAspect="1"/>
          </p:cNvPicPr>
          <p:nvPr>
            <p:ph sz="quarter" idx="2"/>
          </p:nvPr>
        </p:nvPicPr>
        <p:blipFill>
          <a:blip r:embed="rId3" cstate="email">
            <a:extLst>
              <a:ext uri="{28A0092B-C50C-407E-A947-70E740481C1C}">
                <a14:useLocalDpi xmlns:a14="http://schemas.microsoft.com/office/drawing/2010/main"/>
              </a:ext>
            </a:extLst>
          </a:blip>
          <a:stretch>
            <a:fillRect/>
          </a:stretch>
        </p:blipFill>
        <p:spPr>
          <a:xfrm>
            <a:off x="539552" y="1535168"/>
            <a:ext cx="3942332" cy="50191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Содержимое 10" descr="Иван_Николаевич_Тютчев,_отец_поэта.jpg"/>
          <p:cNvPicPr>
            <a:picLocks noGrp="1" noChangeAspect="1"/>
          </p:cNvPicPr>
          <p:nvPr>
            <p:ph sz="quarter" idx="4"/>
          </p:nvPr>
        </p:nvPicPr>
        <p:blipFill>
          <a:blip r:embed="rId4" cstate="email">
            <a:extLst>
              <a:ext uri="{28A0092B-C50C-407E-A947-70E740481C1C}">
                <a14:useLocalDpi xmlns:a14="http://schemas.microsoft.com/office/drawing/2010/main"/>
              </a:ext>
            </a:extLst>
          </a:blip>
          <a:stretch>
            <a:fillRect/>
          </a:stretch>
        </p:blipFill>
        <p:spPr>
          <a:xfrm>
            <a:off x="539552" y="1412776"/>
            <a:ext cx="3888431" cy="51191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Tm="2883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par>
                          <p:cTn id="10" fill="hold">
                            <p:stCondLst>
                              <p:cond delay="2000"/>
                            </p:stCondLst>
                            <p:childTnLst>
                              <p:par>
                                <p:cTn id="11" presetID="55" presetClass="entr" presetSubtype="0" fill="hold" grpId="0" nodeType="afterEffect">
                                  <p:stCondLst>
                                    <p:cond delay="200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3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4" dur="3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5" dur="3000"/>
                                        <p:tgtEl>
                                          <p:spTgt spid="6">
                                            <p:txEl>
                                              <p:pRg st="0" end="0"/>
                                            </p:txEl>
                                          </p:spTgt>
                                        </p:tgtEl>
                                      </p:cBhvr>
                                    </p:animEffect>
                                  </p:childTnLst>
                                </p:cTn>
                              </p:par>
                            </p:childTnLst>
                          </p:cTn>
                        </p:par>
                        <p:par>
                          <p:cTn id="16" fill="hold">
                            <p:stCondLst>
                              <p:cond delay="7000"/>
                            </p:stCondLst>
                            <p:childTnLst>
                              <p:par>
                                <p:cTn id="17" presetID="31" presetClass="entr" presetSubtype="0" fill="hold" nodeType="afterEffect">
                                  <p:stCondLst>
                                    <p:cond delay="100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3000" fill="hold"/>
                                        <p:tgtEl>
                                          <p:spTgt spid="10"/>
                                        </p:tgtEl>
                                        <p:attrNameLst>
                                          <p:attrName>ppt_w</p:attrName>
                                        </p:attrNameLst>
                                      </p:cBhvr>
                                      <p:tavLst>
                                        <p:tav tm="0">
                                          <p:val>
                                            <p:fltVal val="0"/>
                                          </p:val>
                                        </p:tav>
                                        <p:tav tm="100000">
                                          <p:val>
                                            <p:strVal val="#ppt_w"/>
                                          </p:val>
                                        </p:tav>
                                      </p:tavLst>
                                    </p:anim>
                                    <p:anim calcmode="lin" valueType="num">
                                      <p:cBhvr>
                                        <p:cTn id="20" dur="3000" fill="hold"/>
                                        <p:tgtEl>
                                          <p:spTgt spid="10"/>
                                        </p:tgtEl>
                                        <p:attrNameLst>
                                          <p:attrName>ppt_h</p:attrName>
                                        </p:attrNameLst>
                                      </p:cBhvr>
                                      <p:tavLst>
                                        <p:tav tm="0">
                                          <p:val>
                                            <p:fltVal val="0"/>
                                          </p:val>
                                        </p:tav>
                                        <p:tav tm="100000">
                                          <p:val>
                                            <p:strVal val="#ppt_h"/>
                                          </p:val>
                                        </p:tav>
                                      </p:tavLst>
                                    </p:anim>
                                    <p:anim calcmode="lin" valueType="num">
                                      <p:cBhvr>
                                        <p:cTn id="21" dur="3000" fill="hold"/>
                                        <p:tgtEl>
                                          <p:spTgt spid="10"/>
                                        </p:tgtEl>
                                        <p:attrNameLst>
                                          <p:attrName>style.rotation</p:attrName>
                                        </p:attrNameLst>
                                      </p:cBhvr>
                                      <p:tavLst>
                                        <p:tav tm="0">
                                          <p:val>
                                            <p:fltVal val="90"/>
                                          </p:val>
                                        </p:tav>
                                        <p:tav tm="100000">
                                          <p:val>
                                            <p:fltVal val="0"/>
                                          </p:val>
                                        </p:tav>
                                      </p:tavLst>
                                    </p:anim>
                                    <p:animEffect transition="in" filter="fade">
                                      <p:cBhvr>
                                        <p:cTn id="22" dur="3000"/>
                                        <p:tgtEl>
                                          <p:spTgt spid="10"/>
                                        </p:tgtEl>
                                      </p:cBhvr>
                                    </p:animEffect>
                                  </p:childTnLst>
                                </p:cTn>
                              </p:par>
                            </p:childTnLst>
                          </p:cTn>
                        </p:par>
                        <p:par>
                          <p:cTn id="23" fill="hold">
                            <p:stCondLst>
                              <p:cond delay="11000"/>
                            </p:stCondLst>
                            <p:childTnLst>
                              <p:par>
                                <p:cTn id="24" presetID="55" presetClass="exit" presetSubtype="0" fill="hold" grpId="1" nodeType="afterEffect">
                                  <p:stCondLst>
                                    <p:cond delay="3000"/>
                                  </p:stCondLst>
                                  <p:childTnLst>
                                    <p:anim calcmode="lin" valueType="num">
                                      <p:cBhvr>
                                        <p:cTn id="25" dur="2000"/>
                                        <p:tgtEl>
                                          <p:spTgt spid="6">
                                            <p:txEl>
                                              <p:pRg st="0" end="0"/>
                                            </p:txEl>
                                          </p:spTgt>
                                        </p:tgtEl>
                                        <p:attrNameLst>
                                          <p:attrName>ppt_w</p:attrName>
                                        </p:attrNameLst>
                                      </p:cBhvr>
                                      <p:tavLst>
                                        <p:tav tm="0">
                                          <p:val>
                                            <p:strVal val="ppt_w"/>
                                          </p:val>
                                        </p:tav>
                                        <p:tav tm="100000">
                                          <p:val>
                                            <p:strVal val="ppt_w*0.70"/>
                                          </p:val>
                                        </p:tav>
                                      </p:tavLst>
                                    </p:anim>
                                    <p:anim calcmode="lin" valueType="num">
                                      <p:cBhvr>
                                        <p:cTn id="26" dur="2000"/>
                                        <p:tgtEl>
                                          <p:spTgt spid="6">
                                            <p:txEl>
                                              <p:pRg st="0" end="0"/>
                                            </p:txEl>
                                          </p:spTgt>
                                        </p:tgtEl>
                                        <p:attrNameLst>
                                          <p:attrName>ppt_h</p:attrName>
                                        </p:attrNameLst>
                                      </p:cBhvr>
                                      <p:tavLst>
                                        <p:tav tm="0">
                                          <p:val>
                                            <p:strVal val="ppt_h"/>
                                          </p:val>
                                        </p:tav>
                                        <p:tav tm="100000">
                                          <p:val>
                                            <p:strVal val="ppt_h"/>
                                          </p:val>
                                        </p:tav>
                                      </p:tavLst>
                                    </p:anim>
                                    <p:animEffect transition="out" filter="fade">
                                      <p:cBhvr>
                                        <p:cTn id="27" dur="2000"/>
                                        <p:tgtEl>
                                          <p:spTgt spid="6">
                                            <p:txEl>
                                              <p:pRg st="0" end="0"/>
                                            </p:txEl>
                                          </p:spTgt>
                                        </p:tgtEl>
                                      </p:cBhvr>
                                    </p:animEffect>
                                    <p:set>
                                      <p:cBhvr>
                                        <p:cTn id="28" dur="1" fill="hold">
                                          <p:stCondLst>
                                            <p:cond delay="1999"/>
                                          </p:stCondLst>
                                        </p:cTn>
                                        <p:tgtEl>
                                          <p:spTgt spid="6">
                                            <p:txEl>
                                              <p:pRg st="0" end="0"/>
                                            </p:txEl>
                                          </p:spTgt>
                                        </p:tgtEl>
                                        <p:attrNameLst>
                                          <p:attrName>style.visibility</p:attrName>
                                        </p:attrNameLst>
                                      </p:cBhvr>
                                      <p:to>
                                        <p:strVal val="hidden"/>
                                      </p:to>
                                    </p:set>
                                  </p:childTnLst>
                                </p:cTn>
                              </p:par>
                              <p:par>
                                <p:cTn id="29" presetID="55" presetClass="exit" presetSubtype="0" fill="hold" nodeType="withEffect">
                                  <p:stCondLst>
                                    <p:cond delay="3000"/>
                                  </p:stCondLst>
                                  <p:iterate type="lt">
                                    <p:tmPct val="0"/>
                                  </p:iterate>
                                  <p:childTnLst>
                                    <p:anim calcmode="lin" valueType="num">
                                      <p:cBhvr>
                                        <p:cTn id="30" dur="2000"/>
                                        <p:tgtEl>
                                          <p:spTgt spid="10"/>
                                        </p:tgtEl>
                                        <p:attrNameLst>
                                          <p:attrName>ppt_w</p:attrName>
                                        </p:attrNameLst>
                                      </p:cBhvr>
                                      <p:tavLst>
                                        <p:tav tm="0">
                                          <p:val>
                                            <p:strVal val="ppt_w"/>
                                          </p:val>
                                        </p:tav>
                                        <p:tav tm="100000">
                                          <p:val>
                                            <p:strVal val="ppt_w*0.70"/>
                                          </p:val>
                                        </p:tav>
                                      </p:tavLst>
                                    </p:anim>
                                    <p:anim calcmode="lin" valueType="num">
                                      <p:cBhvr>
                                        <p:cTn id="31" dur="2000"/>
                                        <p:tgtEl>
                                          <p:spTgt spid="10"/>
                                        </p:tgtEl>
                                        <p:attrNameLst>
                                          <p:attrName>ppt_h</p:attrName>
                                        </p:attrNameLst>
                                      </p:cBhvr>
                                      <p:tavLst>
                                        <p:tav tm="0">
                                          <p:val>
                                            <p:strVal val="ppt_h"/>
                                          </p:val>
                                        </p:tav>
                                        <p:tav tm="100000">
                                          <p:val>
                                            <p:strVal val="ppt_h"/>
                                          </p:val>
                                        </p:tav>
                                      </p:tavLst>
                                    </p:anim>
                                    <p:animEffect transition="out" filter="fade">
                                      <p:cBhvr>
                                        <p:cTn id="32" dur="2000"/>
                                        <p:tgtEl>
                                          <p:spTgt spid="10"/>
                                        </p:tgtEl>
                                      </p:cBhvr>
                                    </p:animEffect>
                                    <p:set>
                                      <p:cBhvr>
                                        <p:cTn id="33" dur="1" fill="hold">
                                          <p:stCondLst>
                                            <p:cond delay="1999"/>
                                          </p:stCondLst>
                                        </p:cTn>
                                        <p:tgtEl>
                                          <p:spTgt spid="10"/>
                                        </p:tgtEl>
                                        <p:attrNameLst>
                                          <p:attrName>style.visibility</p:attrName>
                                        </p:attrNameLst>
                                      </p:cBhvr>
                                      <p:to>
                                        <p:strVal val="hidden"/>
                                      </p:to>
                                    </p:set>
                                  </p:childTnLst>
                                </p:cTn>
                              </p:par>
                            </p:childTnLst>
                          </p:cTn>
                        </p:par>
                        <p:par>
                          <p:cTn id="34" fill="hold">
                            <p:stCondLst>
                              <p:cond delay="16000"/>
                            </p:stCondLst>
                            <p:childTnLst>
                              <p:par>
                                <p:cTn id="35" presetID="55" presetClass="entr" presetSubtype="0" fill="hold" grpId="0" nodeType="after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p:cTn id="37" dur="3000" fill="hold"/>
                                        <p:tgtEl>
                                          <p:spTgt spid="8">
                                            <p:txEl>
                                              <p:pRg st="0" end="0"/>
                                            </p:txEl>
                                          </p:spTgt>
                                        </p:tgtEl>
                                        <p:attrNameLst>
                                          <p:attrName>ppt_w</p:attrName>
                                        </p:attrNameLst>
                                      </p:cBhvr>
                                      <p:tavLst>
                                        <p:tav tm="0">
                                          <p:val>
                                            <p:strVal val="#ppt_w*0.70"/>
                                          </p:val>
                                        </p:tav>
                                        <p:tav tm="100000">
                                          <p:val>
                                            <p:strVal val="#ppt_w"/>
                                          </p:val>
                                        </p:tav>
                                      </p:tavLst>
                                    </p:anim>
                                    <p:anim calcmode="lin" valueType="num">
                                      <p:cBhvr>
                                        <p:cTn id="38" dur="3000" fill="hold"/>
                                        <p:tgtEl>
                                          <p:spTgt spid="8">
                                            <p:txEl>
                                              <p:pRg st="0" end="0"/>
                                            </p:txEl>
                                          </p:spTgt>
                                        </p:tgtEl>
                                        <p:attrNameLst>
                                          <p:attrName>ppt_h</p:attrName>
                                        </p:attrNameLst>
                                      </p:cBhvr>
                                      <p:tavLst>
                                        <p:tav tm="0">
                                          <p:val>
                                            <p:strVal val="#ppt_h"/>
                                          </p:val>
                                        </p:tav>
                                        <p:tav tm="100000">
                                          <p:val>
                                            <p:strVal val="#ppt_h"/>
                                          </p:val>
                                        </p:tav>
                                      </p:tavLst>
                                    </p:anim>
                                    <p:animEffect transition="in" filter="fade">
                                      <p:cBhvr>
                                        <p:cTn id="39" dur="3000"/>
                                        <p:tgtEl>
                                          <p:spTgt spid="8">
                                            <p:txEl>
                                              <p:pRg st="0" end="0"/>
                                            </p:txEl>
                                          </p:spTgt>
                                        </p:tgtEl>
                                      </p:cBhvr>
                                    </p:animEffect>
                                  </p:childTnLst>
                                </p:cTn>
                              </p:par>
                            </p:childTnLst>
                          </p:cTn>
                        </p:par>
                        <p:par>
                          <p:cTn id="40" fill="hold">
                            <p:stCondLst>
                              <p:cond delay="19000"/>
                            </p:stCondLst>
                            <p:childTnLst>
                              <p:par>
                                <p:cTn id="41" presetID="55" presetClass="entr" presetSubtype="0" fill="hold" grpId="0" nodeType="after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 calcmode="lin" valueType="num">
                                      <p:cBhvr>
                                        <p:cTn id="43" dur="3000" fill="hold"/>
                                        <p:tgtEl>
                                          <p:spTgt spid="8">
                                            <p:txEl>
                                              <p:pRg st="1" end="1"/>
                                            </p:txEl>
                                          </p:spTgt>
                                        </p:tgtEl>
                                        <p:attrNameLst>
                                          <p:attrName>ppt_w</p:attrName>
                                        </p:attrNameLst>
                                      </p:cBhvr>
                                      <p:tavLst>
                                        <p:tav tm="0">
                                          <p:val>
                                            <p:strVal val="#ppt_w*0.70"/>
                                          </p:val>
                                        </p:tav>
                                        <p:tav tm="100000">
                                          <p:val>
                                            <p:strVal val="#ppt_w"/>
                                          </p:val>
                                        </p:tav>
                                      </p:tavLst>
                                    </p:anim>
                                    <p:anim calcmode="lin" valueType="num">
                                      <p:cBhvr>
                                        <p:cTn id="44" dur="3000" fill="hold"/>
                                        <p:tgtEl>
                                          <p:spTgt spid="8">
                                            <p:txEl>
                                              <p:pRg st="1" end="1"/>
                                            </p:txEl>
                                          </p:spTgt>
                                        </p:tgtEl>
                                        <p:attrNameLst>
                                          <p:attrName>ppt_h</p:attrName>
                                        </p:attrNameLst>
                                      </p:cBhvr>
                                      <p:tavLst>
                                        <p:tav tm="0">
                                          <p:val>
                                            <p:strVal val="#ppt_h"/>
                                          </p:val>
                                        </p:tav>
                                        <p:tav tm="100000">
                                          <p:val>
                                            <p:strVal val="#ppt_h"/>
                                          </p:val>
                                        </p:tav>
                                      </p:tavLst>
                                    </p:anim>
                                    <p:animEffect transition="in" filter="fade">
                                      <p:cBhvr>
                                        <p:cTn id="45" dur="3000"/>
                                        <p:tgtEl>
                                          <p:spTgt spid="8">
                                            <p:txEl>
                                              <p:pRg st="1" end="1"/>
                                            </p:txEl>
                                          </p:spTgt>
                                        </p:tgtEl>
                                      </p:cBhvr>
                                    </p:animEffect>
                                  </p:childTnLst>
                                </p:cTn>
                              </p:par>
                            </p:childTnLst>
                          </p:cTn>
                        </p:par>
                        <p:par>
                          <p:cTn id="46" fill="hold">
                            <p:stCondLst>
                              <p:cond delay="22000"/>
                            </p:stCondLst>
                            <p:childTnLst>
                              <p:par>
                                <p:cTn id="47" presetID="31" presetClass="entr" presetSubtype="0" fill="hold" nodeType="afterEffect">
                                  <p:stCondLst>
                                    <p:cond delay="0"/>
                                  </p:stCondLst>
                                  <p:iterate type="lt">
                                    <p:tmPct val="5000"/>
                                  </p:iterate>
                                  <p:childTnLst>
                                    <p:set>
                                      <p:cBhvr>
                                        <p:cTn id="48" dur="1" fill="hold">
                                          <p:stCondLst>
                                            <p:cond delay="0"/>
                                          </p:stCondLst>
                                        </p:cTn>
                                        <p:tgtEl>
                                          <p:spTgt spid="11"/>
                                        </p:tgtEl>
                                        <p:attrNameLst>
                                          <p:attrName>style.visibility</p:attrName>
                                        </p:attrNameLst>
                                      </p:cBhvr>
                                      <p:to>
                                        <p:strVal val="visible"/>
                                      </p:to>
                                    </p:set>
                                    <p:anim calcmode="lin" valueType="num">
                                      <p:cBhvr>
                                        <p:cTn id="49" dur="3000" fill="hold"/>
                                        <p:tgtEl>
                                          <p:spTgt spid="11"/>
                                        </p:tgtEl>
                                        <p:attrNameLst>
                                          <p:attrName>ppt_w</p:attrName>
                                        </p:attrNameLst>
                                      </p:cBhvr>
                                      <p:tavLst>
                                        <p:tav tm="0">
                                          <p:val>
                                            <p:fltVal val="0"/>
                                          </p:val>
                                        </p:tav>
                                        <p:tav tm="100000">
                                          <p:val>
                                            <p:strVal val="#ppt_w"/>
                                          </p:val>
                                        </p:tav>
                                      </p:tavLst>
                                    </p:anim>
                                    <p:anim calcmode="lin" valueType="num">
                                      <p:cBhvr>
                                        <p:cTn id="50" dur="3000" fill="hold"/>
                                        <p:tgtEl>
                                          <p:spTgt spid="11"/>
                                        </p:tgtEl>
                                        <p:attrNameLst>
                                          <p:attrName>ppt_h</p:attrName>
                                        </p:attrNameLst>
                                      </p:cBhvr>
                                      <p:tavLst>
                                        <p:tav tm="0">
                                          <p:val>
                                            <p:fltVal val="0"/>
                                          </p:val>
                                        </p:tav>
                                        <p:tav tm="100000">
                                          <p:val>
                                            <p:strVal val="#ppt_h"/>
                                          </p:val>
                                        </p:tav>
                                      </p:tavLst>
                                    </p:anim>
                                    <p:anim calcmode="lin" valueType="num">
                                      <p:cBhvr>
                                        <p:cTn id="51" dur="3000" fill="hold"/>
                                        <p:tgtEl>
                                          <p:spTgt spid="11"/>
                                        </p:tgtEl>
                                        <p:attrNameLst>
                                          <p:attrName>style.rotation</p:attrName>
                                        </p:attrNameLst>
                                      </p:cBhvr>
                                      <p:tavLst>
                                        <p:tav tm="0">
                                          <p:val>
                                            <p:fltVal val="90"/>
                                          </p:val>
                                        </p:tav>
                                        <p:tav tm="100000">
                                          <p:val>
                                            <p:fltVal val="0"/>
                                          </p:val>
                                        </p:tav>
                                      </p:tavLst>
                                    </p:anim>
                                    <p:animEffect transition="in" filter="fade">
                                      <p:cBhvr>
                                        <p:cTn id="52" dur="3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6" grpId="1" build="p"/>
      <p:bldP spid="8"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13F06AFC-2B0F-4B37-924F-C89514C40FEC}"/>
              </a:ext>
            </a:extLst>
          </p:cNvPr>
          <p:cNvSpPr>
            <a:spLocks noGrp="1" noChangeArrowheads="1"/>
          </p:cNvSpPr>
          <p:nvPr>
            <p:ph type="title"/>
          </p:nvPr>
        </p:nvSpPr>
        <p:spPr/>
        <p:txBody>
          <a:bodyPr/>
          <a:lstStyle/>
          <a:p>
            <a:pPr eaLnBrk="1" hangingPunct="1"/>
            <a:r>
              <a:rPr lang="ru-RU" altLang="ru-RU" sz="3600" b="1">
                <a:solidFill>
                  <a:srgbClr val="800000"/>
                </a:solidFill>
              </a:rPr>
              <a:t>Последние годы жизни.</a:t>
            </a:r>
          </a:p>
        </p:txBody>
      </p:sp>
      <p:sp>
        <p:nvSpPr>
          <p:cNvPr id="12291" name="Rectangle 3">
            <a:extLst>
              <a:ext uri="{FF2B5EF4-FFF2-40B4-BE49-F238E27FC236}">
                <a16:creationId xmlns:a16="http://schemas.microsoft.com/office/drawing/2014/main" id="{EA13A32F-D98E-4531-AFDC-AAEEDC495ADA}"/>
              </a:ext>
            </a:extLst>
          </p:cNvPr>
          <p:cNvSpPr>
            <a:spLocks noGrp="1" noChangeArrowheads="1"/>
          </p:cNvSpPr>
          <p:nvPr>
            <p:ph type="body" idx="1"/>
          </p:nvPr>
        </p:nvSpPr>
        <p:spPr>
          <a:xfrm>
            <a:off x="457200" y="1847087"/>
            <a:ext cx="4906963" cy="4677537"/>
          </a:xfrm>
        </p:spPr>
        <p:txBody>
          <a:bodyPr>
            <a:normAutofit lnSpcReduction="10000"/>
          </a:bodyPr>
          <a:lstStyle/>
          <a:p>
            <a:pPr marL="0" indent="0" eaLnBrk="1" hangingPunct="1">
              <a:lnSpc>
                <a:spcPct val="90000"/>
              </a:lnSpc>
              <a:buFontTx/>
              <a:buNone/>
            </a:pPr>
            <a:r>
              <a:rPr lang="ru-RU" altLang="ru-RU" sz="2400" dirty="0"/>
              <a:t>Последние годы жизни Фета отмечены новым, неожиданным и самым высоким взлетом его творчества. В 1877 году Фет продает старое имение, Степановку, и покупает новое – Воробьевку. Имение это расположено в Курской губернии, на реке Тускари. Получилось так, что и в Воробьевке Фет неизменно, все дни и часы, занят работой. Поэтической и умственной работой.</a:t>
            </a:r>
          </a:p>
        </p:txBody>
      </p:sp>
      <p:pic>
        <p:nvPicPr>
          <p:cNvPr id="12292" name="Picture 4" descr="А">
            <a:extLst>
              <a:ext uri="{FF2B5EF4-FFF2-40B4-BE49-F238E27FC236}">
                <a16:creationId xmlns:a16="http://schemas.microsoft.com/office/drawing/2014/main" id="{944D229D-4E3B-482A-9333-AE72CC04DE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325" y="1700213"/>
            <a:ext cx="2527300"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Rectangle 5">
            <a:extLst>
              <a:ext uri="{FF2B5EF4-FFF2-40B4-BE49-F238E27FC236}">
                <a16:creationId xmlns:a16="http://schemas.microsoft.com/office/drawing/2014/main" id="{1DA6F927-C655-441B-B229-D5AC8E4B29FB}"/>
              </a:ext>
            </a:extLst>
          </p:cNvPr>
          <p:cNvSpPr>
            <a:spLocks noChangeArrowheads="1"/>
          </p:cNvSpPr>
          <p:nvPr/>
        </p:nvSpPr>
        <p:spPr bwMode="auto">
          <a:xfrm>
            <a:off x="6148388" y="5397500"/>
            <a:ext cx="23844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А.А. Фет. Лирика.</a:t>
            </a:r>
          </a:p>
          <a:p>
            <a:pPr algn="ctr" eaLnBrk="1" hangingPunct="1">
              <a:spcBef>
                <a:spcPct val="0"/>
              </a:spcBef>
              <a:buFontTx/>
              <a:buNone/>
            </a:pPr>
            <a:r>
              <a:rPr lang="ru-RU" altLang="ru-RU" sz="1600" b="1"/>
              <a:t>Изд-во ЭКСМО, 2003г.</a:t>
            </a:r>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4D814BA-0352-4FA3-BFA5-0D785B88BF8C}"/>
              </a:ext>
            </a:extLst>
          </p:cNvPr>
          <p:cNvSpPr>
            <a:spLocks noGrp="1" noChangeArrowheads="1"/>
          </p:cNvSpPr>
          <p:nvPr>
            <p:ph type="title"/>
          </p:nvPr>
        </p:nvSpPr>
        <p:spPr>
          <a:xfrm>
            <a:off x="468313" y="188913"/>
            <a:ext cx="8229600" cy="777875"/>
          </a:xfrm>
        </p:spPr>
        <p:txBody>
          <a:bodyPr/>
          <a:lstStyle/>
          <a:p>
            <a:pPr eaLnBrk="1" hangingPunct="1"/>
            <a:r>
              <a:rPr lang="ru-RU" altLang="ru-RU" sz="3600" b="1">
                <a:solidFill>
                  <a:srgbClr val="800000"/>
                </a:solidFill>
              </a:rPr>
              <a:t>Признание</a:t>
            </a:r>
          </a:p>
        </p:txBody>
      </p:sp>
      <p:pic>
        <p:nvPicPr>
          <p:cNvPr id="13315" name="Picture 4" descr="Почтовый конверт с оригинальной маркой А">
            <a:extLst>
              <a:ext uri="{FF2B5EF4-FFF2-40B4-BE49-F238E27FC236}">
                <a16:creationId xmlns:a16="http://schemas.microsoft.com/office/drawing/2014/main" id="{2DFCCD8A-1B5A-450C-88D9-840E9843D1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79650"/>
            <a:ext cx="6559550"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Rectangle 5">
            <a:extLst>
              <a:ext uri="{FF2B5EF4-FFF2-40B4-BE49-F238E27FC236}">
                <a16:creationId xmlns:a16="http://schemas.microsoft.com/office/drawing/2014/main" id="{25011E23-50F7-440E-B96E-FE3BF3CCBE85}"/>
              </a:ext>
            </a:extLst>
          </p:cNvPr>
          <p:cNvSpPr>
            <a:spLocks noChangeArrowheads="1"/>
          </p:cNvSpPr>
          <p:nvPr/>
        </p:nvSpPr>
        <p:spPr bwMode="auto">
          <a:xfrm>
            <a:off x="6300788" y="5876925"/>
            <a:ext cx="21431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Почтовый конверт </a:t>
            </a:r>
          </a:p>
          <a:p>
            <a:pPr algn="ctr" eaLnBrk="1" hangingPunct="1">
              <a:spcBef>
                <a:spcPct val="0"/>
              </a:spcBef>
              <a:buFontTx/>
              <a:buNone/>
            </a:pPr>
            <a:r>
              <a:rPr lang="ru-RU" altLang="ru-RU" sz="1600" b="1"/>
              <a:t>с оригинальной </a:t>
            </a:r>
          </a:p>
          <a:p>
            <a:pPr algn="ctr" eaLnBrk="1" hangingPunct="1">
              <a:spcBef>
                <a:spcPct val="0"/>
              </a:spcBef>
              <a:buFontTx/>
              <a:buNone/>
            </a:pPr>
            <a:r>
              <a:rPr lang="ru-RU" altLang="ru-RU" sz="1600" b="1"/>
              <a:t>маркой А.А. Фета.</a:t>
            </a:r>
          </a:p>
        </p:txBody>
      </p:sp>
      <p:sp>
        <p:nvSpPr>
          <p:cNvPr id="13317" name="Rectangle 7">
            <a:extLst>
              <a:ext uri="{FF2B5EF4-FFF2-40B4-BE49-F238E27FC236}">
                <a16:creationId xmlns:a16="http://schemas.microsoft.com/office/drawing/2014/main" id="{378DBA8E-9AD2-4309-B5C1-DB92A271E1F9}"/>
              </a:ext>
            </a:extLst>
          </p:cNvPr>
          <p:cNvSpPr>
            <a:spLocks noChangeArrowheads="1"/>
          </p:cNvSpPr>
          <p:nvPr/>
        </p:nvSpPr>
        <p:spPr bwMode="auto">
          <a:xfrm>
            <a:off x="250825" y="981075"/>
            <a:ext cx="8713788" cy="158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Arial" panose="020B0604020202020204" pitchFamily="34" charset="0"/>
              </a:defRPr>
            </a:lvl1pPr>
            <a:lvl2pPr marL="828675" indent="-285750">
              <a:spcBef>
                <a:spcPct val="20000"/>
              </a:spcBef>
              <a:buChar char="–"/>
              <a:defRPr sz="2800">
                <a:solidFill>
                  <a:schemeClr val="tx1"/>
                </a:solidFill>
                <a:latin typeface="Arial" panose="020B0604020202020204" pitchFamily="34" charset="0"/>
              </a:defRPr>
            </a:lvl2pPr>
            <a:lvl3pPr marL="1236663" indent="-228600">
              <a:spcBef>
                <a:spcPct val="20000"/>
              </a:spcBef>
              <a:buChar char="•"/>
              <a:defRPr sz="2400">
                <a:solidFill>
                  <a:schemeClr val="tx1"/>
                </a:solidFill>
                <a:latin typeface="Arial" panose="020B0604020202020204" pitchFamily="34" charset="0"/>
              </a:defRPr>
            </a:lvl3pPr>
            <a:lvl4pPr marL="164465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80000"/>
              </a:lnSpc>
              <a:buFontTx/>
              <a:buNone/>
            </a:pPr>
            <a:r>
              <a:rPr lang="ru-RU" altLang="ru-RU" sz="2400"/>
              <a:t>В 1888, в связи с "пятидесятилетием своей музы", Новым императором Александром III ему было пожаловано придворное звание старшего ранга – камергер. День, в который это произошло, он посчитал днем, когда ему вернули фамилию "Шеншин", "одним из счастливейших дней своей жизни".</a:t>
            </a:r>
          </a:p>
        </p:txBody>
      </p:sp>
    </p:spTree>
  </p:cSld>
  <p:clrMapOvr>
    <a:masterClrMapping/>
  </p:clrMapOvr>
  <p:transition spd="slow">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74BB7092-670A-49E3-830D-734713DF9051}"/>
              </a:ext>
            </a:extLst>
          </p:cNvPr>
          <p:cNvSpPr>
            <a:spLocks noGrp="1" noChangeArrowheads="1"/>
          </p:cNvSpPr>
          <p:nvPr>
            <p:ph type="title"/>
          </p:nvPr>
        </p:nvSpPr>
        <p:spPr>
          <a:xfrm>
            <a:off x="457200" y="274638"/>
            <a:ext cx="4259263" cy="777875"/>
          </a:xfrm>
        </p:spPr>
        <p:txBody>
          <a:bodyPr/>
          <a:lstStyle/>
          <a:p>
            <a:pPr eaLnBrk="1" hangingPunct="1"/>
            <a:r>
              <a:rPr lang="ru-RU" altLang="ru-RU" sz="3600" b="1">
                <a:solidFill>
                  <a:srgbClr val="800000"/>
                </a:solidFill>
              </a:rPr>
              <a:t>Смерть поэта</a:t>
            </a:r>
          </a:p>
        </p:txBody>
      </p:sp>
      <p:sp>
        <p:nvSpPr>
          <p:cNvPr id="14339" name="Rectangle 3">
            <a:extLst>
              <a:ext uri="{FF2B5EF4-FFF2-40B4-BE49-F238E27FC236}">
                <a16:creationId xmlns:a16="http://schemas.microsoft.com/office/drawing/2014/main" id="{0ABF5A7D-DE04-4DB7-AE5A-A434C3CC63B3}"/>
              </a:ext>
            </a:extLst>
          </p:cNvPr>
          <p:cNvSpPr>
            <a:spLocks noGrp="1" noChangeArrowheads="1"/>
          </p:cNvSpPr>
          <p:nvPr>
            <p:ph type="body" idx="1"/>
          </p:nvPr>
        </p:nvSpPr>
        <p:spPr>
          <a:xfrm>
            <a:off x="468313" y="1196975"/>
            <a:ext cx="4319587" cy="5111750"/>
          </a:xfrm>
        </p:spPr>
        <p:txBody>
          <a:bodyPr/>
          <a:lstStyle/>
          <a:p>
            <a:pPr marL="0" indent="0" eaLnBrk="1" hangingPunct="1">
              <a:lnSpc>
                <a:spcPct val="80000"/>
              </a:lnSpc>
              <a:buFontTx/>
              <a:buNone/>
            </a:pPr>
            <a:r>
              <a:rPr lang="ru-RU" altLang="ru-RU" sz="2400"/>
              <a:t>Умер А. Фет 21 ноября (3 декабря н.с.) 1892 в Москве. По некоторым данным, его смерти от сердечного приступа предшествовала попытка самоубийства Через три дня, 24 ноября, произошел обряд отпевания. Отпевали в университетской церкви. Потом гроб с телом Фета отвезли в село Клейменово</a:t>
            </a:r>
            <a:br>
              <a:rPr lang="ru-RU" altLang="ru-RU" sz="2400"/>
            </a:br>
            <a:r>
              <a:rPr lang="ru-RU" altLang="ru-RU" sz="2400"/>
              <a:t>Мценсконо уезда Орловской губернии, родовое имение Шеншиных. Там Фета и похоронили. </a:t>
            </a:r>
          </a:p>
        </p:txBody>
      </p:sp>
      <p:pic>
        <p:nvPicPr>
          <p:cNvPr id="14340" name="Picture 4" descr="Церковь в селе Клейменове, где похоронен А">
            <a:extLst>
              <a:ext uri="{FF2B5EF4-FFF2-40B4-BE49-F238E27FC236}">
                <a16:creationId xmlns:a16="http://schemas.microsoft.com/office/drawing/2014/main" id="{7ACD4AAD-F837-4B7A-BE0D-819CF1792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404813"/>
            <a:ext cx="3729038"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Rectangle 5">
            <a:extLst>
              <a:ext uri="{FF2B5EF4-FFF2-40B4-BE49-F238E27FC236}">
                <a16:creationId xmlns:a16="http://schemas.microsoft.com/office/drawing/2014/main" id="{B37501BA-4FD6-48F5-AA3C-EB9916E8B4CF}"/>
              </a:ext>
            </a:extLst>
          </p:cNvPr>
          <p:cNvSpPr>
            <a:spLocks noChangeArrowheads="1"/>
          </p:cNvSpPr>
          <p:nvPr/>
        </p:nvSpPr>
        <p:spPr bwMode="auto">
          <a:xfrm>
            <a:off x="5402263" y="5900738"/>
            <a:ext cx="31051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Церковь в селе Клейменове,</a:t>
            </a:r>
          </a:p>
          <a:p>
            <a:pPr algn="ctr" eaLnBrk="1" hangingPunct="1">
              <a:spcBef>
                <a:spcPct val="0"/>
              </a:spcBef>
              <a:buFontTx/>
              <a:buNone/>
            </a:pPr>
            <a:r>
              <a:rPr lang="ru-RU" altLang="ru-RU" sz="1600" b="1"/>
              <a:t>где похоронен А.А. Фет.</a:t>
            </a:r>
          </a:p>
        </p:txBody>
      </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A9CAFEFA-B265-4441-8445-406B0ADB20D5}"/>
              </a:ext>
            </a:extLst>
          </p:cNvPr>
          <p:cNvSpPr>
            <a:spLocks noGrp="1" noChangeArrowheads="1"/>
          </p:cNvSpPr>
          <p:nvPr>
            <p:ph type="title"/>
          </p:nvPr>
        </p:nvSpPr>
        <p:spPr>
          <a:xfrm>
            <a:off x="323850" y="260350"/>
            <a:ext cx="4835525" cy="792163"/>
          </a:xfrm>
        </p:spPr>
        <p:txBody>
          <a:bodyPr/>
          <a:lstStyle/>
          <a:p>
            <a:pPr eaLnBrk="1" hangingPunct="1"/>
            <a:r>
              <a:rPr lang="ru-RU" altLang="ru-RU" sz="3600" b="1">
                <a:solidFill>
                  <a:srgbClr val="800000"/>
                </a:solidFill>
              </a:rPr>
              <a:t>Последний приют</a:t>
            </a:r>
          </a:p>
        </p:txBody>
      </p:sp>
      <p:pic>
        <p:nvPicPr>
          <p:cNvPr id="15363" name="Picture 4" descr="Вход в фамильный склеп А">
            <a:extLst>
              <a:ext uri="{FF2B5EF4-FFF2-40B4-BE49-F238E27FC236}">
                <a16:creationId xmlns:a16="http://schemas.microsoft.com/office/drawing/2014/main" id="{F7C2845F-5DDF-4E5E-9DE1-1847CA1A92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2852738"/>
            <a:ext cx="4981575"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Rectangle 5">
            <a:extLst>
              <a:ext uri="{FF2B5EF4-FFF2-40B4-BE49-F238E27FC236}">
                <a16:creationId xmlns:a16="http://schemas.microsoft.com/office/drawing/2014/main" id="{6F8DBA6C-EA39-4078-898E-48CF95188C8A}"/>
              </a:ext>
            </a:extLst>
          </p:cNvPr>
          <p:cNvSpPr>
            <a:spLocks noChangeArrowheads="1"/>
          </p:cNvSpPr>
          <p:nvPr/>
        </p:nvSpPr>
        <p:spPr bwMode="auto">
          <a:xfrm>
            <a:off x="4687888" y="6261100"/>
            <a:ext cx="3830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Вход в фамильный склеп А.А. Фета</a:t>
            </a:r>
          </a:p>
        </p:txBody>
      </p:sp>
      <p:pic>
        <p:nvPicPr>
          <p:cNvPr id="15365" name="Picture 6" descr="Склеп с могилами А">
            <a:extLst>
              <a:ext uri="{FF2B5EF4-FFF2-40B4-BE49-F238E27FC236}">
                <a16:creationId xmlns:a16="http://schemas.microsoft.com/office/drawing/2014/main" id="{27AB9F03-55CC-4AEA-A04E-0393A1D2A6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63" y="188913"/>
            <a:ext cx="3529012" cy="258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7">
            <a:extLst>
              <a:ext uri="{FF2B5EF4-FFF2-40B4-BE49-F238E27FC236}">
                <a16:creationId xmlns:a16="http://schemas.microsoft.com/office/drawing/2014/main" id="{3F2C09EB-FFF0-4C72-96A7-4D7B0AC89165}"/>
              </a:ext>
            </a:extLst>
          </p:cNvPr>
          <p:cNvSpPr>
            <a:spLocks noChangeArrowheads="1"/>
          </p:cNvSpPr>
          <p:nvPr/>
        </p:nvSpPr>
        <p:spPr bwMode="auto">
          <a:xfrm>
            <a:off x="3276600" y="1628775"/>
            <a:ext cx="22320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Склеп с могилами А.А. Фета</a:t>
            </a:r>
          </a:p>
          <a:p>
            <a:pPr algn="ctr" eaLnBrk="1" hangingPunct="1">
              <a:spcBef>
                <a:spcPct val="0"/>
              </a:spcBef>
              <a:buFontTx/>
              <a:buNone/>
            </a:pPr>
            <a:r>
              <a:rPr lang="ru-RU" altLang="ru-RU" sz="1600" b="1"/>
              <a:t>и его супруги Марии Петровны.</a:t>
            </a:r>
          </a:p>
        </p:txBody>
      </p:sp>
      <p:pic>
        <p:nvPicPr>
          <p:cNvPr id="15367" name="Picture 8" descr="Надгробье А">
            <a:extLst>
              <a:ext uri="{FF2B5EF4-FFF2-40B4-BE49-F238E27FC236}">
                <a16:creationId xmlns:a16="http://schemas.microsoft.com/office/drawing/2014/main" id="{8F128B2B-E274-4BD6-B189-B34166FA95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916113"/>
            <a:ext cx="3060700" cy="441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Rectangle 9">
            <a:extLst>
              <a:ext uri="{FF2B5EF4-FFF2-40B4-BE49-F238E27FC236}">
                <a16:creationId xmlns:a16="http://schemas.microsoft.com/office/drawing/2014/main" id="{CCFB9CDB-4F88-4072-881D-81B23FCC55A1}"/>
              </a:ext>
            </a:extLst>
          </p:cNvPr>
          <p:cNvSpPr>
            <a:spLocks noChangeArrowheads="1"/>
          </p:cNvSpPr>
          <p:nvPr/>
        </p:nvSpPr>
        <p:spPr bwMode="auto">
          <a:xfrm>
            <a:off x="55563" y="6308725"/>
            <a:ext cx="3324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Надгробье А.А. Фета-Шеншина</a:t>
            </a:r>
          </a:p>
        </p:txBody>
      </p:sp>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14A39E5C-BF0D-4BE9-8587-744552AE9501}"/>
              </a:ext>
            </a:extLst>
          </p:cNvPr>
          <p:cNvSpPr>
            <a:spLocks noGrp="1" noChangeArrowheads="1"/>
          </p:cNvSpPr>
          <p:nvPr>
            <p:ph type="title"/>
          </p:nvPr>
        </p:nvSpPr>
        <p:spPr>
          <a:xfrm>
            <a:off x="468313" y="188913"/>
            <a:ext cx="8229600" cy="647700"/>
          </a:xfrm>
        </p:spPr>
        <p:txBody>
          <a:bodyPr/>
          <a:lstStyle/>
          <a:p>
            <a:pPr eaLnBrk="1" hangingPunct="1"/>
            <a:r>
              <a:rPr lang="ru-RU" altLang="ru-RU" sz="3600" b="1">
                <a:solidFill>
                  <a:srgbClr val="800000"/>
                </a:solidFill>
              </a:rPr>
              <a:t>Ученики поэта</a:t>
            </a:r>
          </a:p>
        </p:txBody>
      </p:sp>
      <p:sp>
        <p:nvSpPr>
          <p:cNvPr id="16387" name="Rectangle 3">
            <a:extLst>
              <a:ext uri="{FF2B5EF4-FFF2-40B4-BE49-F238E27FC236}">
                <a16:creationId xmlns:a16="http://schemas.microsoft.com/office/drawing/2014/main" id="{9EA41FD7-0665-4B43-8B93-567A6B130C5F}"/>
              </a:ext>
            </a:extLst>
          </p:cNvPr>
          <p:cNvSpPr>
            <a:spLocks noGrp="1" noChangeArrowheads="1"/>
          </p:cNvSpPr>
          <p:nvPr>
            <p:ph type="body" idx="1"/>
          </p:nvPr>
        </p:nvSpPr>
        <p:spPr>
          <a:xfrm>
            <a:off x="468313" y="908050"/>
            <a:ext cx="8229600" cy="1655763"/>
          </a:xfrm>
        </p:spPr>
        <p:txBody>
          <a:bodyPr/>
          <a:lstStyle/>
          <a:p>
            <a:pPr marL="0" indent="0" eaLnBrk="1" hangingPunct="1">
              <a:lnSpc>
                <a:spcPct val="80000"/>
              </a:lnSpc>
              <a:buFontTx/>
              <a:buNone/>
            </a:pPr>
            <a:r>
              <a:rPr lang="ru-RU" altLang="ru-RU" sz="2400"/>
              <a:t>В конце 90-х годов и в первые десятилетия XX века к Фету пришла посмертная слава. </a:t>
            </a:r>
          </a:p>
          <a:p>
            <a:pPr marL="0" indent="0" eaLnBrk="1" hangingPunct="1">
              <a:lnSpc>
                <a:spcPct val="80000"/>
              </a:lnSpc>
              <a:buFontTx/>
              <a:buNone/>
            </a:pPr>
            <a:r>
              <a:rPr lang="ru-RU" altLang="ru-RU" sz="2400"/>
              <a:t>Учениками Фета можно считать поэтов-символистов Валерия Брюсова, Константина Бальмонта, Андрея Белого, Александра Блока.</a:t>
            </a:r>
          </a:p>
        </p:txBody>
      </p:sp>
      <p:sp>
        <p:nvSpPr>
          <p:cNvPr id="16388" name="Rectangle 5">
            <a:extLst>
              <a:ext uri="{FF2B5EF4-FFF2-40B4-BE49-F238E27FC236}">
                <a16:creationId xmlns:a16="http://schemas.microsoft.com/office/drawing/2014/main" id="{815A5AA6-D5A2-44AB-89C9-B8A87756875E}"/>
              </a:ext>
            </a:extLst>
          </p:cNvPr>
          <p:cNvSpPr>
            <a:spLocks noChangeArrowheads="1"/>
          </p:cNvSpPr>
          <p:nvPr/>
        </p:nvSpPr>
        <p:spPr bwMode="auto">
          <a:xfrm>
            <a:off x="250825" y="5516563"/>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Валерий Брюсов </a:t>
            </a:r>
          </a:p>
        </p:txBody>
      </p:sp>
      <p:pic>
        <p:nvPicPr>
          <p:cNvPr id="16389" name="Picture 7">
            <a:hlinkClick r:id="rId2"/>
            <a:extLst>
              <a:ext uri="{FF2B5EF4-FFF2-40B4-BE49-F238E27FC236}">
                <a16:creationId xmlns:a16="http://schemas.microsoft.com/office/drawing/2014/main" id="{4854773F-A42C-489B-AB4E-EC5E5C4DDF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2708275"/>
            <a:ext cx="2117725"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8" descr="200px-Balmont_1880s[1]">
            <a:extLst>
              <a:ext uri="{FF2B5EF4-FFF2-40B4-BE49-F238E27FC236}">
                <a16:creationId xmlns:a16="http://schemas.microsoft.com/office/drawing/2014/main" id="{015B4DE7-07E1-4DAF-8AFB-D4C5137553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975" y="3716338"/>
            <a:ext cx="2073275" cy="291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Rectangle 9">
            <a:extLst>
              <a:ext uri="{FF2B5EF4-FFF2-40B4-BE49-F238E27FC236}">
                <a16:creationId xmlns:a16="http://schemas.microsoft.com/office/drawing/2014/main" id="{F52C57D5-2F1A-4371-A337-4A871D5C34FE}"/>
              </a:ext>
            </a:extLst>
          </p:cNvPr>
          <p:cNvSpPr>
            <a:spLocks noChangeArrowheads="1"/>
          </p:cNvSpPr>
          <p:nvPr/>
        </p:nvSpPr>
        <p:spPr bwMode="auto">
          <a:xfrm>
            <a:off x="2555875" y="2924175"/>
            <a:ext cx="1873250"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Константин Бальмонт</a:t>
            </a:r>
            <a:r>
              <a:rPr lang="ru-RU" altLang="ru-RU" sz="1800"/>
              <a:t> </a:t>
            </a:r>
          </a:p>
        </p:txBody>
      </p:sp>
      <p:pic>
        <p:nvPicPr>
          <p:cNvPr id="16392" name="Picture 10" descr="Андрей Белый">
            <a:extLst>
              <a:ext uri="{FF2B5EF4-FFF2-40B4-BE49-F238E27FC236}">
                <a16:creationId xmlns:a16="http://schemas.microsoft.com/office/drawing/2014/main" id="{D6FDD256-A1B2-4318-AC3C-D79B183B27B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3716338"/>
            <a:ext cx="2151062"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Rectangle 11">
            <a:extLst>
              <a:ext uri="{FF2B5EF4-FFF2-40B4-BE49-F238E27FC236}">
                <a16:creationId xmlns:a16="http://schemas.microsoft.com/office/drawing/2014/main" id="{E1468138-7194-4D27-95D8-DC9166FC1573}"/>
              </a:ext>
            </a:extLst>
          </p:cNvPr>
          <p:cNvSpPr>
            <a:spLocks noChangeArrowheads="1"/>
          </p:cNvSpPr>
          <p:nvPr/>
        </p:nvSpPr>
        <p:spPr bwMode="auto">
          <a:xfrm>
            <a:off x="4787900" y="2924175"/>
            <a:ext cx="1152525" cy="61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ru-RU" altLang="ru-RU" sz="1600" b="1"/>
              <a:t>Андрей Белый</a:t>
            </a:r>
            <a:r>
              <a:rPr lang="ru-RU" altLang="ru-RU" sz="1800"/>
              <a:t> </a:t>
            </a:r>
          </a:p>
        </p:txBody>
      </p:sp>
      <p:pic>
        <p:nvPicPr>
          <p:cNvPr id="16394" name="Picture 12" descr="blok1[1]">
            <a:extLst>
              <a:ext uri="{FF2B5EF4-FFF2-40B4-BE49-F238E27FC236}">
                <a16:creationId xmlns:a16="http://schemas.microsoft.com/office/drawing/2014/main" id="{B8F8C7D2-8296-4E3D-99A3-8FDBFB98C3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2588" y="2781300"/>
            <a:ext cx="2243137"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Text Box 13">
            <a:extLst>
              <a:ext uri="{FF2B5EF4-FFF2-40B4-BE49-F238E27FC236}">
                <a16:creationId xmlns:a16="http://schemas.microsoft.com/office/drawing/2014/main" id="{1E7781A7-68ED-4670-BF1F-A61D2B0052FC}"/>
              </a:ext>
            </a:extLst>
          </p:cNvPr>
          <p:cNvSpPr txBox="1">
            <a:spLocks noChangeArrowheads="1"/>
          </p:cNvSpPr>
          <p:nvPr/>
        </p:nvSpPr>
        <p:spPr bwMode="auto">
          <a:xfrm>
            <a:off x="7235825" y="5589588"/>
            <a:ext cx="15113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ru-RU" altLang="ru-RU" sz="1600" b="1"/>
              <a:t>Александр Блок</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080120"/>
          </a:xfrm>
        </p:spPr>
        <p:txBody>
          <a:bodyPr/>
          <a:lstStyle/>
          <a:p>
            <a:pPr algn="ctr"/>
            <a:r>
              <a:rPr lang="ru-RU" dirty="0">
                <a:solidFill>
                  <a:schemeClr val="bg1"/>
                </a:solidFill>
              </a:rPr>
              <a:t>Тютчев в детстве</a:t>
            </a:r>
          </a:p>
        </p:txBody>
      </p:sp>
      <p:pic>
        <p:nvPicPr>
          <p:cNvPr id="5" name="Picture 5" descr="12"/>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819301" y="1920875"/>
            <a:ext cx="3314397" cy="4433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7" descr="Тютчев. Портрет работы неизвестного художника"/>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837938" y="1920875"/>
            <a:ext cx="3659124" cy="4433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Tm="1040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3000" fill="hold"/>
                                        <p:tgtEl>
                                          <p:spTgt spid="6"/>
                                        </p:tgtEl>
                                        <p:attrNameLst>
                                          <p:attrName>ppt_w</p:attrName>
                                        </p:attrNameLst>
                                      </p:cBhvr>
                                      <p:tavLst>
                                        <p:tav tm="0">
                                          <p:val>
                                            <p:strVal val="#ppt_w*0.70"/>
                                          </p:val>
                                        </p:tav>
                                        <p:tav tm="100000">
                                          <p:val>
                                            <p:strVal val="#ppt_w"/>
                                          </p:val>
                                        </p:tav>
                                      </p:tavLst>
                                    </p:anim>
                                    <p:anim calcmode="lin" valueType="num">
                                      <p:cBhvr>
                                        <p:cTn id="14" dur="3000" fill="hold"/>
                                        <p:tgtEl>
                                          <p:spTgt spid="6"/>
                                        </p:tgtEl>
                                        <p:attrNameLst>
                                          <p:attrName>ppt_h</p:attrName>
                                        </p:attrNameLst>
                                      </p:cBhvr>
                                      <p:tavLst>
                                        <p:tav tm="0">
                                          <p:val>
                                            <p:strVal val="#ppt_h"/>
                                          </p:val>
                                        </p:tav>
                                        <p:tav tm="100000">
                                          <p:val>
                                            <p:strVal val="#ppt_h"/>
                                          </p:val>
                                        </p:tav>
                                      </p:tavLst>
                                    </p:anim>
                                    <p:animEffect transition="in" filter="fade">
                                      <p:cBhvr>
                                        <p:cTn id="15" dur="3000"/>
                                        <p:tgtEl>
                                          <p:spTgt spid="6"/>
                                        </p:tgtEl>
                                      </p:cBhvr>
                                    </p:animEffect>
                                  </p:childTnLst>
                                </p:cTn>
                              </p:par>
                            </p:childTnLst>
                          </p:cTn>
                        </p:par>
                        <p:par>
                          <p:cTn id="16" fill="hold">
                            <p:stCondLst>
                              <p:cond delay="4000"/>
                            </p:stCondLst>
                            <p:childTnLst>
                              <p:par>
                                <p:cTn id="17" presetID="55"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0" fill="hold"/>
                                        <p:tgtEl>
                                          <p:spTgt spid="5"/>
                                        </p:tgtEl>
                                        <p:attrNameLst>
                                          <p:attrName>ppt_w</p:attrName>
                                        </p:attrNameLst>
                                      </p:cBhvr>
                                      <p:tavLst>
                                        <p:tav tm="0">
                                          <p:val>
                                            <p:strVal val="#ppt_w*0.70"/>
                                          </p:val>
                                        </p:tav>
                                        <p:tav tm="100000">
                                          <p:val>
                                            <p:strVal val="#ppt_w"/>
                                          </p:val>
                                        </p:tav>
                                      </p:tavLst>
                                    </p:anim>
                                    <p:anim calcmode="lin" valueType="num">
                                      <p:cBhvr>
                                        <p:cTn id="20" dur="3000" fill="hold"/>
                                        <p:tgtEl>
                                          <p:spTgt spid="5"/>
                                        </p:tgtEl>
                                        <p:attrNameLst>
                                          <p:attrName>ppt_h</p:attrName>
                                        </p:attrNameLst>
                                      </p:cBhvr>
                                      <p:tavLst>
                                        <p:tav tm="0">
                                          <p:val>
                                            <p:strVal val="#ppt_h"/>
                                          </p:val>
                                        </p:tav>
                                        <p:tav tm="100000">
                                          <p:val>
                                            <p:strVal val="#ppt_h"/>
                                          </p:val>
                                        </p:tav>
                                      </p:tavLst>
                                    </p:anim>
                                    <p:animEffect transition="in" filter="fade">
                                      <p:cBhvr>
                                        <p:cTn id="21"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chemeClr val="bg1"/>
                </a:solidFill>
              </a:rPr>
              <a:t>Городская усадьба Тютчевых в Армянском переулке в Москве</a:t>
            </a:r>
          </a:p>
        </p:txBody>
      </p:sp>
      <p:pic>
        <p:nvPicPr>
          <p:cNvPr id="6" name="Picture 8" descr="Городская усадьба Тютчевых в Москве"/>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488269" y="2132856"/>
            <a:ext cx="5424819" cy="31683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Tm="887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53"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3000" fill="hold"/>
                                        <p:tgtEl>
                                          <p:spTgt spid="6"/>
                                        </p:tgtEl>
                                        <p:attrNameLst>
                                          <p:attrName>ppt_w</p:attrName>
                                        </p:attrNameLst>
                                      </p:cBhvr>
                                      <p:tavLst>
                                        <p:tav tm="0">
                                          <p:val>
                                            <p:fltVal val="0"/>
                                          </p:val>
                                        </p:tav>
                                        <p:tav tm="100000">
                                          <p:val>
                                            <p:strVal val="#ppt_w"/>
                                          </p:val>
                                        </p:tav>
                                      </p:tavLst>
                                    </p:anim>
                                    <p:anim calcmode="lin" valueType="num">
                                      <p:cBhvr>
                                        <p:cTn id="14" dur="3000" fill="hold"/>
                                        <p:tgtEl>
                                          <p:spTgt spid="6"/>
                                        </p:tgtEl>
                                        <p:attrNameLst>
                                          <p:attrName>ppt_h</p:attrName>
                                        </p:attrNameLst>
                                      </p:cBhvr>
                                      <p:tavLst>
                                        <p:tav tm="0">
                                          <p:val>
                                            <p:fltVal val="0"/>
                                          </p:val>
                                        </p:tav>
                                        <p:tav tm="100000">
                                          <p:val>
                                            <p:strVal val="#ppt_h"/>
                                          </p:val>
                                        </p:tav>
                                      </p:tavLst>
                                    </p:anim>
                                    <p:animEffect transition="in" filter="fade">
                                      <p:cBhvr>
                                        <p:cTn id="15"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F87E20-9878-44C6-BD3C-7482A5F6489C}"/>
              </a:ext>
            </a:extLst>
          </p:cNvPr>
          <p:cNvSpPr>
            <a:spLocks noGrp="1"/>
          </p:cNvSpPr>
          <p:nvPr>
            <p:ph type="title"/>
          </p:nvPr>
        </p:nvSpPr>
        <p:spPr/>
        <p:txBody>
          <a:bodyPr/>
          <a:lstStyle/>
          <a:p>
            <a:endParaRPr lang="ru-RU"/>
          </a:p>
        </p:txBody>
      </p:sp>
      <p:pic>
        <p:nvPicPr>
          <p:cNvPr id="1026" name="Picture 2" descr="Детство поэта">
            <a:extLst>
              <a:ext uri="{FF2B5EF4-FFF2-40B4-BE49-F238E27FC236}">
                <a16:creationId xmlns:a16="http://schemas.microsoft.com/office/drawing/2014/main" id="{2B872D6C-54DC-459D-BA04-EB956B3A34D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23" y="0"/>
            <a:ext cx="9155923"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9017484"/>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4186808" cy="2796920"/>
          </a:xfrm>
        </p:spPr>
        <p:txBody>
          <a:bodyPr>
            <a:normAutofit/>
          </a:bodyPr>
          <a:lstStyle/>
          <a:p>
            <a:pPr algn="l"/>
            <a:br>
              <a:rPr lang="ru-RU" dirty="0"/>
            </a:br>
            <a:r>
              <a:rPr lang="ru-RU" dirty="0"/>
              <a:t>  </a:t>
            </a:r>
            <a:br>
              <a:rPr lang="ru-RU" dirty="0"/>
            </a:br>
            <a:endParaRPr lang="ru-RU" dirty="0"/>
          </a:p>
        </p:txBody>
      </p:sp>
      <p:sp>
        <p:nvSpPr>
          <p:cNvPr id="3" name="Подзаголовок 2"/>
          <p:cNvSpPr>
            <a:spLocks noGrp="1"/>
          </p:cNvSpPr>
          <p:nvPr>
            <p:ph sz="half" idx="1"/>
          </p:nvPr>
        </p:nvSpPr>
        <p:spPr>
          <a:xfrm>
            <a:off x="0" y="332656"/>
            <a:ext cx="4038600" cy="3456384"/>
          </a:xfrm>
        </p:spPr>
        <p:txBody>
          <a:bodyPr>
            <a:normAutofit fontScale="92500" lnSpcReduction="20000"/>
          </a:bodyPr>
          <a:lstStyle/>
          <a:p>
            <a:pPr algn="ctr">
              <a:buNone/>
            </a:pPr>
            <a:r>
              <a:rPr lang="ru-RU" sz="4400" dirty="0">
                <a:solidFill>
                  <a:schemeClr val="bg1"/>
                </a:solidFill>
              </a:rPr>
              <a:t> Образование.</a:t>
            </a:r>
            <a:r>
              <a:rPr lang="ru-RU" sz="4000" dirty="0">
                <a:solidFill>
                  <a:schemeClr val="bg1"/>
                </a:solidFill>
              </a:rPr>
              <a:t> </a:t>
            </a:r>
          </a:p>
          <a:p>
            <a:pPr algn="ctr">
              <a:buNone/>
            </a:pPr>
            <a:r>
              <a:rPr lang="ru-RU" sz="4000" dirty="0">
                <a:solidFill>
                  <a:schemeClr val="bg1"/>
                </a:solidFill>
              </a:rPr>
              <a:t>Московский </a:t>
            </a:r>
          </a:p>
          <a:p>
            <a:pPr algn="ctr">
              <a:buNone/>
            </a:pPr>
            <a:r>
              <a:rPr lang="ru-RU" sz="4000" dirty="0">
                <a:solidFill>
                  <a:schemeClr val="bg1"/>
                </a:solidFill>
              </a:rPr>
              <a:t>Университет</a:t>
            </a:r>
          </a:p>
          <a:p>
            <a:pPr algn="ctr">
              <a:buNone/>
            </a:pPr>
            <a:r>
              <a:rPr lang="ru-RU" sz="4000" dirty="0">
                <a:solidFill>
                  <a:schemeClr val="bg1"/>
                </a:solidFill>
              </a:rPr>
              <a:t>Отделение словесности</a:t>
            </a:r>
          </a:p>
          <a:p>
            <a:pPr algn="ctr">
              <a:buNone/>
            </a:pPr>
            <a:r>
              <a:rPr lang="ru-RU" sz="4000" dirty="0">
                <a:solidFill>
                  <a:schemeClr val="bg1"/>
                </a:solidFill>
              </a:rPr>
              <a:t>(1819-1821)</a:t>
            </a:r>
          </a:p>
        </p:txBody>
      </p:sp>
      <p:pic>
        <p:nvPicPr>
          <p:cNvPr id="8" name="Рисунок 7" descr="учеба.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4008" y="620688"/>
            <a:ext cx="3984827" cy="48965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Содержимое 6" descr="Tutchev2.jpg"/>
          <p:cNvPicPr>
            <a:picLocks noGrp="1" noChangeAspect="1"/>
          </p:cNvPicPr>
          <p:nvPr>
            <p:ph sz="half" idx="2"/>
          </p:nvPr>
        </p:nvPicPr>
        <p:blipFill>
          <a:blip r:embed="rId4" cstate="print"/>
          <a:stretch>
            <a:fillRect/>
          </a:stretch>
        </p:blipFill>
        <p:spPr>
          <a:xfrm>
            <a:off x="4499992" y="404664"/>
            <a:ext cx="4134386" cy="51845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Tm="19798">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1" end="1"/>
                                            </p:txEl>
                                          </p:spTgt>
                                        </p:tgtEl>
                                      </p:cBhvr>
                                    </p:animEffect>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2" end="2"/>
                                            </p:txEl>
                                          </p:spTgt>
                                        </p:tgtEl>
                                      </p:cBhvr>
                                    </p:animEffect>
                                  </p:childTnLst>
                                </p:cTn>
                              </p:par>
                            </p:childTnLst>
                          </p:cTn>
                        </p:par>
                        <p:par>
                          <p:cTn id="22" fill="hold">
                            <p:stCondLst>
                              <p:cond delay="3000"/>
                            </p:stCondLst>
                            <p:childTnLst>
                              <p:par>
                                <p:cTn id="23" presetID="55"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3" end="3"/>
                                            </p:txEl>
                                          </p:spTgt>
                                        </p:tgtEl>
                                      </p:cBhvr>
                                    </p:animEffect>
                                  </p:childTnLst>
                                </p:cTn>
                              </p:par>
                            </p:childTnLst>
                          </p:cTn>
                        </p:par>
                        <p:par>
                          <p:cTn id="28" fill="hold">
                            <p:stCondLst>
                              <p:cond delay="4000"/>
                            </p:stCondLst>
                            <p:childTnLst>
                              <p:par>
                                <p:cTn id="29" presetID="55"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childTnLst>
                          </p:cTn>
                        </p:par>
                        <p:par>
                          <p:cTn id="34" fill="hold">
                            <p:stCondLst>
                              <p:cond delay="5000"/>
                            </p:stCondLst>
                            <p:childTnLst>
                              <p:par>
                                <p:cTn id="35" presetID="8" presetClass="entr" presetSubtype="16"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amond(in)">
                                      <p:cBhvr>
                                        <p:cTn id="37" dur="3000"/>
                                        <p:tgtEl>
                                          <p:spTgt spid="8"/>
                                        </p:tgtEl>
                                      </p:cBhvr>
                                    </p:animEffect>
                                  </p:childTnLst>
                                </p:cTn>
                              </p:par>
                            </p:childTnLst>
                          </p:cTn>
                        </p:par>
                        <p:par>
                          <p:cTn id="38" fill="hold">
                            <p:stCondLst>
                              <p:cond delay="8000"/>
                            </p:stCondLst>
                            <p:childTnLst>
                              <p:par>
                                <p:cTn id="39" presetID="8" presetClass="exit" presetSubtype="16" fill="hold" nodeType="afterEffect">
                                  <p:stCondLst>
                                    <p:cond delay="3000"/>
                                  </p:stCondLst>
                                  <p:childTnLst>
                                    <p:animEffect transition="out" filter="diamond(in)">
                                      <p:cBhvr>
                                        <p:cTn id="40" dur="2000"/>
                                        <p:tgtEl>
                                          <p:spTgt spid="8"/>
                                        </p:tgtEl>
                                      </p:cBhvr>
                                    </p:animEffect>
                                    <p:set>
                                      <p:cBhvr>
                                        <p:cTn id="41" dur="1" fill="hold">
                                          <p:stCondLst>
                                            <p:cond delay="1999"/>
                                          </p:stCondLst>
                                        </p:cTn>
                                        <p:tgtEl>
                                          <p:spTgt spid="8"/>
                                        </p:tgtEl>
                                        <p:attrNameLst>
                                          <p:attrName>style.visibility</p:attrName>
                                        </p:attrNameLst>
                                      </p:cBhvr>
                                      <p:to>
                                        <p:strVal val="hidden"/>
                                      </p:to>
                                    </p:set>
                                  </p:childTnLst>
                                </p:cTn>
                              </p:par>
                            </p:childTnLst>
                          </p:cTn>
                        </p:par>
                        <p:par>
                          <p:cTn id="42" fill="hold">
                            <p:stCondLst>
                              <p:cond delay="13000"/>
                            </p:stCondLst>
                            <p:childTnLst>
                              <p:par>
                                <p:cTn id="43" presetID="8" presetClass="entr" presetSubtype="16"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diamond(in)">
                                      <p:cBhvr>
                                        <p:cTn id="45"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852704"/>
          </a:xfrm>
        </p:spPr>
        <p:txBody>
          <a:bodyPr/>
          <a:lstStyle/>
          <a:p>
            <a:pPr algn="ctr"/>
            <a:r>
              <a:rPr lang="ru-RU" dirty="0">
                <a:solidFill>
                  <a:schemeClr val="bg1"/>
                </a:solidFill>
              </a:rPr>
              <a:t>  Служба</a:t>
            </a:r>
            <a:r>
              <a:rPr lang="ru-RU" dirty="0"/>
              <a:t> </a:t>
            </a:r>
          </a:p>
        </p:txBody>
      </p:sp>
      <p:sp>
        <p:nvSpPr>
          <p:cNvPr id="4" name="Содержимое 3"/>
          <p:cNvSpPr>
            <a:spLocks noGrp="1"/>
          </p:cNvSpPr>
          <p:nvPr>
            <p:ph sz="half" idx="2"/>
          </p:nvPr>
        </p:nvSpPr>
        <p:spPr/>
        <p:txBody>
          <a:bodyPr/>
          <a:lstStyle/>
          <a:p>
            <a:pPr>
              <a:buNone/>
            </a:pPr>
            <a:r>
              <a:rPr lang="ru-RU" altLang="ru-RU" sz="2800" dirty="0">
                <a:solidFill>
                  <a:schemeClr val="bg1"/>
                </a:solidFill>
                <a:effectLst>
                  <a:outerShdw blurRad="38100" dist="38100" dir="2700000" algn="tl">
                    <a:srgbClr val="000000">
                      <a:alpha val="43137"/>
                    </a:srgbClr>
                  </a:outerShdw>
                </a:effectLst>
                <a:latin typeface="Tahoma" panose="020B0604030504040204" pitchFamily="34" charset="0"/>
              </a:rPr>
              <a:t>  </a:t>
            </a:r>
            <a:r>
              <a:rPr lang="ru-RU" altLang="ru-RU" sz="2800" dirty="0">
                <a:solidFill>
                  <a:schemeClr val="bg2">
                    <a:lumMod val="10000"/>
                  </a:schemeClr>
                </a:solidFill>
                <a:effectLst>
                  <a:outerShdw blurRad="38100" dist="38100" dir="2700000" algn="tl">
                    <a:srgbClr val="000000">
                      <a:alpha val="43137"/>
                    </a:srgbClr>
                  </a:outerShdw>
                </a:effectLst>
                <a:latin typeface="Tahoma" panose="020B0604030504040204" pitchFamily="34" charset="0"/>
              </a:rPr>
              <a:t>С</a:t>
            </a:r>
            <a:r>
              <a:rPr lang="ru-RU" altLang="ru-RU" sz="2800" dirty="0">
                <a:solidFill>
                  <a:schemeClr val="bg1"/>
                </a:solidFill>
                <a:effectLst>
                  <a:outerShdw blurRad="38100" dist="38100" dir="2700000" algn="tl">
                    <a:srgbClr val="000000">
                      <a:alpha val="43137"/>
                    </a:srgbClr>
                  </a:outerShdw>
                </a:effectLst>
                <a:latin typeface="Tahoma" panose="020B0604030504040204" pitchFamily="34" charset="0"/>
              </a:rPr>
              <a:t> </a:t>
            </a:r>
            <a:r>
              <a:rPr lang="ru-RU" altLang="ru-RU" sz="2800" dirty="0">
                <a:solidFill>
                  <a:schemeClr val="bg2">
                    <a:lumMod val="10000"/>
                  </a:schemeClr>
                </a:solidFill>
                <a:effectLst>
                  <a:outerShdw blurRad="38100" dist="38100" dir="2700000" algn="tl">
                    <a:srgbClr val="000000">
                      <a:alpha val="43137"/>
                    </a:srgbClr>
                  </a:outerShdw>
                </a:effectLst>
                <a:latin typeface="Tahoma" panose="020B0604030504040204" pitchFamily="34" charset="0"/>
              </a:rPr>
              <a:t>1822 г. </a:t>
            </a:r>
            <a:br>
              <a:rPr lang="ru-RU" altLang="ru-RU" sz="2800" dirty="0">
                <a:solidFill>
                  <a:schemeClr val="bg2">
                    <a:lumMod val="10000"/>
                  </a:schemeClr>
                </a:solidFill>
                <a:effectLst>
                  <a:outerShdw blurRad="38100" dist="38100" dir="2700000" algn="tl">
                    <a:srgbClr val="000000">
                      <a:alpha val="43137"/>
                    </a:srgbClr>
                  </a:outerShdw>
                </a:effectLst>
                <a:latin typeface="Tahoma" panose="020B0604030504040204" pitchFamily="34" charset="0"/>
              </a:rPr>
            </a:br>
            <a:r>
              <a:rPr lang="ru-RU" altLang="ru-RU" sz="2800" dirty="0">
                <a:solidFill>
                  <a:schemeClr val="bg2">
                    <a:lumMod val="10000"/>
                  </a:schemeClr>
                </a:solidFill>
                <a:effectLst>
                  <a:outerShdw blurRad="38100" dist="38100" dir="2700000" algn="tl">
                    <a:srgbClr val="000000">
                      <a:alpha val="43137"/>
                    </a:srgbClr>
                  </a:outerShdw>
                </a:effectLst>
                <a:latin typeface="Tahoma" panose="020B0604030504040204" pitchFamily="34" charset="0"/>
              </a:rPr>
              <a:t>в коллегии иностранных дел </a:t>
            </a:r>
            <a:br>
              <a:rPr lang="ru-RU" altLang="ru-RU" sz="2800" dirty="0">
                <a:solidFill>
                  <a:schemeClr val="bg2">
                    <a:lumMod val="10000"/>
                  </a:schemeClr>
                </a:solidFill>
                <a:effectLst>
                  <a:outerShdw blurRad="38100" dist="38100" dir="2700000" algn="tl">
                    <a:srgbClr val="000000">
                      <a:alpha val="43137"/>
                    </a:srgbClr>
                  </a:outerShdw>
                </a:effectLst>
                <a:latin typeface="Tahoma" panose="020B0604030504040204" pitchFamily="34" charset="0"/>
              </a:rPr>
            </a:br>
            <a:r>
              <a:rPr lang="ru-RU" altLang="ru-RU" sz="2800" dirty="0">
                <a:solidFill>
                  <a:schemeClr val="bg2">
                    <a:lumMod val="10000"/>
                  </a:schemeClr>
                </a:solidFill>
                <a:effectLst>
                  <a:outerShdw blurRad="38100" dist="38100" dir="2700000" algn="tl">
                    <a:srgbClr val="000000">
                      <a:alpha val="43137"/>
                    </a:srgbClr>
                  </a:outerShdw>
                </a:effectLst>
                <a:latin typeface="Tahoma" panose="020B0604030504040204" pitchFamily="34" charset="0"/>
              </a:rPr>
              <a:t>в Германии, Италии</a:t>
            </a:r>
            <a:endParaRPr lang="ru-RU" sz="2800" dirty="0">
              <a:solidFill>
                <a:schemeClr val="bg2">
                  <a:lumMod val="10000"/>
                </a:schemeClr>
              </a:solidFill>
            </a:endParaRPr>
          </a:p>
        </p:txBody>
      </p:sp>
      <p:pic>
        <p:nvPicPr>
          <p:cNvPr id="5" name="Picture 4" descr="tutchev4_0"/>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755577" y="1700808"/>
            <a:ext cx="3714540" cy="45406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103384346_large_4514961_Munhen.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3528" y="1484784"/>
            <a:ext cx="4996337" cy="33123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flipH="1">
            <a:off x="6012160" y="1628800"/>
            <a:ext cx="2520279" cy="954107"/>
          </a:xfrm>
          <a:prstGeom prst="rect">
            <a:avLst/>
          </a:prstGeom>
          <a:noFill/>
        </p:spPr>
        <p:txBody>
          <a:bodyPr wrap="square" rtlCol="0">
            <a:spAutoFit/>
          </a:bodyPr>
          <a:lstStyle/>
          <a:p>
            <a:pPr algn="ctr"/>
            <a:r>
              <a:rPr lang="ru-RU" sz="2800" dirty="0">
                <a:solidFill>
                  <a:schemeClr val="bg2">
                    <a:lumMod val="10000"/>
                  </a:schemeClr>
                </a:solidFill>
              </a:rPr>
              <a:t>г. Мюнхен, Германия</a:t>
            </a:r>
          </a:p>
        </p:txBody>
      </p:sp>
      <p:pic>
        <p:nvPicPr>
          <p:cNvPr id="8" name="Рисунок 7" descr="103384347_4514961_gorodskaya_ratysha_v_Munhene.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3528" y="1484784"/>
            <a:ext cx="5040561" cy="33123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5508104" y="1628800"/>
            <a:ext cx="3353083" cy="954107"/>
          </a:xfrm>
          <a:prstGeom prst="rect">
            <a:avLst/>
          </a:prstGeom>
          <a:noFill/>
        </p:spPr>
        <p:txBody>
          <a:bodyPr wrap="square" rtlCol="0">
            <a:spAutoFit/>
          </a:bodyPr>
          <a:lstStyle/>
          <a:p>
            <a:pPr algn="ctr"/>
            <a:r>
              <a:rPr lang="ru-RU" sz="2800" dirty="0">
                <a:solidFill>
                  <a:schemeClr val="bg2">
                    <a:lumMod val="10000"/>
                  </a:schemeClr>
                </a:solidFill>
              </a:rPr>
              <a:t>Городская ратуша в г. Мюнхен</a:t>
            </a:r>
          </a:p>
        </p:txBody>
      </p:sp>
    </p:spTree>
  </p:cSld>
  <p:clrMapOvr>
    <a:masterClrMapping/>
  </p:clrMapOvr>
  <p:transition spd="slow" advTm="2695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par>
                          <p:cTn id="10" fill="hold">
                            <p:stCondLst>
                              <p:cond delay="2000"/>
                            </p:stCondLst>
                            <p:childTnLst>
                              <p:par>
                                <p:cTn id="11" presetID="47" presetClass="entr" presetSubtype="0" fill="hold" grpId="0" nodeType="afterEffect">
                                  <p:stCondLst>
                                    <p:cond delay="0"/>
                                  </p:stCondLst>
                                  <p:iterate type="lt">
                                    <p:tmPct val="0"/>
                                  </p:iterate>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7" presetClass="entr" presetSubtype="0" fill="hold" nodeType="afterEffect">
                                  <p:stCondLst>
                                    <p:cond delay="0"/>
                                  </p:stCondLst>
                                  <p:iterate type="lt">
                                    <p:tmPct val="0"/>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anim calcmode="lin" valueType="num">
                                      <p:cBhvr>
                                        <p:cTn id="20" dur="2000" fill="hold"/>
                                        <p:tgtEl>
                                          <p:spTgt spid="5"/>
                                        </p:tgtEl>
                                        <p:attrNameLst>
                                          <p:attrName>ppt_x</p:attrName>
                                        </p:attrNameLst>
                                      </p:cBhvr>
                                      <p:tavLst>
                                        <p:tav tm="0">
                                          <p:val>
                                            <p:strVal val="#ppt_x"/>
                                          </p:val>
                                        </p:tav>
                                        <p:tav tm="100000">
                                          <p:val>
                                            <p:strVal val="#ppt_x"/>
                                          </p:val>
                                        </p:tav>
                                      </p:tavLst>
                                    </p:anim>
                                    <p:anim calcmode="lin" valueType="num">
                                      <p:cBhvr>
                                        <p:cTn id="21" dur="2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5000"/>
                            </p:stCondLst>
                            <p:childTnLst>
                              <p:par>
                                <p:cTn id="23" presetID="29" presetClass="exit" presetSubtype="0" fill="hold" nodeType="afterEffect">
                                  <p:stCondLst>
                                    <p:cond delay="3000"/>
                                  </p:stCondLst>
                                  <p:iterate type="lt">
                                    <p:tmPct val="0"/>
                                  </p:iterate>
                                  <p:childTnLst>
                                    <p:anim calcmode="lin" valueType="num">
                                      <p:cBhvr>
                                        <p:cTn id="24" dur="2000"/>
                                        <p:tgtEl>
                                          <p:spTgt spid="5"/>
                                        </p:tgtEl>
                                        <p:attrNameLst>
                                          <p:attrName>ppt_x</p:attrName>
                                        </p:attrNameLst>
                                      </p:cBhvr>
                                      <p:tavLst>
                                        <p:tav tm="0">
                                          <p:val>
                                            <p:strVal val="ppt_x"/>
                                          </p:val>
                                        </p:tav>
                                        <p:tav tm="100000">
                                          <p:val>
                                            <p:strVal val="ppt_x-.2"/>
                                          </p:val>
                                        </p:tav>
                                      </p:tavLst>
                                    </p:anim>
                                    <p:anim calcmode="lin" valueType="num">
                                      <p:cBhvr>
                                        <p:cTn id="25" dur="2000"/>
                                        <p:tgtEl>
                                          <p:spTgt spid="5"/>
                                        </p:tgtEl>
                                        <p:attrNameLst>
                                          <p:attrName>ppt_y</p:attrName>
                                        </p:attrNameLst>
                                      </p:cBhvr>
                                      <p:tavLst>
                                        <p:tav tm="0">
                                          <p:val>
                                            <p:strVal val="ppt_y"/>
                                          </p:val>
                                        </p:tav>
                                        <p:tav tm="100000">
                                          <p:val>
                                            <p:strVal val="ppt_y"/>
                                          </p:val>
                                        </p:tav>
                                      </p:tavLst>
                                    </p:anim>
                                    <p:animEffect transition="out" filter="fade">
                                      <p:cBhvr>
                                        <p:cTn id="26" dur="2000"/>
                                        <p:tgtEl>
                                          <p:spTgt spid="5"/>
                                        </p:tgtEl>
                                      </p:cBhvr>
                                    </p:animEffect>
                                    <p:set>
                                      <p:cBhvr>
                                        <p:cTn id="27" dur="1" fill="hold">
                                          <p:stCondLst>
                                            <p:cond delay="1999"/>
                                          </p:stCondLst>
                                        </p:cTn>
                                        <p:tgtEl>
                                          <p:spTgt spid="5"/>
                                        </p:tgtEl>
                                        <p:attrNameLst>
                                          <p:attrName>style.visibility</p:attrName>
                                        </p:attrNameLst>
                                      </p:cBhvr>
                                      <p:to>
                                        <p:strVal val="hidden"/>
                                      </p:to>
                                    </p:set>
                                  </p:childTnLst>
                                </p:cTn>
                              </p:par>
                              <p:par>
                                <p:cTn id="28" presetID="29" presetClass="exit" presetSubtype="0" fill="hold" grpId="2" nodeType="withEffect">
                                  <p:stCondLst>
                                    <p:cond delay="3000"/>
                                  </p:stCondLst>
                                  <p:iterate type="lt">
                                    <p:tmPct val="0"/>
                                  </p:iterate>
                                  <p:childTnLst>
                                    <p:anim calcmode="lin" valueType="num">
                                      <p:cBhvr>
                                        <p:cTn id="29" dur="2000"/>
                                        <p:tgtEl>
                                          <p:spTgt spid="4">
                                            <p:txEl>
                                              <p:pRg st="0" end="0"/>
                                            </p:txEl>
                                          </p:spTgt>
                                        </p:tgtEl>
                                        <p:attrNameLst>
                                          <p:attrName>ppt_x</p:attrName>
                                        </p:attrNameLst>
                                      </p:cBhvr>
                                      <p:tavLst>
                                        <p:tav tm="0">
                                          <p:val>
                                            <p:strVal val="ppt_x"/>
                                          </p:val>
                                        </p:tav>
                                        <p:tav tm="100000">
                                          <p:val>
                                            <p:strVal val="ppt_x-.2"/>
                                          </p:val>
                                        </p:tav>
                                      </p:tavLst>
                                    </p:anim>
                                    <p:anim calcmode="lin" valueType="num">
                                      <p:cBhvr>
                                        <p:cTn id="30" dur="2000"/>
                                        <p:tgtEl>
                                          <p:spTgt spid="4">
                                            <p:txEl>
                                              <p:pRg st="0" end="0"/>
                                            </p:txEl>
                                          </p:spTgt>
                                        </p:tgtEl>
                                        <p:attrNameLst>
                                          <p:attrName>ppt_y</p:attrName>
                                        </p:attrNameLst>
                                      </p:cBhvr>
                                      <p:tavLst>
                                        <p:tav tm="0">
                                          <p:val>
                                            <p:strVal val="ppt_y"/>
                                          </p:val>
                                        </p:tav>
                                        <p:tav tm="100000">
                                          <p:val>
                                            <p:strVal val="ppt_y"/>
                                          </p:val>
                                        </p:tav>
                                      </p:tavLst>
                                    </p:anim>
                                    <p:animEffect transition="out" filter="fade">
                                      <p:cBhvr>
                                        <p:cTn id="31" dur="2000"/>
                                        <p:tgtEl>
                                          <p:spTgt spid="4">
                                            <p:txEl>
                                              <p:pRg st="0" end="0"/>
                                            </p:txEl>
                                          </p:spTgt>
                                        </p:tgtEl>
                                      </p:cBhvr>
                                    </p:animEffect>
                                    <p:set>
                                      <p:cBhvr>
                                        <p:cTn id="32" dur="1" fill="hold">
                                          <p:stCondLst>
                                            <p:cond delay="1999"/>
                                          </p:stCondLst>
                                        </p:cTn>
                                        <p:tgtEl>
                                          <p:spTgt spid="4">
                                            <p:txEl>
                                              <p:pRg st="0" end="0"/>
                                            </p:txEl>
                                          </p:spTgt>
                                        </p:tgtEl>
                                        <p:attrNameLst>
                                          <p:attrName>style.visibility</p:attrName>
                                        </p:attrNameLst>
                                      </p:cBhvr>
                                      <p:to>
                                        <p:strVal val="hidden"/>
                                      </p:to>
                                    </p:set>
                                  </p:childTnLst>
                                </p:cTn>
                              </p:par>
                            </p:childTnLst>
                          </p:cTn>
                        </p:par>
                        <p:par>
                          <p:cTn id="33" fill="hold">
                            <p:stCondLst>
                              <p:cond delay="10000"/>
                            </p:stCondLst>
                            <p:childTnLst>
                              <p:par>
                                <p:cTn id="34" presetID="47" presetClass="entr" presetSubtype="0" fill="hold" grpId="0" nodeType="afterEffect">
                                  <p:stCondLst>
                                    <p:cond delay="0"/>
                                  </p:stCondLst>
                                  <p:iterate type="lt">
                                    <p:tmPct val="0"/>
                                  </p:iterate>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11000"/>
                            </p:stCondLst>
                            <p:childTnLst>
                              <p:par>
                                <p:cTn id="40" presetID="47" presetClass="entr" presetSubtype="0"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0"/>
                                        <p:tgtEl>
                                          <p:spTgt spid="6"/>
                                        </p:tgtEl>
                                      </p:cBhvr>
                                    </p:animEffect>
                                    <p:anim calcmode="lin" valueType="num">
                                      <p:cBhvr>
                                        <p:cTn id="43" dur="2000" fill="hold"/>
                                        <p:tgtEl>
                                          <p:spTgt spid="6"/>
                                        </p:tgtEl>
                                        <p:attrNameLst>
                                          <p:attrName>ppt_x</p:attrName>
                                        </p:attrNameLst>
                                      </p:cBhvr>
                                      <p:tavLst>
                                        <p:tav tm="0">
                                          <p:val>
                                            <p:strVal val="#ppt_x"/>
                                          </p:val>
                                        </p:tav>
                                        <p:tav tm="100000">
                                          <p:val>
                                            <p:strVal val="#ppt_x"/>
                                          </p:val>
                                        </p:tav>
                                      </p:tavLst>
                                    </p:anim>
                                    <p:anim calcmode="lin" valueType="num">
                                      <p:cBhvr>
                                        <p:cTn id="44" dur="2000" fill="hold"/>
                                        <p:tgtEl>
                                          <p:spTgt spid="6"/>
                                        </p:tgtEl>
                                        <p:attrNameLst>
                                          <p:attrName>ppt_y</p:attrName>
                                        </p:attrNameLst>
                                      </p:cBhvr>
                                      <p:tavLst>
                                        <p:tav tm="0">
                                          <p:val>
                                            <p:strVal val="#ppt_y-.1"/>
                                          </p:val>
                                        </p:tav>
                                        <p:tav tm="100000">
                                          <p:val>
                                            <p:strVal val="#ppt_y"/>
                                          </p:val>
                                        </p:tav>
                                      </p:tavLst>
                                    </p:anim>
                                  </p:childTnLst>
                                </p:cTn>
                              </p:par>
                            </p:childTnLst>
                          </p:cTn>
                        </p:par>
                        <p:par>
                          <p:cTn id="45" fill="hold">
                            <p:stCondLst>
                              <p:cond delay="13000"/>
                            </p:stCondLst>
                            <p:childTnLst>
                              <p:par>
                                <p:cTn id="46" presetID="29" presetClass="exit" presetSubtype="0" fill="hold" nodeType="afterEffect">
                                  <p:stCondLst>
                                    <p:cond delay="3000"/>
                                  </p:stCondLst>
                                  <p:childTnLst>
                                    <p:anim calcmode="lin" valueType="num">
                                      <p:cBhvr>
                                        <p:cTn id="47" dur="2000"/>
                                        <p:tgtEl>
                                          <p:spTgt spid="6"/>
                                        </p:tgtEl>
                                        <p:attrNameLst>
                                          <p:attrName>ppt_x</p:attrName>
                                        </p:attrNameLst>
                                      </p:cBhvr>
                                      <p:tavLst>
                                        <p:tav tm="0">
                                          <p:val>
                                            <p:strVal val="ppt_x"/>
                                          </p:val>
                                        </p:tav>
                                        <p:tav tm="100000">
                                          <p:val>
                                            <p:strVal val="ppt_x-.2"/>
                                          </p:val>
                                        </p:tav>
                                      </p:tavLst>
                                    </p:anim>
                                    <p:anim calcmode="lin" valueType="num">
                                      <p:cBhvr>
                                        <p:cTn id="48" dur="2000"/>
                                        <p:tgtEl>
                                          <p:spTgt spid="6"/>
                                        </p:tgtEl>
                                        <p:attrNameLst>
                                          <p:attrName>ppt_y</p:attrName>
                                        </p:attrNameLst>
                                      </p:cBhvr>
                                      <p:tavLst>
                                        <p:tav tm="0">
                                          <p:val>
                                            <p:strVal val="ppt_y"/>
                                          </p:val>
                                        </p:tav>
                                        <p:tav tm="100000">
                                          <p:val>
                                            <p:strVal val="ppt_y"/>
                                          </p:val>
                                        </p:tav>
                                      </p:tavLst>
                                    </p:anim>
                                    <p:animEffect transition="out" filter="fade">
                                      <p:cBhvr>
                                        <p:cTn id="49" dur="2000"/>
                                        <p:tgtEl>
                                          <p:spTgt spid="6"/>
                                        </p:tgtEl>
                                      </p:cBhvr>
                                    </p:animEffect>
                                    <p:set>
                                      <p:cBhvr>
                                        <p:cTn id="50" dur="1" fill="hold">
                                          <p:stCondLst>
                                            <p:cond delay="1999"/>
                                          </p:stCondLst>
                                        </p:cTn>
                                        <p:tgtEl>
                                          <p:spTgt spid="6"/>
                                        </p:tgtEl>
                                        <p:attrNameLst>
                                          <p:attrName>style.visibility</p:attrName>
                                        </p:attrNameLst>
                                      </p:cBhvr>
                                      <p:to>
                                        <p:strVal val="hidden"/>
                                      </p:to>
                                    </p:set>
                                  </p:childTnLst>
                                </p:cTn>
                              </p:par>
                              <p:par>
                                <p:cTn id="51" presetID="29" presetClass="exit" presetSubtype="0" fill="hold" grpId="1" nodeType="withEffect">
                                  <p:stCondLst>
                                    <p:cond delay="3000"/>
                                  </p:stCondLst>
                                  <p:iterate type="lt">
                                    <p:tmPct val="0"/>
                                  </p:iterate>
                                  <p:childTnLst>
                                    <p:anim calcmode="lin" valueType="num">
                                      <p:cBhvr>
                                        <p:cTn id="52" dur="2000"/>
                                        <p:tgtEl>
                                          <p:spTgt spid="7"/>
                                        </p:tgtEl>
                                        <p:attrNameLst>
                                          <p:attrName>ppt_x</p:attrName>
                                        </p:attrNameLst>
                                      </p:cBhvr>
                                      <p:tavLst>
                                        <p:tav tm="0">
                                          <p:val>
                                            <p:strVal val="ppt_x"/>
                                          </p:val>
                                        </p:tav>
                                        <p:tav tm="100000">
                                          <p:val>
                                            <p:strVal val="ppt_x-.2"/>
                                          </p:val>
                                        </p:tav>
                                      </p:tavLst>
                                    </p:anim>
                                    <p:anim calcmode="lin" valueType="num">
                                      <p:cBhvr>
                                        <p:cTn id="53" dur="2000"/>
                                        <p:tgtEl>
                                          <p:spTgt spid="7"/>
                                        </p:tgtEl>
                                        <p:attrNameLst>
                                          <p:attrName>ppt_y</p:attrName>
                                        </p:attrNameLst>
                                      </p:cBhvr>
                                      <p:tavLst>
                                        <p:tav tm="0">
                                          <p:val>
                                            <p:strVal val="ppt_y"/>
                                          </p:val>
                                        </p:tav>
                                        <p:tav tm="100000">
                                          <p:val>
                                            <p:strVal val="ppt_y"/>
                                          </p:val>
                                        </p:tav>
                                      </p:tavLst>
                                    </p:anim>
                                    <p:animEffect transition="out" filter="fade">
                                      <p:cBhvr>
                                        <p:cTn id="54" dur="2000"/>
                                        <p:tgtEl>
                                          <p:spTgt spid="7"/>
                                        </p:tgtEl>
                                      </p:cBhvr>
                                    </p:animEffect>
                                    <p:set>
                                      <p:cBhvr>
                                        <p:cTn id="55" dur="1" fill="hold">
                                          <p:stCondLst>
                                            <p:cond delay="1999"/>
                                          </p:stCondLst>
                                        </p:cTn>
                                        <p:tgtEl>
                                          <p:spTgt spid="7"/>
                                        </p:tgtEl>
                                        <p:attrNameLst>
                                          <p:attrName>style.visibility</p:attrName>
                                        </p:attrNameLst>
                                      </p:cBhvr>
                                      <p:to>
                                        <p:strVal val="hidden"/>
                                      </p:to>
                                    </p:set>
                                  </p:childTnLst>
                                </p:cTn>
                              </p:par>
                            </p:childTnLst>
                          </p:cTn>
                        </p:par>
                        <p:par>
                          <p:cTn id="56" fill="hold">
                            <p:stCondLst>
                              <p:cond delay="18000"/>
                            </p:stCondLst>
                            <p:childTnLst>
                              <p:par>
                                <p:cTn id="57" presetID="47" presetClass="entr" presetSubtype="0" fill="hold" grpId="0" nodeType="afterEffect">
                                  <p:stCondLst>
                                    <p:cond delay="250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2000"/>
                                        <p:tgtEl>
                                          <p:spTgt spid="9"/>
                                        </p:tgtEl>
                                      </p:cBhvr>
                                    </p:animEffect>
                                    <p:anim calcmode="lin" valueType="num">
                                      <p:cBhvr>
                                        <p:cTn id="60" dur="2000" fill="hold"/>
                                        <p:tgtEl>
                                          <p:spTgt spid="9"/>
                                        </p:tgtEl>
                                        <p:attrNameLst>
                                          <p:attrName>ppt_x</p:attrName>
                                        </p:attrNameLst>
                                      </p:cBhvr>
                                      <p:tavLst>
                                        <p:tav tm="0">
                                          <p:val>
                                            <p:strVal val="#ppt_x"/>
                                          </p:val>
                                        </p:tav>
                                        <p:tav tm="100000">
                                          <p:val>
                                            <p:strVal val="#ppt_x"/>
                                          </p:val>
                                        </p:tav>
                                      </p:tavLst>
                                    </p:anim>
                                    <p:anim calcmode="lin" valueType="num">
                                      <p:cBhvr>
                                        <p:cTn id="61" dur="200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22500"/>
                            </p:stCondLst>
                            <p:childTnLst>
                              <p:par>
                                <p:cTn id="63" presetID="47" presetClass="entr" presetSubtype="0"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2000"/>
                                        <p:tgtEl>
                                          <p:spTgt spid="8"/>
                                        </p:tgtEl>
                                      </p:cBhvr>
                                    </p:animEffect>
                                    <p:anim calcmode="lin" valueType="num">
                                      <p:cBhvr>
                                        <p:cTn id="66" dur="2000" fill="hold"/>
                                        <p:tgtEl>
                                          <p:spTgt spid="8"/>
                                        </p:tgtEl>
                                        <p:attrNameLst>
                                          <p:attrName>ppt_x</p:attrName>
                                        </p:attrNameLst>
                                      </p:cBhvr>
                                      <p:tavLst>
                                        <p:tav tm="0">
                                          <p:val>
                                            <p:strVal val="#ppt_x"/>
                                          </p:val>
                                        </p:tav>
                                        <p:tav tm="100000">
                                          <p:val>
                                            <p:strVal val="#ppt_x"/>
                                          </p:val>
                                        </p:tav>
                                      </p:tavLst>
                                    </p:anim>
                                    <p:anim calcmode="lin" valueType="num">
                                      <p:cBhvr>
                                        <p:cTn id="67" dur="2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4" grpId="2" build="p"/>
      <p:bldP spid="7" grpId="0"/>
      <p:bldP spid="7" grpId="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32E517-0341-41AA-89D1-B70BDE1D5E2D}"/>
              </a:ext>
            </a:extLst>
          </p:cNvPr>
          <p:cNvSpPr>
            <a:spLocks noGrp="1"/>
          </p:cNvSpPr>
          <p:nvPr>
            <p:ph type="title"/>
          </p:nvPr>
        </p:nvSpPr>
        <p:spPr/>
        <p:txBody>
          <a:bodyPr/>
          <a:lstStyle/>
          <a:p>
            <a:endParaRPr lang="ru-RU"/>
          </a:p>
        </p:txBody>
      </p:sp>
      <p:sp>
        <p:nvSpPr>
          <p:cNvPr id="4" name="Объект 3">
            <a:extLst>
              <a:ext uri="{FF2B5EF4-FFF2-40B4-BE49-F238E27FC236}">
                <a16:creationId xmlns:a16="http://schemas.microsoft.com/office/drawing/2014/main" id="{79079897-A000-4642-AC49-60AE27789951}"/>
              </a:ext>
            </a:extLst>
          </p:cNvPr>
          <p:cNvSpPr>
            <a:spLocks noGrp="1"/>
          </p:cNvSpPr>
          <p:nvPr>
            <p:ph sz="half" idx="2"/>
          </p:nvPr>
        </p:nvSpPr>
        <p:spPr/>
        <p:txBody>
          <a:bodyPr/>
          <a:lstStyle/>
          <a:p>
            <a:endParaRPr lang="ru-RU"/>
          </a:p>
        </p:txBody>
      </p:sp>
      <p:pic>
        <p:nvPicPr>
          <p:cNvPr id="2050" name="Picture 2" descr="На чужбине">
            <a:extLst>
              <a:ext uri="{FF2B5EF4-FFF2-40B4-BE49-F238E27FC236}">
                <a16:creationId xmlns:a16="http://schemas.microsoft.com/office/drawing/2014/main" id="{36B7E1C9-FCC7-4450-9C8D-6BF869441F8C}"/>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33236"/>
            <a:ext cx="9152878" cy="6855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854617"/>
      </p:ext>
    </p:extLst>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669</TotalTime>
  <Words>1389</Words>
  <Application>Microsoft Office PowerPoint</Application>
  <PresentationFormat>Экран (4:3)</PresentationFormat>
  <Paragraphs>121</Paragraphs>
  <Slides>34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34</vt:i4>
      </vt:variant>
    </vt:vector>
  </HeadingPairs>
  <TitlesOfParts>
    <vt:vector size="44" baseType="lpstr">
      <vt:lpstr>Arial</vt:lpstr>
      <vt:lpstr>Book Antiqua</vt:lpstr>
      <vt:lpstr>Calibri</vt:lpstr>
      <vt:lpstr>Constantia</vt:lpstr>
      <vt:lpstr>Georgia</vt:lpstr>
      <vt:lpstr>Monotype Corsiva</vt:lpstr>
      <vt:lpstr>Tahoma</vt:lpstr>
      <vt:lpstr>Times New Roman</vt:lpstr>
      <vt:lpstr>Wingdings 2</vt:lpstr>
      <vt:lpstr>Поток</vt:lpstr>
      <vt:lpstr>Презентация PowerPoint</vt:lpstr>
      <vt:lpstr>Овстуг – родовое имение Тютчевых, где 23 ноября 1803 года родился поэт</vt:lpstr>
      <vt:lpstr>Родители Ф.И.Тютчева</vt:lpstr>
      <vt:lpstr>Тютчев в детстве</vt:lpstr>
      <vt:lpstr>Городская усадьба Тютчевых в Армянском переулке в Москве</vt:lpstr>
      <vt:lpstr>Презентация PowerPoint</vt:lpstr>
      <vt:lpstr>    </vt:lpstr>
      <vt:lpstr>  Служба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Амалия Лерхенфельд (Крюденер) «Я  встретил  Вас…» </vt:lpstr>
      <vt:lpstr>Элеонора Петерсон - первая жена поэта</vt:lpstr>
      <vt:lpstr>Эрнестина Тютчева -вторая жена поэта</vt:lpstr>
      <vt:lpstr>Елена Александровна Денисьева-  «последняя любовь поэта…»</vt:lpstr>
      <vt:lpstr>«Пророк в своём Отечестве»</vt:lpstr>
      <vt:lpstr>Афанасий Афанасьевич  Фет </vt:lpstr>
      <vt:lpstr>История рождения</vt:lpstr>
      <vt:lpstr>Студенческие годы</vt:lpstr>
      <vt:lpstr>Фёт или Фет?</vt:lpstr>
      <vt:lpstr>Лирический автопортрет</vt:lpstr>
      <vt:lpstr>Служба</vt:lpstr>
      <vt:lpstr>Дружба с Тургеневым</vt:lpstr>
      <vt:lpstr>Женитьба</vt:lpstr>
      <vt:lpstr>Семья Фета</vt:lpstr>
      <vt:lpstr>Фет-помещик</vt:lpstr>
      <vt:lpstr>Последние годы жизни.</vt:lpstr>
      <vt:lpstr>Признание</vt:lpstr>
      <vt:lpstr>Смерть поэта</vt:lpstr>
      <vt:lpstr>Последний приют</vt:lpstr>
      <vt:lpstr>Ученики поэта</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Жизнь и творчество Ф.И. Тютчева и А. А. Фета</dc:title>
  <dc:creator>Пономаренко Лука</dc:creator>
  <cp:lastModifiedBy>Пономаренко</cp:lastModifiedBy>
  <cp:revision>82</cp:revision>
  <dcterms:created xsi:type="dcterms:W3CDTF">2016-11-11T17:22:03Z</dcterms:created>
  <dcterms:modified xsi:type="dcterms:W3CDTF">2022-12-15T19:05:57Z</dcterms:modified>
</cp:coreProperties>
</file>