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7" r:id="rId3"/>
    <p:sldId id="280" r:id="rId4"/>
    <p:sldId id="285" r:id="rId5"/>
    <p:sldId id="284" r:id="rId6"/>
    <p:sldId id="281" r:id="rId7"/>
    <p:sldId id="279" r:id="rId8"/>
    <p:sldId id="282" r:id="rId9"/>
    <p:sldId id="286" r:id="rId10"/>
    <p:sldId id="272" r:id="rId11"/>
    <p:sldId id="278" r:id="rId12"/>
    <p:sldId id="289" r:id="rId13"/>
    <p:sldId id="291" r:id="rId14"/>
    <p:sldId id="288" r:id="rId15"/>
    <p:sldId id="266" r:id="rId16"/>
    <p:sldId id="275" r:id="rId17"/>
    <p:sldId id="276" r:id="rId18"/>
    <p:sldId id="283" r:id="rId19"/>
    <p:sldId id="277" r:id="rId20"/>
    <p:sldId id="292" r:id="rId21"/>
    <p:sldId id="29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рина" initials="И" lastIdx="1" clrIdx="0">
    <p:extLst>
      <p:ext uri="{19B8F6BF-5375-455C-9EA6-DF929625EA0E}">
        <p15:presenceInfo xmlns:p15="http://schemas.microsoft.com/office/powerpoint/2012/main" userId="Ири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BB9"/>
    <a:srgbClr val="4FD0E1"/>
    <a:srgbClr val="FED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272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03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245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90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61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89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791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0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465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19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47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B0017-4267-4C4E-BF30-05304933B433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40241-A2F6-415D-B5A6-9812DBEBF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31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0160" y="1911096"/>
            <a:ext cx="91531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 язык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Рассказ «Мой распорядок дня»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работа №3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7016" y="5046267"/>
            <a:ext cx="5916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Учитель: Фомина Ирина Алексеевна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96211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" y="-1"/>
            <a:ext cx="12192000" cy="685800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FB5E7E-9B6B-507D-7916-9CB3DEABB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98352" y="794011"/>
            <a:ext cx="4342793" cy="19984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C3BB9A-8FAC-D437-6563-9EA797E8E0E1}"/>
              </a:ext>
            </a:extLst>
          </p:cNvPr>
          <p:cNvSpPr txBox="1"/>
          <p:nvPr/>
        </p:nvSpPr>
        <p:spPr>
          <a:xfrm>
            <a:off x="2742042" y="760705"/>
            <a:ext cx="8298948" cy="1318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fr-FR" sz="3200" b="1" u="sng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Question</a:t>
            </a:r>
            <a:r>
              <a:rPr lang="fr-FR" sz="32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3200" b="1" i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Il est quelle heure ?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fr-FR" sz="3200" b="1" u="sng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Réponse</a:t>
            </a:r>
            <a:r>
              <a:rPr lang="fr-FR" sz="32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3200" b="1" i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Il est …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19F206-2C14-B6D3-F457-05685F2280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249" y="2207412"/>
            <a:ext cx="4027628" cy="36091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E60187-EDF9-7539-2BB1-85A3A7DE4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389" y="2889484"/>
            <a:ext cx="1409313" cy="7362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4DE0A2-CAB0-153A-B973-D1F633F397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00" y="4303883"/>
            <a:ext cx="2506422" cy="8276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0F911A-DCB1-546B-C9EA-FC1A242187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4834" y="5642684"/>
            <a:ext cx="2053331" cy="7712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6735FD-D2AB-9498-078C-EF750B72A9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6935" y="4303883"/>
            <a:ext cx="1891869" cy="7567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A215837-F837-47AE-25FD-B899A63DD5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3251" y="4117356"/>
            <a:ext cx="2101598" cy="628485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FA0BF66A-080F-506A-E80D-9EB0B6F2A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557247"/>
              </p:ext>
            </p:extLst>
          </p:nvPr>
        </p:nvGraphicFramePr>
        <p:xfrm>
          <a:off x="7859113" y="3216636"/>
          <a:ext cx="3451498" cy="1995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9105">
                  <a:extLst>
                    <a:ext uri="{9D8B030D-6E8A-4147-A177-3AD203B41FA5}">
                      <a16:colId xmlns:a16="http://schemas.microsoft.com/office/drawing/2014/main" val="3949724903"/>
                    </a:ext>
                  </a:extLst>
                </a:gridCol>
                <a:gridCol w="1862393">
                  <a:extLst>
                    <a:ext uri="{9D8B030D-6E8A-4147-A177-3AD203B41FA5}">
                      <a16:colId xmlns:a16="http://schemas.microsoft.com/office/drawing/2014/main" val="456737770"/>
                    </a:ext>
                  </a:extLst>
                </a:gridCol>
              </a:tblGrid>
              <a:tr h="199594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+mj-lt"/>
                        <a:buAutoNum type="arabicParenR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+mj-lt"/>
                        <a:buAutoNum type="arabicParenR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+mj-lt"/>
                        <a:buAutoNum type="arabicParenR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+mj-lt"/>
                        <a:buAutoNum type="arabicParenR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+mj-lt"/>
                        <a:buAutoNum type="arabicParenR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fr-FR" sz="1400" dirty="0">
                          <a:effectLst/>
                        </a:rPr>
                        <a:t>6)   …</a:t>
                      </a:r>
                      <a:endParaRPr lang="ru-RU" sz="1100" dirty="0">
                        <a:effectLst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fr-FR" sz="1400" dirty="0">
                          <a:effectLst/>
                        </a:rPr>
                        <a:t>7)   …</a:t>
                      </a:r>
                      <a:endParaRPr lang="ru-RU" sz="1100" dirty="0">
                        <a:effectLst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fr-FR" sz="1400" dirty="0">
                          <a:effectLst/>
                        </a:rPr>
                        <a:t>8)   …</a:t>
                      </a:r>
                      <a:endParaRPr lang="ru-RU" sz="1100" dirty="0">
                        <a:effectLst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fr-FR" sz="1400" dirty="0">
                          <a:effectLst/>
                        </a:rPr>
                        <a:t>9)   …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+mj-lt"/>
                        <a:buAutoNum type="arabicParenR" startAt="10"/>
                      </a:pPr>
                      <a:r>
                        <a:rPr lang="fr-FR" sz="1400" dirty="0">
                          <a:effectLst/>
                        </a:rPr>
                        <a:t>…</a:t>
                      </a:r>
                    </a:p>
                    <a:p>
                      <a:pPr marL="228600" lvl="0" indent="-228600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+mj-lt"/>
                        <a:buAutoNum type="arabicParenR" startAt="10"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6104205"/>
                  </a:ext>
                </a:extLst>
              </a:tr>
            </a:tbl>
          </a:graphicData>
        </a:graphic>
      </p:graphicFrame>
      <p:sp>
        <p:nvSpPr>
          <p:cNvPr id="14" name="Rectangle 1">
            <a:extLst>
              <a:ext uri="{FF2B5EF4-FFF2-40B4-BE49-F238E27FC236}">
                <a16:creationId xmlns:a16="http://schemas.microsoft.com/office/drawing/2014/main" id="{6CA76F32-3FD7-D45E-1987-99649A5DA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0975" y="2005286"/>
            <a:ext cx="348553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Ecrivez l’heure que vous entendez :</a:t>
            </a:r>
            <a:endParaRPr kumimoji="0" lang="fr-FR" altLang="ru-RU" sz="2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65A346-2EFE-EDD3-8E7F-690B241FC03E}"/>
              </a:ext>
            </a:extLst>
          </p:cNvPr>
          <p:cNvSpPr txBox="1"/>
          <p:nvPr/>
        </p:nvSpPr>
        <p:spPr>
          <a:xfrm>
            <a:off x="245102" y="2128280"/>
            <a:ext cx="1317421" cy="39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800" b="1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L’HEURE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1BCAE6-734F-1E11-A01C-2B19369CF385}"/>
              </a:ext>
            </a:extLst>
          </p:cNvPr>
          <p:cNvSpPr txBox="1"/>
          <p:nvPr/>
        </p:nvSpPr>
        <p:spPr>
          <a:xfrm flipH="1">
            <a:off x="8430768" y="3227388"/>
            <a:ext cx="18795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7.05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3786FE-FB76-357E-3309-3CF16CDCC91D}"/>
              </a:ext>
            </a:extLst>
          </p:cNvPr>
          <p:cNvSpPr txBox="1"/>
          <p:nvPr/>
        </p:nvSpPr>
        <p:spPr>
          <a:xfrm>
            <a:off x="8443948" y="3507278"/>
            <a:ext cx="1170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8.00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F3A234-5C7F-1469-5787-B47D69F5003F}"/>
              </a:ext>
            </a:extLst>
          </p:cNvPr>
          <p:cNvSpPr txBox="1"/>
          <p:nvPr/>
        </p:nvSpPr>
        <p:spPr>
          <a:xfrm>
            <a:off x="8430768" y="4129931"/>
            <a:ext cx="1541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3.45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173A55-AA04-7C08-A7F0-5F5ACF2AE646}"/>
              </a:ext>
            </a:extLst>
          </p:cNvPr>
          <p:cNvSpPr txBox="1"/>
          <p:nvPr/>
        </p:nvSpPr>
        <p:spPr>
          <a:xfrm flipH="1">
            <a:off x="8430768" y="3814499"/>
            <a:ext cx="142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8.15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812313-5D0A-C788-E24E-7765F9715801}"/>
              </a:ext>
            </a:extLst>
          </p:cNvPr>
          <p:cNvSpPr txBox="1"/>
          <p:nvPr/>
        </p:nvSpPr>
        <p:spPr>
          <a:xfrm>
            <a:off x="8430768" y="4446291"/>
            <a:ext cx="1841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10.30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6D4E09-66F3-EB61-AF56-20C2D28D1331}"/>
              </a:ext>
            </a:extLst>
          </p:cNvPr>
          <p:cNvSpPr txBox="1"/>
          <p:nvPr/>
        </p:nvSpPr>
        <p:spPr>
          <a:xfrm>
            <a:off x="10136836" y="3264925"/>
            <a:ext cx="2076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12.45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1E5286-FBE9-C7B8-DE26-F3E7D4F30B83}"/>
              </a:ext>
            </a:extLst>
          </p:cNvPr>
          <p:cNvSpPr txBox="1"/>
          <p:nvPr/>
        </p:nvSpPr>
        <p:spPr>
          <a:xfrm>
            <a:off x="10192402" y="3587169"/>
            <a:ext cx="1790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2.00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D53644-BE14-B5CA-0EF4-2F2545A7C8C0}"/>
              </a:ext>
            </a:extLst>
          </p:cNvPr>
          <p:cNvSpPr txBox="1"/>
          <p:nvPr/>
        </p:nvSpPr>
        <p:spPr>
          <a:xfrm>
            <a:off x="10183713" y="3925478"/>
            <a:ext cx="1541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5.30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EB247A-4E1E-A75B-F849-7294AA4B6859}"/>
              </a:ext>
            </a:extLst>
          </p:cNvPr>
          <p:cNvSpPr txBox="1"/>
          <p:nvPr/>
        </p:nvSpPr>
        <p:spPr>
          <a:xfrm>
            <a:off x="10183713" y="4214610"/>
            <a:ext cx="1714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6</a:t>
            </a:r>
            <a:r>
              <a:rPr lang="ru-RU" sz="2000" b="1" dirty="0"/>
              <a:t>.</a:t>
            </a:r>
            <a:r>
              <a:rPr lang="fr-FR" sz="2000" b="1" dirty="0"/>
              <a:t>20</a:t>
            </a:r>
            <a:endParaRPr lang="ru-RU" sz="20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E75600-73BB-9366-E33C-063A77C9D633}"/>
              </a:ext>
            </a:extLst>
          </p:cNvPr>
          <p:cNvSpPr txBox="1"/>
          <p:nvPr/>
        </p:nvSpPr>
        <p:spPr>
          <a:xfrm>
            <a:off x="10192402" y="4534450"/>
            <a:ext cx="1354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12.00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BFD8161-1655-DCAD-7594-A07A8248EA76}"/>
              </a:ext>
            </a:extLst>
          </p:cNvPr>
          <p:cNvSpPr/>
          <p:nvPr/>
        </p:nvSpPr>
        <p:spPr>
          <a:xfrm>
            <a:off x="4912880" y="2101054"/>
            <a:ext cx="1470802" cy="6395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midi</a:t>
            </a:r>
            <a:endParaRPr lang="ru-RU" sz="2800" b="1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3DB99D3-B1FC-06A5-29F1-81FCED1DEDB0}"/>
              </a:ext>
            </a:extLst>
          </p:cNvPr>
          <p:cNvSpPr/>
          <p:nvPr/>
        </p:nvSpPr>
        <p:spPr>
          <a:xfrm>
            <a:off x="1709200" y="2125326"/>
            <a:ext cx="1666388" cy="57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/>
              <a:t>minuit</a:t>
            </a:r>
            <a:endParaRPr lang="ru-RU" sz="2800" b="1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AB4CB35B-1821-D8CD-27EA-2B1B4E701123}"/>
              </a:ext>
            </a:extLst>
          </p:cNvPr>
          <p:cNvCxnSpPr>
            <a:cxnSpLocks/>
          </p:cNvCxnSpPr>
          <p:nvPr/>
        </p:nvCxnSpPr>
        <p:spPr>
          <a:xfrm>
            <a:off x="3407261" y="2443516"/>
            <a:ext cx="707532" cy="161995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4CF3CF0-5980-C797-67F9-7875A70AFC61}"/>
              </a:ext>
            </a:extLst>
          </p:cNvPr>
          <p:cNvCxnSpPr>
            <a:cxnSpLocks/>
          </p:cNvCxnSpPr>
          <p:nvPr/>
        </p:nvCxnSpPr>
        <p:spPr>
          <a:xfrm flipV="1">
            <a:off x="4153878" y="2389239"/>
            <a:ext cx="742587" cy="216272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80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137"/>
            <a:ext cx="12192000" cy="6858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22761D-E57E-3A2F-724E-4EFC4A10504B}"/>
              </a:ext>
            </a:extLst>
          </p:cNvPr>
          <p:cNvSpPr txBox="1"/>
          <p:nvPr/>
        </p:nvSpPr>
        <p:spPr>
          <a:xfrm>
            <a:off x="658761" y="1317523"/>
            <a:ext cx="2556387" cy="4485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dirty="0">
                <a:solidFill>
                  <a:srgbClr val="00B0F0"/>
                </a:solidFill>
              </a:rPr>
              <a:t>D’abord</a:t>
            </a:r>
          </a:p>
          <a:p>
            <a:r>
              <a:rPr lang="fr-FR" sz="4400" b="1" i="1" dirty="0">
                <a:solidFill>
                  <a:srgbClr val="00B0F0"/>
                </a:solidFill>
              </a:rPr>
              <a:t>Encore</a:t>
            </a:r>
          </a:p>
          <a:p>
            <a:r>
              <a:rPr lang="fr-FR" sz="4400" b="1" i="1" dirty="0">
                <a:solidFill>
                  <a:srgbClr val="00B0F0"/>
                </a:solidFill>
              </a:rPr>
              <a:t>Ensuite</a:t>
            </a:r>
          </a:p>
          <a:p>
            <a:r>
              <a:rPr lang="fr-FR" sz="4400" b="1" i="1" dirty="0">
                <a:solidFill>
                  <a:srgbClr val="00B0F0"/>
                </a:solidFill>
              </a:rPr>
              <a:t>Après</a:t>
            </a:r>
          </a:p>
          <a:p>
            <a:r>
              <a:rPr lang="fr-FR" sz="4400" b="1" i="1" dirty="0">
                <a:solidFill>
                  <a:srgbClr val="00B0F0"/>
                </a:solidFill>
              </a:rPr>
              <a:t>Puis</a:t>
            </a:r>
          </a:p>
          <a:p>
            <a:r>
              <a:rPr lang="fr-FR" sz="4400" b="1" i="1" dirty="0">
                <a:solidFill>
                  <a:srgbClr val="00B0F0"/>
                </a:solidFill>
              </a:rPr>
              <a:t>Enfin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0D31C-491E-B6D6-5ECC-DAEE2EB8FACF}"/>
              </a:ext>
            </a:extLst>
          </p:cNvPr>
          <p:cNvSpPr txBox="1"/>
          <p:nvPr/>
        </p:nvSpPr>
        <p:spPr>
          <a:xfrm>
            <a:off x="5808408" y="3560311"/>
            <a:ext cx="2925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c</a:t>
            </a:r>
            <a:r>
              <a:rPr lang="ru-RU" sz="4400" dirty="0"/>
              <a:t>начало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2873D6-74EC-5CDC-3AE9-8F558082958A}"/>
              </a:ext>
            </a:extLst>
          </p:cNvPr>
          <p:cNvSpPr txBox="1"/>
          <p:nvPr/>
        </p:nvSpPr>
        <p:spPr>
          <a:xfrm>
            <a:off x="4307236" y="4582082"/>
            <a:ext cx="17698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e</a:t>
            </a:r>
            <a:r>
              <a:rPr lang="ru-RU" sz="4400" dirty="0" err="1"/>
              <a:t>щё</a:t>
            </a:r>
            <a:endParaRPr lang="ru-RU" sz="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9E4A72-7EF9-9BF6-230C-417A81A55406}"/>
              </a:ext>
            </a:extLst>
          </p:cNvPr>
          <p:cNvSpPr txBox="1"/>
          <p:nvPr/>
        </p:nvSpPr>
        <p:spPr>
          <a:xfrm>
            <a:off x="9994490" y="3010144"/>
            <a:ext cx="2197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затем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1CD09-05C5-A0D2-4210-7580AA81986B}"/>
              </a:ext>
            </a:extLst>
          </p:cNvPr>
          <p:cNvSpPr txBox="1"/>
          <p:nvPr/>
        </p:nvSpPr>
        <p:spPr>
          <a:xfrm>
            <a:off x="7169132" y="1834290"/>
            <a:ext cx="2109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после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2F5C18-A9B9-2F72-D99F-5F64A52B9145}"/>
              </a:ext>
            </a:extLst>
          </p:cNvPr>
          <p:cNvSpPr txBox="1"/>
          <p:nvPr/>
        </p:nvSpPr>
        <p:spPr>
          <a:xfrm>
            <a:off x="9205828" y="4438021"/>
            <a:ext cx="2327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потом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C3C573-B767-0F6D-B4B4-13C084E27DA5}"/>
              </a:ext>
            </a:extLst>
          </p:cNvPr>
          <p:cNvSpPr txBox="1"/>
          <p:nvPr/>
        </p:nvSpPr>
        <p:spPr>
          <a:xfrm>
            <a:off x="9278151" y="1202825"/>
            <a:ext cx="24945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наконец</a:t>
            </a:r>
          </a:p>
        </p:txBody>
      </p:sp>
    </p:spTree>
    <p:extLst>
      <p:ext uri="{BB962C8B-B14F-4D97-AF65-F5344CB8AC3E}">
        <p14:creationId xmlns:p14="http://schemas.microsoft.com/office/powerpoint/2010/main" val="239136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00104 -0.01227 C -0.00325 -0.06736 -0.00052 0.00926 -0.00104 -0.11273 C -0.00117 -0.14606 -0.00143 -0.17963 -0.0026 -0.21273 C -0.00273 -0.21667 -0.00429 -0.21991 -0.00507 -0.22361 C -0.00677 -0.23264 -0.00781 -0.24213 -0.00989 -0.25069 C -0.01093 -0.25532 -0.01224 -0.25972 -0.01328 -0.26458 C -0.01432 -0.26967 -0.01523 -0.27477 -0.0164 -0.27963 C -0.01718 -0.28287 -0.01809 -0.28588 -0.01888 -0.28866 C -0.01979 -0.29259 -0.02031 -0.29768 -0.02213 -0.30092 C -0.02278 -0.30231 -0.02369 -0.30301 -0.02461 -0.30393 C -0.02513 -0.30532 -0.02552 -0.30717 -0.0263 -0.30856 C -0.02799 -0.3118 -0.03059 -0.31273 -0.03268 -0.31458 C -0.03541 -0.3169 -0.03789 -0.32129 -0.04088 -0.32199 C -0.05599 -0.32685 -0.04414 -0.32361 -0.07682 -0.32523 C -0.08059 -0.32685 -0.08437 -0.3287 -0.08828 -0.32963 C -0.09166 -0.33079 -0.09518 -0.33079 -0.09882 -0.33148 C -0.10078 -0.33171 -0.1026 -0.33241 -0.10442 -0.33287 C -0.10559 -0.33426 -0.10651 -0.33611 -0.10768 -0.33727 C -0.10859 -0.33819 -0.10937 -0.33866 -0.11028 -0.33866 C -0.13086 -0.33866 -0.15156 -0.33773 -0.17226 -0.33727 C -0.17968 -0.33588 -0.17708 -0.33588 -0.1802 -0.33588 L -0.1802 -0.33565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-0.02801 L 0.00742 -0.02777 C 0.00703 -0.03634 0.00703 -0.04444 0.00651 -0.05254 C 0.00599 -0.06111 0.00495 -0.06967 0.00417 -0.07824 C 0.00248 -0.09722 0.00235 -0.09861 0.00091 -0.11851 C 0.00065 -0.12662 0.00065 -0.13472 0.00013 -0.14282 C -0.00013 -0.14629 -0.00104 -0.14953 -0.00156 -0.15277 C -0.00221 -0.15787 -0.00299 -0.17013 -0.00312 -0.1743 C -0.00351 -0.18287 -0.00338 -0.19166 -0.0039 -0.20023 C -0.00417 -0.20463 -0.00508 -0.20879 -0.0056 -0.21296 C -0.00625 -0.22013 -0.00664 -0.22731 -0.00716 -0.23449 C -0.00924 -0.26064 -0.00677 -0.22963 -0.00872 -0.24884 C -0.00976 -0.2581 -0.00976 -0.26342 -0.01042 -0.27314 C -0.01107 -0.28356 -0.01159 -0.28657 -0.01276 -0.29768 C -0.0125 -0.30856 -0.01289 -0.31967 -0.01198 -0.33055 C -0.01185 -0.33287 -0.01042 -0.33449 -0.00963 -0.33634 C -0.00807 -0.33935 -0.00638 -0.34213 -0.00469 -0.3449 C -0.00364 -0.34676 -0.00299 -0.35023 -0.00156 -0.35069 L 0.00248 -0.35208 C 0.00417 -0.35347 0.00573 -0.35532 0.00742 -0.35648 C 0.0086 -0.3574 0.01354 -0.35879 0.01458 -0.35926 C 0.03255 -0.36666 0.00977 -0.36041 0.05013 -0.36643 C 0.07721 -0.37523 0.06836 -0.37338 0.12031 -0.36643 C 0.12474 -0.36574 0.12891 -0.36157 0.1332 -0.35926 C 0.13685 -0.35486 0.14297 -0.34838 0.1461 -0.34213 C 0.14805 -0.33819 0.14922 -0.33333 0.15091 -0.32916 C 0.15248 -0.32569 0.15417 -0.32245 0.15573 -0.31921 C 0.15599 -0.31759 0.15664 -0.31643 0.15664 -0.31481 C 0.15664 -0.29745 0.15586 -0.30416 0.15013 -0.28912 C 0.14518 -0.27592 0.14831 -0.28287 0.1405 -0.26898 C 0.13958 -0.26759 0.13906 -0.26574 0.13802 -0.26458 C 0.13672 -0.26319 0.13542 -0.26157 0.13399 -0.26041 C 0.13294 -0.25949 0.13177 -0.25949 0.13073 -0.25902 C 0.12917 -0.2581 0.12761 -0.25694 0.12591 -0.25601 C 0.12383 -0.25486 0.12162 -0.25439 0.11953 -0.25324 C 0.11706 -0.25185 0.11471 -0.25 0.11224 -0.24884 C 0.10873 -0.24722 0.10521 -0.24629 0.10169 -0.24467 C 0.09714 -0.24236 0.09271 -0.23935 0.08802 -0.2375 C 0.07669 -0.23263 0.07487 -0.2331 0.0638 -0.23171 L 0.02917 -0.2331 C 0.02409 -0.23426 0.01471 -0.26134 0.01458 -0.2618 C 0.01159 -0.27268 0.01237 -0.26921 0.00977 -0.28194 C 0.00938 -0.28379 0.00742 -0.29537 0.00651 -0.29768 C 0.00221 -0.30949 0.00248 -0.30856 -0.00234 -0.31481 C -0.00312 -0.31713 -0.00404 -0.31967 -0.00469 -0.32199 C -0.00534 -0.32384 -0.0056 -0.32615 -0.00638 -0.32777 C -0.00781 -0.33078 -0.00976 -0.33333 -0.0112 -0.33634 C -0.01237 -0.33888 -0.01302 -0.34259 -0.01445 -0.3449 C -0.01549 -0.34676 -0.01719 -0.34676 -0.01849 -0.34791 C -0.01927 -0.34861 -0.01992 -0.35 -0.02083 -0.35069 C -0.02187 -0.35138 -0.02305 -0.35162 -0.02409 -0.35208 C -0.02604 -0.35301 -0.02786 -0.35393 -0.02969 -0.35486 C -0.03763 -0.35972 -0.02969 -0.35671 -0.03945 -0.35926 C -0.04049 -0.36018 -0.04154 -0.36157 -0.04271 -0.36203 C -0.04401 -0.36296 -0.04531 -0.36342 -0.04674 -0.36365 C -0.05638 -0.36388 -0.06601 -0.36365 -0.07565 -0.36365 L -0.07565 -0.36342 L -0.07565 -0.36365 L -0.07565 -0.36342 L -0.07331 -0.37939 L -0.07252 -0.39213 L -0.07252 -0.37361 " pathEditMode="relative" rAng="0" ptsTypes="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463 L 4.16667E-6 -0.04607 C -0.01914 -0.05695 0.00195 -0.04607 -0.02878 -0.05834 C -0.02969 -0.0588 -0.03034 -0.06019 -0.03125 -0.06042 C -0.03672 -0.06135 -0.04219 -0.06088 -0.04766 -0.06158 C -0.05157 -0.06273 -0.05521 -0.06435 -0.05925 -0.06528 C -0.06133 -0.06597 -0.07696 -0.06736 -0.078 -0.06736 C -0.0836 -0.06806 -0.09258 -0.07037 -0.09675 -0.07153 C -0.10039 -0.07199 -0.10391 -0.07315 -0.10756 -0.07338 C -0.11316 -0.07408 -0.11901 -0.07408 -0.12474 -0.07431 L -0.13946 -0.07732 C -0.14141 -0.07778 -0.14323 -0.07801 -0.14519 -0.07847 C -0.14857 -0.07894 -0.1517 -0.07894 -0.15495 -0.0794 C -0.20717 -0.09005 -0.17123 -0.08449 -0.26316 -0.08241 C -0.27526 -0.08172 -0.28724 -0.08241 -0.29935 -0.08033 L -0.31732 -0.07732 C -0.33972 -0.07338 -0.32539 -0.07523 -0.34193 -0.07338 C -0.38177 -0.06135 -0.34323 -0.07222 -0.45079 -0.06945 C -0.45326 -0.06945 -0.45586 -0.06898 -0.45821 -0.06829 C -0.46941 -0.06597 -0.47058 -0.06574 -0.47787 -0.06343 C -0.48073 -0.06181 -0.48334 -0.05996 -0.48607 -0.05834 C -0.48946 -0.05672 -0.49714 -0.0551 -0.5 -0.0544 C -0.5017 -0.05417 -0.50339 -0.05371 -0.50495 -0.05347 C -0.50743 -0.05278 -0.50977 -0.05162 -0.51237 -0.05139 C -0.52461 -0.05047 -0.53698 -0.05 -0.54922 -0.04931 C -0.56784 -0.05047 -0.56185 -0.04722 -0.56875 -0.05139 L -0.56875 -0.05116 " pathEditMode="relative" rAng="0" ptsTypes="AAAAAAAAAAAAAAAAAAAAAAAAA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38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03 -0.01088 L -0.03503 -0.01088 C -0.09258 -0.00116 -0.03164 -0.01134 -0.07565 -0.00486 C -0.11732 0.00139 -0.07904 -0.0044 -0.10339 0.00046 C -0.10651 0.00093 -0.11641 0.00208 -0.11927 0.00255 C -0.12383 0.0037 -0.12852 0.00463 -0.13294 0.00671 C -0.13633 0.0081 -0.15 0.01597 -0.15534 0.01921 L -0.16628 0.02523 C -0.16823 0.02662 -0.17031 0.02731 -0.17214 0.02847 C -0.17474 0.03032 -0.17734 0.03194 -0.18008 0.0338 C -0.18255 0.03542 -0.18477 0.0375 -0.18737 0.03889 C -0.18919 0.04005 -0.19128 0.04028 -0.1931 0.04097 C -0.19557 0.04306 -0.19779 0.0456 -0.20039 0.04722 C -0.20742 0.05185 -0.20729 0.04931 -0.21419 0.05231 C -0.21784 0.05417 -0.2224 0.05787 -0.22578 0.06088 C -0.23034 0.06481 -0.23516 0.06875 -0.23958 0.07338 C -0.24141 0.07546 -0.24349 0.07731 -0.24531 0.07963 C -0.24857 0.0838 -0.25091 0.08981 -0.25482 0.09306 C -0.25638 0.09444 -0.2582 0.0956 -0.25977 0.09722 C -0.26198 0.09954 -0.26406 0.10255 -0.26641 0.10463 C -0.26953 0.10741 -0.27344 0.10833 -0.27643 0.11204 C -0.27774 0.11319 -0.27891 0.11481 -0.28008 0.11597 C -0.28294 0.11898 -0.28607 0.1213 -0.2888 0.12431 C -0.29167 0.12801 -0.29453 0.13148 -0.29753 0.13472 C -0.29844 0.13611 -0.29961 0.13657 -0.30039 0.13796 C -0.3013 0.13981 -0.30221 0.14143 -0.30339 0.14329 C -0.30586 0.14699 -0.30677 0.14722 -0.30977 0.14954 C -0.31628 0.16065 -0.31107 0.15255 -0.32292 0.16505 C -0.32513 0.16736 -0.32682 0.1706 -0.3293 0.17222 C -0.33177 0.17407 -0.33464 0.17477 -0.33659 0.17755 C -0.33932 0.18148 -0.3405 0.18333 -0.34388 0.18704 C -0.34935 0.19259 -0.34544 0.18773 -0.35104 0.19213 C -0.36003 0.19907 -0.35391 0.19491 -0.36055 0.20162 C -0.36315 0.20417 -0.36589 0.20625 -0.36849 0.2088 L -0.37057 0.21088 C -0.37162 0.21713 -0.37135 0.21806 -0.37422 0.22454 C -0.37591 0.22778 -0.37487 0.22755 -0.37643 0.22755 L -0.37643 0.22778 L -0.37852 0.21921 L -0.37852 0.21944 L -0.36927 0.21921 L -0.36784 0.22222 " pathEditMode="relative" rAng="0" ptsTypes="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74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68 0.02361 L 0.01224 -0.00787 C 0.01198 -0.01204 0.01146 -0.01643 0.01146 -0.02083 C 0.01094 -0.04375 0.01159 -0.06667 0.01068 -0.08958 C 0.01042 -0.09375 0.00899 -0.09722 0.0082 -0.10116 C 0.00768 -0.10393 0.00703 -0.10671 0.00664 -0.10972 C 0.00625 -0.11157 0.00599 -0.11343 0.00573 -0.11551 C 0.00547 -0.11782 0.00547 -0.12037 0.00495 -0.12268 C 0.00313 -0.13032 -0.00026 -0.13727 -0.00143 -0.1456 C -0.00247 -0.15301 -0.00169 -0.14954 -0.00391 -0.15555 C -0.0056 -0.16759 -0.00325 -0.15532 -0.00716 -0.16551 C -0.00755 -0.1669 -0.00742 -0.16875 -0.00794 -0.16991 L -0.01836 -0.18866 C -0.01979 -0.19097 -0.02135 -0.19305 -0.02239 -0.1956 C -0.02617 -0.20486 -0.03125 -0.2125 -0.03372 -0.22292 C -0.03828 -0.24213 -0.0362 -0.23472 -0.03932 -0.24583 C -0.03971 -0.24884 -0.03906 -0.25231 -0.04023 -0.2544 C -0.04193 -0.2581 -0.04492 -0.25555 -0.04661 -0.2544 C -0.05065 -0.24491 -0.04805 -0.25046 -0.05469 -0.23866 C -0.05547 -0.23727 -0.05651 -0.23611 -0.05716 -0.23449 C -0.05859 -0.23055 -0.05989 -0.22731 -0.0612 -0.22292 C -0.06706 -0.20301 -0.06302 -0.21435 -0.0668 -0.2044 C -0.06771 -0.19005 -0.06849 -0.17546 -0.07005 -0.16134 C -0.0707 -0.15463 -0.07135 -0.14768 -0.07239 -0.1412 C -0.0763 -0.11713 -0.07135 -0.14699 -0.07643 -0.11829 C -0.07708 -0.11505 -0.07734 -0.11157 -0.07812 -0.10833 C -0.07982 -0.10046 -0.08698 -0.0787 -0.08854 -0.07523 C -0.09049 -0.07083 -0.09245 -0.06667 -0.09427 -0.06227 C -0.09596 -0.0581 -0.09739 -0.0537 -0.09909 -0.04954 C -0.10065 -0.0456 -0.10234 -0.0419 -0.10391 -0.03796 C -0.10625 -0.03171 -0.11081 -0.01551 -0.11432 -0.01065 C -0.11549 -0.00926 -0.11667 -0.0081 -0.11758 -0.00648 C -0.11875 -0.00417 -0.11953 -0.00139 -0.12083 0.0007 C -0.12083 0.00093 -0.13372 0.01806 -0.13372 0.01829 C -0.13476 0.01945 -0.14453 0.03519 -0.14818 0.03796 C -0.14948 0.03912 -0.15091 0.03889 -0.15221 0.03958 C -0.15391 0.04097 -0.15547 0.04236 -0.15716 0.04375 C -0.1595 0.04607 -0.16185 0.04884 -0.16432 0.05093 C -0.16914 0.05463 -0.17422 0.05695 -0.17891 0.06088 C -0.18047 0.0625 -0.18203 0.06412 -0.18372 0.06528 C -0.18581 0.0669 -0.18802 0.06782 -0.19023 0.06968 C -0.19531 0.07361 -0.2 0.07986 -0.20547 0.08241 C -0.20846 0.08403 -0.21146 0.08495 -0.21432 0.08681 C -0.21601 0.08796 -0.21745 0.09051 -0.21914 0.0912 C -0.22396 0.09282 -0.22891 0.09306 -0.23372 0.09398 L -0.2418 0.09537 C -0.24414 0.0963 -0.24661 0.09699 -0.24909 0.09838 C -0.25013 0.09884 -0.25104 0.1007 -0.25221 0.10116 C -0.25404 0.10208 -0.25599 0.10208 -0.25794 0.10255 C -0.26641 0.10463 -0.26458 0.10394 -0.27487 0.10556 C -0.28893 0.11181 -0.27239 0.10509 -0.2918 0.10972 C -0.29427 0.11042 -0.29661 0.11157 -0.29909 0.11273 L -0.3845 0.10972 C -0.38724 0.10972 -0.38984 0.10903 -0.39258 0.10833 C -0.39479 0.10764 -0.39687 0.10625 -0.39896 0.10556 C -0.40195 0.1044 -0.40495 0.10394 -0.40794 0.10255 C -0.4138 0.1 -0.42018 0.09884 -0.42565 0.09398 C -0.42669 0.09306 -0.42786 0.09213 -0.42891 0.0912 C -0.43242 0.0875 -0.43568 0.08287 -0.43932 0.07963 C -0.44219 0.07708 -0.44531 0.0757 -0.44818 0.07384 C -0.45221 0.06875 -0.45612 0.06273 -0.46029 0.0581 C -0.4625 0.05579 -0.46471 0.0537 -0.4668 0.05093 C -0.49401 0.01389 -0.45469 0.06389 -0.48125 0.0294 C -0.48476 0.025 -0.48815 0.0206 -0.4918 0.01644 C -0.49687 0.01065 -0.50026 0.00949 -0.50469 0.00208 C -0.50625 -0.00023 -0.50716 -0.0037 -0.50872 -0.00648 C -0.51068 -0.00995 -0.51315 -0.01296 -0.5151 -0.01643 C -0.51588 -0.01759 -0.51601 -0.01944 -0.5168 -0.02083 C -0.51745 -0.02199 -0.51849 -0.02245 -0.51914 -0.02361 C -0.53529 -0.05231 -0.51575 -0.01829 -0.52487 -0.03796 C -0.52656 -0.04167 -0.52851 -0.04468 -0.53047 -0.04792 L -0.53281 -0.05231 L -0.53281 -0.05208 L -0.53281 -0.05231 " pathEditMode="relative" rAng="0" ptsTypes="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24" y="-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03218 L -1.25E-6 0.03241 L -0.0138 0.04074 C -0.0151 0.04144 -0.01654 0.04236 -0.01784 0.04352 C -0.02057 0.04607 -0.02305 0.05 -0.02591 0.05208 C -0.04401 0.06597 -0.03568 0.05417 -0.04922 0.06945 C -0.05078 0.07107 -0.05182 0.07338 -0.05325 0.075 C -0.05534 0.07755 -0.05768 0.07963 -0.05976 0.08218 C -0.06797 0.09259 -0.06107 0.08704 -0.06862 0.09236 C -0.07135 0.09699 -0.07383 0.10208 -0.07669 0.10671 C -0.07838 0.10926 -0.08047 0.11134 -0.08229 0.11389 C -0.08424 0.11644 -0.0862 0.11945 -0.08802 0.12246 C -0.09492 0.13357 -0.08971 0.12871 -0.1 0.14954 C -0.10195 0.15347 -0.10377 0.15741 -0.10573 0.16111 C -0.10755 0.16458 -0.10976 0.16736 -0.11133 0.17107 C -0.11497 0.17986 -0.11823 0.18889 -0.12109 0.19838 C -0.125 0.21181 -0.13607 0.25185 -0.13958 0.27292 C -0.14687 0.31621 -0.14049 0.29583 -0.14687 0.31458 C -0.14713 0.31783 -0.14713 0.3213 -0.14765 0.32454 C -0.14818 0.32801 -0.14935 0.33125 -0.15 0.33472 C -0.15065 0.3375 -0.15117 0.34028 -0.15169 0.34329 C -0.1539 0.37037 -0.15091 0.33912 -0.15404 0.36042 C -0.15482 0.36505 -0.15469 0.37037 -0.15573 0.37477 C -0.15573 0.375 -0.16107 0.39861 -0.16133 0.4007 C -0.16146 0.40185 -0.1625 0.41181 -0.16302 0.41343 C -0.16341 0.41505 -0.16406 0.41644 -0.16458 0.41783 C -0.16484 0.41968 -0.16497 0.42176 -0.16536 0.42361 C -0.16575 0.42523 -0.16667 0.42616 -0.16706 0.42778 C -0.16771 0.43148 -0.1681 0.43542 -0.16862 0.43935 C -0.16888 0.44121 -0.16875 0.44352 -0.1694 0.44514 L -0.17109 0.44931 C -0.17148 0.45741 -0.17383 0.47732 -0.17187 0.48796 C -0.17135 0.49028 -0.17018 0.4919 -0.1694 0.49375 C -0.16732 0.5 -0.1681 0.5 -0.16614 0.50671 C -0.16575 0.50833 -0.1651 0.50949 -0.16458 0.51111 C -0.17239 0.51204 -0.18021 0.51343 -0.18802 0.51389 C -0.18932 0.51389 -0.19062 0.51273 -0.19206 0.5125 C -0.19544 0.51181 -0.19896 0.51158 -0.20247 0.51111 C -0.25247 0.5169 -0.23489 0.51204 -0.25573 0.51829 C -0.25807 0.52014 -0.26042 0.52292 -0.26302 0.52384 C -0.2763 0.52917 -0.28971 0.53333 -0.30325 0.53681 C -0.30521 0.53727 -0.30703 0.53796 -0.30898 0.5382 C -0.31237 0.53889 -0.31588 0.53912 -0.3194 0.53958 C -0.33021 0.53912 -0.34088 0.53958 -0.35169 0.5382 C -0.35364 0.53796 -0.35547 0.53611 -0.35729 0.53542 C -0.36042 0.53426 -0.36849 0.53287 -0.37109 0.53264 C -0.40781 0.53333 -0.4332 0.53542 -0.46784 0.53264 C -0.46862 0.53241 -0.4694 0.53148 -0.47018 0.53102 C -0.47213 0.53009 -0.47396 0.52917 -0.47591 0.52824 C -0.48164 0.5257 -0.48502 0.52616 -0.49206 0.52546 C -0.49362 0.52431 -0.49518 0.52338 -0.49687 0.52246 C -0.50065 0.5206 -0.50443 0.51898 -0.50807 0.51667 C -0.50924 0.51597 -0.51015 0.51412 -0.51133 0.51389 C -0.51588 0.51273 -0.52044 0.51296 -0.525 0.5125 L -0.525 0.51273 " pathEditMode="relative" rAng="0" ptsTypes="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50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4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0AD67B-6E0E-BBC2-275A-4B8360B58E33}"/>
              </a:ext>
            </a:extLst>
          </p:cNvPr>
          <p:cNvSpPr txBox="1"/>
          <p:nvPr/>
        </p:nvSpPr>
        <p:spPr>
          <a:xfrm>
            <a:off x="707922" y="953730"/>
            <a:ext cx="11277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kern="1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Parle de ta journée.  Mets les phrases dans l’ordre.  </a:t>
            </a:r>
            <a:endParaRPr lang="ru-RU" sz="4000" kern="150" dirty="0">
              <a:solidFill>
                <a:srgbClr val="FF0000"/>
              </a:solidFill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81544E-F44D-2F55-0B5C-2C1BD867A3FB}"/>
              </a:ext>
            </a:extLst>
          </p:cNvPr>
          <p:cNvSpPr txBox="1"/>
          <p:nvPr/>
        </p:nvSpPr>
        <p:spPr>
          <a:xfrm>
            <a:off x="2861187" y="1692016"/>
            <a:ext cx="82394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lave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7:15.</a:t>
            </a:r>
            <a:r>
              <a:rPr lang="fr-FR" sz="36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réveille et je me lève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7:0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0.</a:t>
            </a:r>
            <a:r>
              <a:rPr lang="fr-FR" sz="18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prends mon sac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8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brosse les dents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20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</a:t>
            </a:r>
            <a:r>
              <a:rPr lang="fr-FR" sz="18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m’habille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30.</a:t>
            </a:r>
            <a:r>
              <a:rPr lang="fr-FR" sz="18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vais à l’école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8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5. </a:t>
            </a: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prends mon petit déjeuner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45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2AB07C0-4B4A-BFDA-12FA-82E602980FB2}"/>
              </a:ext>
            </a:extLst>
          </p:cNvPr>
          <p:cNvSpPr/>
          <p:nvPr/>
        </p:nvSpPr>
        <p:spPr>
          <a:xfrm>
            <a:off x="2300746" y="1848483"/>
            <a:ext cx="422787" cy="4373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3121520-2860-9193-E3FF-B36831F0AD4F}"/>
              </a:ext>
            </a:extLst>
          </p:cNvPr>
          <p:cNvSpPr/>
          <p:nvPr/>
        </p:nvSpPr>
        <p:spPr>
          <a:xfrm>
            <a:off x="2300748" y="2443281"/>
            <a:ext cx="422787" cy="422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1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614253F-FEFD-90BB-6A51-8C268D6D24D3}"/>
              </a:ext>
            </a:extLst>
          </p:cNvPr>
          <p:cNvSpPr/>
          <p:nvPr/>
        </p:nvSpPr>
        <p:spPr>
          <a:xfrm>
            <a:off x="2300747" y="2959364"/>
            <a:ext cx="422787" cy="4082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F84D5C-AD7C-F812-F076-C2A635AEC9F3}"/>
              </a:ext>
            </a:extLst>
          </p:cNvPr>
          <p:cNvSpPr/>
          <p:nvPr/>
        </p:nvSpPr>
        <p:spPr>
          <a:xfrm>
            <a:off x="2300748" y="3490362"/>
            <a:ext cx="422787" cy="4082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DEFF387-C7FF-796C-1C5C-0EFB36CC6ED9}"/>
              </a:ext>
            </a:extLst>
          </p:cNvPr>
          <p:cNvSpPr/>
          <p:nvPr/>
        </p:nvSpPr>
        <p:spPr>
          <a:xfrm>
            <a:off x="2300747" y="4024870"/>
            <a:ext cx="422787" cy="40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8D97F1E-37A2-BFDA-A0D3-1C0B5021285C}"/>
              </a:ext>
            </a:extLst>
          </p:cNvPr>
          <p:cNvSpPr/>
          <p:nvPr/>
        </p:nvSpPr>
        <p:spPr>
          <a:xfrm flipH="1">
            <a:off x="2300746" y="4586965"/>
            <a:ext cx="422788" cy="404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7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615CDE7-8B57-DBB7-9924-6A335450ED39}"/>
              </a:ext>
            </a:extLst>
          </p:cNvPr>
          <p:cNvSpPr/>
          <p:nvPr/>
        </p:nvSpPr>
        <p:spPr>
          <a:xfrm>
            <a:off x="2300746" y="5103050"/>
            <a:ext cx="422788" cy="442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1338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D1F037-B590-FD76-E8F6-A4436AE91E2C}"/>
              </a:ext>
            </a:extLst>
          </p:cNvPr>
          <p:cNvSpPr txBox="1"/>
          <p:nvPr/>
        </p:nvSpPr>
        <p:spPr>
          <a:xfrm>
            <a:off x="4208206" y="1865189"/>
            <a:ext cx="761016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réveille et je me lève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7:1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0.</a:t>
            </a:r>
            <a:r>
              <a:rPr lang="fr-FR" sz="36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endParaRPr lang="ru-RU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lave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7:15.</a:t>
            </a:r>
            <a:r>
              <a:rPr lang="fr-FR" sz="36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me brosse les dents à 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20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</a:t>
            </a:r>
            <a:r>
              <a:rPr lang="fr-FR" sz="3600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endParaRPr lang="ru-RU" sz="3600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m’habille à</a:t>
            </a:r>
            <a:r>
              <a:rPr lang="ru-RU" sz="3600" b="1" dirty="0"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fr-FR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30.</a:t>
            </a:r>
            <a:endParaRPr lang="fr-FR" sz="3600" b="1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prends mon petit déjeuner à</a:t>
            </a:r>
            <a:r>
              <a:rPr lang="ru-RU" sz="3600" b="1" dirty="0"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fr-FR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7:</a:t>
            </a:r>
            <a:r>
              <a:rPr lang="ru-RU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45</a:t>
            </a:r>
            <a:r>
              <a:rPr lang="fr-FR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  <a:endParaRPr lang="fr-FR" sz="3600" b="1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prends mon sac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8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. </a:t>
            </a:r>
          </a:p>
          <a:p>
            <a:r>
              <a:rPr lang="fr-FR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Je vais à l’école à</a:t>
            </a:r>
            <a:r>
              <a:rPr lang="ru-RU" sz="3600" b="1" dirty="0"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8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:</a:t>
            </a:r>
            <a:r>
              <a:rPr lang="ru-RU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0</a:t>
            </a:r>
            <a:r>
              <a:rPr lang="fr-FR" sz="3600" b="1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5.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690C98-FF77-84E2-223E-1EDF4BE2E6B0}"/>
              </a:ext>
            </a:extLst>
          </p:cNvPr>
          <p:cNvSpPr txBox="1"/>
          <p:nvPr/>
        </p:nvSpPr>
        <p:spPr>
          <a:xfrm>
            <a:off x="1278194" y="2464956"/>
            <a:ext cx="2428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D’abord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C4A4D0-87C1-9BD3-46B3-22F63CD07A92}"/>
              </a:ext>
            </a:extLst>
          </p:cNvPr>
          <p:cNvSpPr txBox="1"/>
          <p:nvPr/>
        </p:nvSpPr>
        <p:spPr>
          <a:xfrm>
            <a:off x="1278194" y="2998838"/>
            <a:ext cx="1797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Encore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8896AB-358C-59FC-4CE1-79EEB215C824}"/>
              </a:ext>
            </a:extLst>
          </p:cNvPr>
          <p:cNvSpPr txBox="1"/>
          <p:nvPr/>
        </p:nvSpPr>
        <p:spPr>
          <a:xfrm>
            <a:off x="1278194" y="3532720"/>
            <a:ext cx="207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Ensuite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7C4831-EBE9-D4CB-8BAE-4F74E50E2FD9}"/>
              </a:ext>
            </a:extLst>
          </p:cNvPr>
          <p:cNvSpPr txBox="1"/>
          <p:nvPr/>
        </p:nvSpPr>
        <p:spPr>
          <a:xfrm>
            <a:off x="1307690" y="4106916"/>
            <a:ext cx="159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Après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BEFF76-A947-848A-2874-5DCA90380E96}"/>
              </a:ext>
            </a:extLst>
          </p:cNvPr>
          <p:cNvSpPr txBox="1"/>
          <p:nvPr/>
        </p:nvSpPr>
        <p:spPr>
          <a:xfrm flipH="1">
            <a:off x="1307690" y="4661478"/>
            <a:ext cx="147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Puis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AECBD3-0195-1A3F-1B35-E318308BF6A2}"/>
              </a:ext>
            </a:extLst>
          </p:cNvPr>
          <p:cNvSpPr txBox="1"/>
          <p:nvPr/>
        </p:nvSpPr>
        <p:spPr>
          <a:xfrm>
            <a:off x="1342104" y="5159292"/>
            <a:ext cx="147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70C0"/>
                </a:solidFill>
                <a:latin typeface="Liberation Serif"/>
              </a:rPr>
              <a:t>Enfin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090BCF-8461-8366-72C2-CB1CD5830E39}"/>
              </a:ext>
            </a:extLst>
          </p:cNvPr>
          <p:cNvSpPr txBox="1"/>
          <p:nvPr/>
        </p:nvSpPr>
        <p:spPr>
          <a:xfrm>
            <a:off x="4129548" y="1022493"/>
            <a:ext cx="56240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kern="1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Mangal" panose="02040503050203030202" pitchFamily="18" charset="0"/>
              </a:rPr>
              <a:t>Parle de ta journée.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4226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7E5FF7-B797-BB7E-2322-FD6A6E4994EC}"/>
              </a:ext>
            </a:extLst>
          </p:cNvPr>
          <p:cNvSpPr txBox="1"/>
          <p:nvPr/>
        </p:nvSpPr>
        <p:spPr>
          <a:xfrm>
            <a:off x="540774" y="2495893"/>
            <a:ext cx="112677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Mon nom est Adam.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toujours à 7 heures du matin.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le visage et je me brosse les dents. Après, je fais quelques exercices. Puis,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 et je prépare mon cartable.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je prends mon petit-déjeuner et j'attends le bus scolaire. A 8 heures je vais à l'école et mes leçons commencent. À midi je </a:t>
            </a:r>
            <a:r>
              <a:rPr lang="fr-FR" sz="2400" dirty="0">
                <a:solidFill>
                  <a:srgbClr val="000000"/>
                </a:solidFill>
                <a:latin typeface="Georgia, serif"/>
              </a:rPr>
              <a:t>déjeune à la cantine 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et je discute avec mes amis. Vers 3  heures, je rentre chez moi et je gôute. Après cela, je 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.  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Georgia, serif"/>
              </a:rPr>
              <a:t>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j'ai l'habitude de regarder la télévision ou de jouer sur l’ordinateur.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1" i="0" dirty="0">
                <a:effectLst/>
                <a:latin typeface="Georgia, serif"/>
              </a:rPr>
              <a:t>,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 je fais mes devoirs et j'aide ma mère à la maison.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vers 9 heures, je lis un livre et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______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318BE5-4727-ED5E-5C79-9490FD584F09}"/>
              </a:ext>
            </a:extLst>
          </p:cNvPr>
          <p:cNvSpPr txBox="1"/>
          <p:nvPr/>
        </p:nvSpPr>
        <p:spPr>
          <a:xfrm>
            <a:off x="943897" y="1327355"/>
            <a:ext cx="10864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Georgia" panose="02040502050405020303" pitchFamily="18" charset="0"/>
              </a:rPr>
              <a:t>Complétez le texte par les mots: </a:t>
            </a:r>
            <a:r>
              <a:rPr lang="fr-FR" sz="2000" b="1" i="1" dirty="0">
                <a:solidFill>
                  <a:srgbClr val="00B0F0"/>
                </a:solidFill>
                <a:latin typeface="Georgia, serif"/>
              </a:rPr>
              <a:t>Enfin, me </a:t>
            </a:r>
            <a:r>
              <a:rPr lang="fr-FR" sz="2000" b="1" i="1" dirty="0">
                <a:solidFill>
                  <a:srgbClr val="00B0F0"/>
                </a:solidFill>
                <a:effectLst/>
                <a:latin typeface="Georgia, serif"/>
              </a:rPr>
              <a:t>couche, me promène, Ensuite, m'habille, me réveille, Puis, Après, me lave, Encore </a:t>
            </a:r>
            <a:endParaRPr lang="ru-RU" sz="20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8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96F7DD-75EB-3AC8-6C3D-AA57F3CAA4FA}"/>
              </a:ext>
            </a:extLst>
          </p:cNvPr>
          <p:cNvSpPr txBox="1"/>
          <p:nvPr/>
        </p:nvSpPr>
        <p:spPr>
          <a:xfrm>
            <a:off x="776748" y="2546556"/>
            <a:ext cx="107958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Mon nom est Adam.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me réveille 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toujours à 7 heures du matin.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Après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me lave 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le visage et je me brosse les dents. Après, je fais quelques exercices. Puis,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m’habille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 et je prépare mon cartable.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Puis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je prends mon petit-déjeuner et j'attends le bus scolaire. A 8 heures je vais à l'école et mes leçons commencent. À midi  je </a:t>
            </a:r>
            <a:r>
              <a:rPr lang="fr-FR" sz="2400" dirty="0">
                <a:solidFill>
                  <a:srgbClr val="000000"/>
                </a:solidFill>
                <a:latin typeface="Georgia, serif"/>
              </a:rPr>
              <a:t>déjeune à la cantine et 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je discute avec mes amis. Vers 3 heures, je rentre chez moi et je gôute. Après cela, je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me promène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.  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Georgia, serif"/>
              </a:rPr>
              <a:t>Encore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j'ai l'habitude de regarder la télévision ou de jouer sur l’ordinateur.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Ensuite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je fais mes devoirs et j'aide ma mère à la maison. 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Enfin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, vers 9 heures, je lis un livre et je </a:t>
            </a:r>
            <a:r>
              <a:rPr lang="fr-FR" sz="2400" b="1" dirty="0">
                <a:solidFill>
                  <a:srgbClr val="FF0000"/>
                </a:solidFill>
                <a:latin typeface="Georgia, serif"/>
              </a:rPr>
              <a:t>m</a:t>
            </a:r>
            <a:r>
              <a:rPr lang="fr-FR" sz="2400" b="1" i="0" dirty="0">
                <a:solidFill>
                  <a:srgbClr val="FF0000"/>
                </a:solidFill>
                <a:effectLst/>
                <a:latin typeface="Georgia, serif"/>
              </a:rPr>
              <a:t>e couche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Georgia, serif"/>
              </a:rPr>
              <a:t>.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4FD18-F4D0-D125-69E2-2F179B1B28AF}"/>
              </a:ext>
            </a:extLst>
          </p:cNvPr>
          <p:cNvSpPr txBox="1"/>
          <p:nvPr/>
        </p:nvSpPr>
        <p:spPr>
          <a:xfrm>
            <a:off x="1189702" y="1052051"/>
            <a:ext cx="10225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Georgia" panose="02040502050405020303" pitchFamily="18" charset="0"/>
              </a:rPr>
              <a:t>Complétez le texte par les mots: </a:t>
            </a:r>
            <a:r>
              <a:rPr lang="fr-FR" sz="2000" b="1" i="1" dirty="0">
                <a:solidFill>
                  <a:srgbClr val="00B0F0"/>
                </a:solidFill>
                <a:latin typeface="Georgia, serif"/>
              </a:rPr>
              <a:t>Enfin, me </a:t>
            </a:r>
            <a:r>
              <a:rPr lang="fr-FR" sz="2000" b="1" i="1" dirty="0">
                <a:solidFill>
                  <a:srgbClr val="00B0F0"/>
                </a:solidFill>
                <a:effectLst/>
                <a:latin typeface="Georgia, serif"/>
              </a:rPr>
              <a:t>couche, me promène, Ensuite, m'habille, me réveille, Puis, Après, me lave, Encore </a:t>
            </a:r>
            <a:endParaRPr lang="ru-RU" sz="2000" b="1" i="1" dirty="0">
              <a:solidFill>
                <a:srgbClr val="00B0F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868219-F4FC-62B9-1C6F-71304F228E94}"/>
              </a:ext>
            </a:extLst>
          </p:cNvPr>
          <p:cNvSpPr txBox="1"/>
          <p:nvPr/>
        </p:nvSpPr>
        <p:spPr>
          <a:xfrm>
            <a:off x="5181600" y="1883048"/>
            <a:ext cx="1504335" cy="384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800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CORRIGÉ</a:t>
            </a:r>
            <a:endParaRPr lang="ru-RU" sz="1800" b="1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16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118796-2792-F315-5A8C-69A9B95FB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рабочий день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id="{8CA7AF7E-E60B-F90D-D3A2-FABDD518E6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4852" y="1513088"/>
            <a:ext cx="7602295" cy="43824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A7A14B-F2A0-9B80-33C1-52DD02C0332C}"/>
              </a:ext>
            </a:extLst>
          </p:cNvPr>
          <p:cNvSpPr txBox="1"/>
          <p:nvPr/>
        </p:nvSpPr>
        <p:spPr>
          <a:xfrm>
            <a:off x="786582" y="866757"/>
            <a:ext cx="11405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Écoutez attentivement et après répondez aux questions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7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72466D-C327-73CE-EFE9-B98CD2A43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0C6CA1-F022-FA09-0E74-ED74320A3764}"/>
              </a:ext>
            </a:extLst>
          </p:cNvPr>
          <p:cNvSpPr txBox="1"/>
          <p:nvPr/>
        </p:nvSpPr>
        <p:spPr>
          <a:xfrm>
            <a:off x="4227870" y="1001666"/>
            <a:ext cx="4954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Choisis la bonne réponse</a:t>
            </a:r>
            <a:endParaRPr lang="ru-RU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3B2350-6AC8-4258-243C-7BA6015934FD}"/>
              </a:ext>
            </a:extLst>
          </p:cNvPr>
          <p:cNvSpPr txBox="1"/>
          <p:nvPr/>
        </p:nvSpPr>
        <p:spPr>
          <a:xfrm>
            <a:off x="3185224" y="1697575"/>
            <a:ext cx="7049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1.  Le matin, je .................... À 7 heures.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41B2F3-29AD-54A7-EFD3-30237A6A1325}"/>
              </a:ext>
            </a:extLst>
          </p:cNvPr>
          <p:cNvSpPr txBox="1"/>
          <p:nvPr/>
        </p:nvSpPr>
        <p:spPr>
          <a:xfrm>
            <a:off x="4286864" y="2285789"/>
            <a:ext cx="1789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a) me lève</a:t>
            </a: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96E937-F794-0937-14CF-7C0E6228FD15}"/>
              </a:ext>
            </a:extLst>
          </p:cNvPr>
          <p:cNvSpPr txBox="1"/>
          <p:nvPr/>
        </p:nvSpPr>
        <p:spPr>
          <a:xfrm>
            <a:off x="4286864" y="2751072"/>
            <a:ext cx="3136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b) me lave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22D0E3-A8D5-D28B-203F-5275CFF461A4}"/>
              </a:ext>
            </a:extLst>
          </p:cNvPr>
          <p:cNvSpPr txBox="1"/>
          <p:nvPr/>
        </p:nvSpPr>
        <p:spPr>
          <a:xfrm>
            <a:off x="4286864" y="3209028"/>
            <a:ext cx="2861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c) me réveille</a:t>
            </a:r>
            <a:endParaRPr lang="ru-RU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D440F2-D874-1A49-E158-816A4D1AFDDD}"/>
              </a:ext>
            </a:extLst>
          </p:cNvPr>
          <p:cNvSpPr txBox="1"/>
          <p:nvPr/>
        </p:nvSpPr>
        <p:spPr>
          <a:xfrm>
            <a:off x="3234385" y="3776666"/>
            <a:ext cx="6577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2. Je me sèche les ............................ .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EF2ED1-804E-2283-A1EC-20D45D339E1A}"/>
              </a:ext>
            </a:extLst>
          </p:cNvPr>
          <p:cNvSpPr txBox="1"/>
          <p:nvPr/>
        </p:nvSpPr>
        <p:spPr>
          <a:xfrm>
            <a:off x="4306529" y="4296177"/>
            <a:ext cx="3687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a) dents</a:t>
            </a:r>
            <a:endParaRPr lang="ru-RU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E6EB56-2504-FBB4-9388-00BB01F8C46E}"/>
              </a:ext>
            </a:extLst>
          </p:cNvPr>
          <p:cNvSpPr txBox="1"/>
          <p:nvPr/>
        </p:nvSpPr>
        <p:spPr>
          <a:xfrm>
            <a:off x="4306529" y="4714111"/>
            <a:ext cx="3687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b) cheveux</a:t>
            </a:r>
            <a:endParaRPr lang="ru-RU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586EA4-E08D-70B6-B426-F6A9C77A3B9F}"/>
              </a:ext>
            </a:extLst>
          </p:cNvPr>
          <p:cNvSpPr txBox="1"/>
          <p:nvPr/>
        </p:nvSpPr>
        <p:spPr>
          <a:xfrm>
            <a:off x="4336026" y="5132045"/>
            <a:ext cx="2025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c) pieds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9754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9 0.01689 L 0.03789 0.01713 L 0.06445 0.01389 C 0.06628 0.01365 0.06823 0.01365 0.07005 0.0125 C 0.07318 0.01064 0.07591 0.0074 0.07891 0.00532 C 0.0819 0.00324 0.0849 0.00162 0.08789 -0.00047 C 0.10247 -0.01088 0.0888 -0.00255 0.09987 -0.00903 C 0.11836 -0.03079 0.11159 -0.02153 0.12083 -0.03496 C 0.12227 -0.03959 0.12513 -0.04399 0.12487 -0.04931 C 0.12461 -0.05926 0.12461 -0.06945 0.12409 -0.0794 C 0.12409 -0.08079 0.12331 -0.08357 0.12331 -0.08334 L 0.12331 -0.08357 " pathEditMode="relative" rAng="0" ptsTypes="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96296E-6 L 0.04896 -0.00301 C 0.0526 -0.00625 0.05547 -0.0118 0.05989 -0.01342 C 0.08008 -0.0206 0.06979 -0.01782 0.09088 -0.02152 C 0.09258 -0.02291 0.09414 -0.0243 0.09596 -0.02546 C 0.10703 -0.03264 0.12005 -0.0375 0.13099 -0.04398 C 0.13385 -0.0456 0.13711 -0.04699 0.13984 -0.0493 C 0.14271 -0.05139 0.14505 -0.05416 0.147 -0.05717 C 0.15013 -0.0625 0.15495 -0.0743 0.15495 -0.07407 C 0.15573 -0.07893 0.15612 -0.08333 0.15703 -0.08773 C 0.1582 -0.09305 0.16028 -0.09815 0.16106 -0.10347 L 0.16302 -0.11828 C 0.16445 -0.1449 0.16328 -0.12801 0.16497 -0.14745 C 0.16523 -0.15115 0.16614 -0.15902 0.16614 -0.15879 L 0.16614 -0.15902 " pathEditMode="relative" rAng="0" ptsTypes="AAAAAAAAAAAA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6E787B-0634-22F3-F77D-E7E985F41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59" y="0"/>
            <a:ext cx="12192000" cy="6858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44A595-B6FC-FDAE-0F9E-97CBFEE9BEB7}"/>
              </a:ext>
            </a:extLst>
          </p:cNvPr>
          <p:cNvSpPr txBox="1"/>
          <p:nvPr/>
        </p:nvSpPr>
        <p:spPr>
          <a:xfrm>
            <a:off x="1622323" y="1179701"/>
            <a:ext cx="8054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3. Je choisis mes vêtements, je ..................... .</a:t>
            </a:r>
            <a:endParaRPr lang="ru-RU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0893C-DC7C-97EE-0BE3-54D9240D6774}"/>
              </a:ext>
            </a:extLst>
          </p:cNvPr>
          <p:cNvSpPr txBox="1"/>
          <p:nvPr/>
        </p:nvSpPr>
        <p:spPr>
          <a:xfrm>
            <a:off x="3663070" y="1782598"/>
            <a:ext cx="2148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a) m’habille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7E3862-99A1-2E16-76C6-3727F58D9006}"/>
              </a:ext>
            </a:extLst>
          </p:cNvPr>
          <p:cNvSpPr txBox="1"/>
          <p:nvPr/>
        </p:nvSpPr>
        <p:spPr>
          <a:xfrm>
            <a:off x="3663070" y="2238338"/>
            <a:ext cx="24559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b) me réveille</a:t>
            </a:r>
          </a:p>
          <a:p>
            <a:r>
              <a:rPr lang="fr-FR" sz="3200" dirty="0"/>
              <a:t>c) me couche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845DC0-8DD8-21ED-62E7-B3CE7D51C69E}"/>
              </a:ext>
            </a:extLst>
          </p:cNvPr>
          <p:cNvSpPr txBox="1"/>
          <p:nvPr/>
        </p:nvSpPr>
        <p:spPr>
          <a:xfrm>
            <a:off x="1622323" y="3351799"/>
            <a:ext cx="9615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4. Je me brosse les dents après.................................... .</a:t>
            </a:r>
            <a:endParaRPr lang="ru-R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7E67A6-A89F-3D05-2428-E2C4D32FDC57}"/>
              </a:ext>
            </a:extLst>
          </p:cNvPr>
          <p:cNvSpPr txBox="1"/>
          <p:nvPr/>
        </p:nvSpPr>
        <p:spPr>
          <a:xfrm flipH="1">
            <a:off x="3755676" y="3900790"/>
            <a:ext cx="27859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fr-FR" sz="3200" dirty="0"/>
              <a:t> l’école</a:t>
            </a:r>
          </a:p>
          <a:p>
            <a:pPr marL="342900" indent="-342900">
              <a:buAutoNum type="alphaLcParenR"/>
            </a:pPr>
            <a:r>
              <a:rPr lang="fr-FR" sz="3200" dirty="0"/>
              <a:t> le devoir </a:t>
            </a:r>
            <a:endParaRPr lang="ru-RU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1C8A86-31ED-2C93-3A5C-B375BE075D6F}"/>
              </a:ext>
            </a:extLst>
          </p:cNvPr>
          <p:cNvSpPr txBox="1"/>
          <p:nvPr/>
        </p:nvSpPr>
        <p:spPr>
          <a:xfrm>
            <a:off x="3755676" y="4854897"/>
            <a:ext cx="4109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c) le petit déjeuner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180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8 -0.00394 L 0.04688 -0.00371 C 0.05755 -0.00255 0.06836 -0.00162 0.07904 0.00023 C 0.08763 0.00185 0.09623 0.00578 0.10482 0.00601 C 0.13281 0.00717 0.16081 0.00509 0.18867 0.00463 C 0.19323 0.00185 0.19779 -0.00186 0.20248 -0.00394 C 0.21472 -0.00996 0.228 -0.01019 0.23945 -0.01968 C 0.24297 -0.02269 0.24662 -0.02524 0.25 -0.02848 C 0.26432 -0.0419 0.24141 -0.03334 0.27578 -0.05556 L 0.28464 -0.06135 C 0.28568 -0.0632 0.28659 -0.06551 0.28789 -0.06713 C 0.28854 -0.06806 0.28972 -0.06736 0.29037 -0.06852 C 0.29154 -0.07084 0.29167 -0.07454 0.29271 -0.07709 C 0.2944 -0.08079 0.29649 -0.0838 0.29844 -0.08704 L 0.29844 -0.08681 " pathEditMode="relative" rAng="0" ptsTypes="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78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6 0.01366 L -0.03646 0.01389 C -0.01263 0.00695 0.0112 -0.00139 0.03529 -0.00648 C 0.09844 -0.0199 0.15104 -0.03032 0.21914 -0.05671 L 0.278 -0.07963 C 0.28685 -0.08727 0.29649 -0.09259 0.30456 -0.10254 C 0.30964 -0.10879 0.31289 -0.11852 0.31667 -0.12708 C 0.32188 -0.13842 0.33464 -0.17523 0.33607 -0.18287 C 0.33972 -0.20208 0.33763 -0.19166 0.34258 -0.21458 C 0.34193 -0.22129 0.34349 -0.22963 0.34089 -0.23449 C 0.3392 -0.23773 0.33594 -0.23356 0.3336 -0.23171 C 0.33229 -0.23055 0.33164 -0.22754 0.33047 -0.22592 C 0.32813 -0.22315 0.32552 -0.22152 0.32318 -0.21875 C 0.31602 -0.21065 0.32266 -0.21435 0.31354 -0.21018 C 0.31328 -0.21018 0.31289 -0.21018 0.31263 -0.21018 L 0.31263 -0.20995 L 0.31107 -0.21018 " pathEditMode="relative" rAng="0" ptsTypes="AAAAAAAAAAAAA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45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D7A097C-F6EF-E701-2F69-1160D8F71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EFA610-5B5C-7ECB-2D8F-D999702594A9}"/>
              </a:ext>
            </a:extLst>
          </p:cNvPr>
          <p:cNvSpPr txBox="1"/>
          <p:nvPr/>
        </p:nvSpPr>
        <p:spPr>
          <a:xfrm>
            <a:off x="1573161" y="1371770"/>
            <a:ext cx="7275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5. À l’école ............................................. .</a:t>
            </a:r>
            <a:endParaRPr lang="ru-RU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9FC1AB-2CBA-5DB7-09D7-BD107BD488C6}"/>
              </a:ext>
            </a:extLst>
          </p:cNvPr>
          <p:cNvSpPr txBox="1"/>
          <p:nvPr/>
        </p:nvSpPr>
        <p:spPr>
          <a:xfrm>
            <a:off x="2890682" y="2069446"/>
            <a:ext cx="43655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fr-FR" sz="3200" dirty="0"/>
              <a:t> je me coiffe</a:t>
            </a:r>
          </a:p>
          <a:p>
            <a:pPr marL="342900" indent="-342900">
              <a:buAutoNum type="alphaLcParenR"/>
            </a:pPr>
            <a:r>
              <a:rPr lang="fr-FR" sz="3200" dirty="0"/>
              <a:t> je fais la vaisselle 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F720A9-E5DB-0C5C-7B2F-FDC57CDA5D2D}"/>
              </a:ext>
            </a:extLst>
          </p:cNvPr>
          <p:cNvSpPr txBox="1"/>
          <p:nvPr/>
        </p:nvSpPr>
        <p:spPr>
          <a:xfrm>
            <a:off x="2890682" y="3035928"/>
            <a:ext cx="4906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c) je participe aux leçons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42AD83-6BC1-DEDF-D4A1-1C5C0F9262D9}"/>
              </a:ext>
            </a:extLst>
          </p:cNvPr>
          <p:cNvSpPr txBox="1"/>
          <p:nvPr/>
        </p:nvSpPr>
        <p:spPr>
          <a:xfrm>
            <a:off x="1681314" y="3711337"/>
            <a:ext cx="6981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6. En classe .............................................</a:t>
            </a:r>
            <a:r>
              <a:rPr lang="fr-FR" dirty="0"/>
              <a:t> </a:t>
            </a:r>
            <a:r>
              <a:rPr lang="fr-FR" sz="3200" dirty="0"/>
              <a:t>.</a:t>
            </a:r>
            <a:endParaRPr lang="ru-R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75D45-7CDC-48C4-4434-0691BC1EB007}"/>
              </a:ext>
            </a:extLst>
          </p:cNvPr>
          <p:cNvSpPr txBox="1"/>
          <p:nvPr/>
        </p:nvSpPr>
        <p:spPr>
          <a:xfrm>
            <a:off x="3067662" y="4217853"/>
            <a:ext cx="45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a) je prends le bus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C17EB7-030E-0BE7-12D1-725BBA92291C}"/>
              </a:ext>
            </a:extLst>
          </p:cNvPr>
          <p:cNvSpPr txBox="1"/>
          <p:nvPr/>
        </p:nvSpPr>
        <p:spPr>
          <a:xfrm>
            <a:off x="3067662" y="4655479"/>
            <a:ext cx="5486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b) Je prends des notes</a:t>
            </a:r>
            <a:endParaRPr lang="ru-RU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79CB5F-E34E-CB8B-2C33-0178CF95BF9F}"/>
              </a:ext>
            </a:extLst>
          </p:cNvPr>
          <p:cNvSpPr txBox="1"/>
          <p:nvPr/>
        </p:nvSpPr>
        <p:spPr>
          <a:xfrm>
            <a:off x="3085245" y="5073253"/>
            <a:ext cx="4906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c) Je prends une douche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6534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43 0.0155 L -0.10443 0.01574 C -0.10234 0.01736 -0.10039 0.02013 -0.09805 0.02129 C -0.04922 0.04282 -0.03893 0.03634 0.0237 0.04282 C 0.15235 0.02916 0.24024 0.07731 0.3375 -0.04607 C 0.35065 -0.06297 0.35846 -0.09005 0.36888 -0.11204 C 0.37031 -0.12547 0.3724 -0.13866 0.37292 -0.15232 C 0.37331 -0.16088 0.37539 -0.17315 0.37136 -0.17801 C 0.35938 -0.19283 0.3444 -0.19931 0.33021 -0.20533 C 0.31615 -0.21135 0.24557 -0.23172 0.21966 -0.23403 C 0.19531 -0.23612 0.17083 -0.23588 0.14636 -0.23681 C 0.11328 -0.25047 0.16875 -0.22871 0.08581 -0.24676 C 0.08255 -0.24746 0.08021 -0.25278 0.07695 -0.25394 C 0.06485 -0.25857 0.04375 -0.26088 0.03099 -0.2625 C 0.02852 -0.26158 0.02461 -0.26389 0.0237 -0.25973 C 0.02292 -0.25649 0.02748 -0.25649 0.02943 -0.25556 C 0.03581 -0.25209 0.0362 -0.25255 0.04154 -0.25255 L 0.04154 -0.25232 " pathEditMode="relative" rAng="0" ptsTypes="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82 0.02453 L -0.04765 0.03171 C -0.03372 0.02546 -0.03281 0.02384 -0.01692 0.02291 L 0.1444 0.01736 C 0.15938 0.00903 0.17435 0.00046 0.18959 -0.00718 C 0.21068 -0.01783 0.23203 -0.02709 0.25326 -0.03727 C 0.25899 -0.04005 0.26472 -0.0419 0.27018 -0.04584 C 0.3069 -0.07269 0.2888 -0.05787 0.32422 -0.09028 C 0.32891 -0.10417 0.34063 -0.12361 0.33073 -0.1419 C 0.32761 -0.14769 0.32227 -0.14838 0.31784 -0.14908 C 0.29818 -0.15232 0.25886 -0.15347 0.25886 -0.15324 C 0.23933 -0.15255 0.21966 -0.15232 0.2 -0.1507 C 0.19727 -0.15047 0.16966 -0.14699 0.15729 -0.14352 C 0.15586 -0.14306 0.15456 -0.14236 0.15326 -0.1419 C 0.14323 -0.14236 0.13334 -0.1419 0.12344 -0.14352 C 0.12005 -0.14398 0.11706 -0.14722 0.11367 -0.14769 C 0.10677 -0.14908 0.09974 -0.14861 0.09271 -0.14908 C 0.07383 -0.15648 0.08529 -0.15347 0.05808 -0.15347 L 0.05808 -0.15324 L 0.05808 -0.15347 " pathEditMode="relative" rAng="0" ptsTypes="AAAAAAAAAAAAAAAA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6" y="-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8E241AA1-2295-62B4-CBAC-9AE275999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734467"/>
              </p:ext>
            </p:extLst>
          </p:nvPr>
        </p:nvGraphicFramePr>
        <p:xfrm>
          <a:off x="3565833" y="4318821"/>
          <a:ext cx="8128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437099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4400" i="1" dirty="0"/>
                        <a:t>Ma journée</a:t>
                      </a:r>
                      <a:endParaRPr lang="ru-RU" sz="4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820393"/>
                  </a:ext>
                </a:extLst>
              </a:tr>
              <a:tr h="589609">
                <a:tc>
                  <a:txBody>
                    <a:bodyPr/>
                    <a:lstStyle/>
                    <a:p>
                      <a:pPr algn="ctr"/>
                      <a:r>
                        <a:rPr lang="ru-RU" sz="4400" b="1" i="1" dirty="0"/>
                        <a:t>Мой (рабочий) день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258991"/>
                  </a:ext>
                </a:extLst>
              </a:tr>
            </a:tbl>
          </a:graphicData>
        </a:graphic>
      </p:graphicFrame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6178A1DA-60D0-6F10-1FB7-07C792963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717863"/>
              </p:ext>
            </p:extLst>
          </p:nvPr>
        </p:nvGraphicFramePr>
        <p:xfrm>
          <a:off x="3477342" y="1377084"/>
          <a:ext cx="8128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991445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b="1" i="1" dirty="0"/>
                        <a:t>Ma routine </a:t>
                      </a:r>
                      <a:r>
                        <a:rPr lang="en-US" sz="4400" b="1" i="1" dirty="0" err="1"/>
                        <a:t>quotidienne</a:t>
                      </a:r>
                      <a:endParaRPr lang="ru-RU" sz="44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051631"/>
                  </a:ext>
                </a:extLst>
              </a:tr>
              <a:tr h="476538">
                <a:tc>
                  <a:txBody>
                    <a:bodyPr/>
                    <a:lstStyle/>
                    <a:p>
                      <a:pPr algn="ctr"/>
                      <a:r>
                        <a:rPr lang="ru-RU" sz="4400" b="1" i="1" dirty="0"/>
                        <a:t>Мой распорядок дня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716967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709E4F-1FFD-10B2-A2EB-751176B93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44" y="1651819"/>
            <a:ext cx="2989859" cy="379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6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4CF9B0-1DCC-5F6B-6962-E41DB339A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1B2187-00D9-C973-6C21-5FC3394415A4}"/>
              </a:ext>
            </a:extLst>
          </p:cNvPr>
          <p:cNvSpPr txBox="1"/>
          <p:nvPr/>
        </p:nvSpPr>
        <p:spPr>
          <a:xfrm>
            <a:off x="1966452" y="1134589"/>
            <a:ext cx="5902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7. Je dîne avec ............................. .</a:t>
            </a:r>
            <a:endParaRPr lang="ru-RU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A28248-0234-B2AF-7DD4-26C09F4F9268}"/>
              </a:ext>
            </a:extLst>
          </p:cNvPr>
          <p:cNvSpPr txBox="1"/>
          <p:nvPr/>
        </p:nvSpPr>
        <p:spPr>
          <a:xfrm>
            <a:off x="3510116" y="1766416"/>
            <a:ext cx="2348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a) ma famille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A0BDD5-0CCD-5DC1-95BA-BC3CD78957D6}"/>
              </a:ext>
            </a:extLst>
          </p:cNvPr>
          <p:cNvSpPr txBox="1"/>
          <p:nvPr/>
        </p:nvSpPr>
        <p:spPr>
          <a:xfrm>
            <a:off x="3510116" y="2261333"/>
            <a:ext cx="32891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b) mes proffeseurs</a:t>
            </a:r>
          </a:p>
          <a:p>
            <a:r>
              <a:rPr lang="fr-FR" sz="3200" dirty="0"/>
              <a:t>c) mes amis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213F92-EBA3-59E4-9165-FBF03BE43F54}"/>
              </a:ext>
            </a:extLst>
          </p:cNvPr>
          <p:cNvSpPr txBox="1"/>
          <p:nvPr/>
        </p:nvSpPr>
        <p:spPr>
          <a:xfrm>
            <a:off x="2054262" y="3629917"/>
            <a:ext cx="6502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8. Je vais au lit  .................................. .</a:t>
            </a:r>
            <a:endParaRPr lang="ru-R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887758-BEB6-201C-DC0A-29F2E862F4FD}"/>
              </a:ext>
            </a:extLst>
          </p:cNvPr>
          <p:cNvSpPr txBox="1"/>
          <p:nvPr/>
        </p:nvSpPr>
        <p:spPr>
          <a:xfrm>
            <a:off x="3510116" y="4241285"/>
            <a:ext cx="24331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lphaLcParenR"/>
            </a:pPr>
            <a:r>
              <a:rPr lang="fr-FR" sz="3200" dirty="0"/>
              <a:t>à 6 heures</a:t>
            </a:r>
          </a:p>
          <a:p>
            <a:pPr marL="514350" indent="-514350">
              <a:buAutoNum type="alphaLcParenR"/>
            </a:pPr>
            <a:r>
              <a:rPr lang="fr-FR" sz="3200" dirty="0"/>
              <a:t>à midi</a:t>
            </a:r>
            <a:endParaRPr lang="ru-RU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6C8F27-3D0B-946F-0BC4-79467C777B19}"/>
              </a:ext>
            </a:extLst>
          </p:cNvPr>
          <p:cNvSpPr txBox="1"/>
          <p:nvPr/>
        </p:nvSpPr>
        <p:spPr>
          <a:xfrm>
            <a:off x="3510116" y="5202052"/>
            <a:ext cx="4441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c) à 21 heures 30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2020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02 0.01875 L -0.03502 0.01898 C 0.00717 0.01412 -0.06367 0.02107 0.04389 0.02315 L 0.2004 0.02593 C 0.21693 0.02384 0.26172 0.04375 0.28021 0.00741 C 0.28099 0.00579 0.28125 0.00347 0.28178 0.00162 C 0.2823 -0.00231 0.28308 -0.00602 0.28347 -0.00995 C 0.28386 -0.01412 0.28373 -0.01852 0.28425 -0.02268 C 0.28477 -0.02778 0.28581 -0.03241 0.28659 -0.03704 C 0.28633 -0.04421 0.28724 -0.05185 0.28581 -0.05856 C 0.2836 -0.06944 0.27904 -0.07847 0.27618 -0.08889 C 0.2754 -0.09167 0.27487 -0.09491 0.2737 -0.09745 C 0.2724 -0.10023 0.27071 -0.10254 0.26889 -0.10463 C 0.26823 -0.10532 0.26732 -0.10579 0.26654 -0.10602 C 0.26407 -0.10671 0.26159 -0.10694 0.25925 -0.10741 C 0.24896 -0.1037 0.26355 -0.10949 0.24792 -0.10023 C 0.24558 -0.09884 0.2431 -0.09838 0.24063 -0.09745 C 0.20469 -0.09838 0.16862 -0.09792 0.13269 -0.10023 C 0.12683 -0.10069 0.12618 -0.10555 0.12136 -0.10741 C 0.11654 -0.10926 0.11159 -0.10995 0.10678 -0.1118 C 0.09623 -0.11551 0.10625 -0.11458 0.09558 -0.11458 L 0.09558 -0.11435 L 0.0875 -0.1118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81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45 0.00578 L 0.04245 0.00602 C 0.05013 0.01018 0.05794 0.01504 0.06576 0.01875 C 0.06784 0.0199 0.07005 0.01967 0.07227 0.02014 L 0.10287 0.02893 C 0.18412 0.02592 0.2655 0.03032 0.34649 0.02014 C 0.35547 0.01921 0.36315 0.00648 0.36979 -0.00417 C 0.37396 -0.01065 0.37526 -0.0213 0.37787 -0.02986 C 0.37956 -0.04236 0.38281 -0.0544 0.38268 -0.06713 C 0.38229 -0.10926 0.37969 -0.15139 0.3763 -0.19329 C 0.37565 -0.2007 0.37266 -0.20672 0.37071 -0.2132 C 0.36797 -0.22199 0.36263 -0.23426 0.3586 -0.24051 C 0.353 -0.24885 0.34414 -0.25556 0.33763 -0.25926 C 0.33477 -0.26065 0.33164 -0.26088 0.32865 -0.26204 C 0.32487 -0.26343 0.32123 -0.26482 0.31745 -0.26621 C 0.30612 -0.26574 0.29479 -0.26597 0.2836 -0.26482 C 0.27852 -0.26435 0.26719 -0.26065 0.26172 -0.25926 C 0.2599 -0.25857 0.25808 -0.25787 0.25612 -0.25764 C 0.21367 -0.25301 0.19961 -0.2544 0.14883 -0.25347 L 0.09154 -0.25486 L 0.09076 -0.25486 " pathEditMode="relative" rAng="0" ptsTypes="AAAAAAAAAAAAAAAAA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5" y="-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412C20-9E26-7F77-7007-110E91333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4" name="WordArt 2">
            <a:extLst>
              <a:ext uri="{FF2B5EF4-FFF2-40B4-BE49-F238E27FC236}">
                <a16:creationId xmlns:a16="http://schemas.microsoft.com/office/drawing/2014/main" id="{E362967B-91C0-19A3-BDA9-15597C1E535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41754" y="1100295"/>
            <a:ext cx="7973961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/>
                <a:latin typeface="Arial Black" panose="020B0A04020102020204" pitchFamily="34" charset="0"/>
              </a:rPr>
              <a:t>MA ROUTINE: questions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66FF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BA97FF-9818-9E55-36C8-05A578C692FF}"/>
              </a:ext>
            </a:extLst>
          </p:cNvPr>
          <p:cNvSpPr txBox="1"/>
          <p:nvPr/>
        </p:nvSpPr>
        <p:spPr>
          <a:xfrm>
            <a:off x="2939845" y="2232577"/>
            <a:ext cx="76101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te réveilles?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prends le petit déjeuner?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vas à l’école?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les cours finissent?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rentres chez toi?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dejeunes?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fais tes dévoirs?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dînes et vas au lit?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i="1" dirty="0"/>
              <a:t>À quelle heure tu te couches?</a:t>
            </a:r>
            <a:endParaRPr lang="ru-RU" sz="2800" i="1" dirty="0"/>
          </a:p>
        </p:txBody>
      </p:sp>
      <p:sp>
        <p:nvSpPr>
          <p:cNvPr id="9" name="WordArt 4">
            <a:extLst>
              <a:ext uri="{FF2B5EF4-FFF2-40B4-BE49-F238E27FC236}">
                <a16:creationId xmlns:a16="http://schemas.microsoft.com/office/drawing/2014/main" id="{8B30D8B0-DDB3-4256-A6DC-853EE3503F9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061796" y="1567786"/>
            <a:ext cx="433387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pattFill prst="plaid">
                  <a:fgClr>
                    <a:srgbClr val="FFC000"/>
                  </a:fgClr>
                  <a:bgClr>
                    <a:srgbClr val="92D050"/>
                  </a:bgClr>
                </a:pattFill>
                <a:effectLst/>
                <a:latin typeface="Arial Black" panose="020B0A04020102020204" pitchFamily="34" charset="0"/>
              </a:rPr>
              <a:t>À quelle heure...?</a:t>
            </a:r>
            <a:endParaRPr lang="ru-RU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pattFill prst="plaid">
                <a:fgClr>
                  <a:srgbClr val="FFC000"/>
                </a:fgClr>
                <a:bgClr>
                  <a:srgbClr val="92D050"/>
                </a:bgClr>
              </a:patt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611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59" y="-1"/>
            <a:ext cx="12192000" cy="68580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B0672E-D5E9-1EF1-B8A6-D82E47BE0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887" y="3820888"/>
            <a:ext cx="2156960" cy="215049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17146B3-7298-CB20-EFF2-36022FA92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059" y="929014"/>
            <a:ext cx="1946788" cy="223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6599B4D-9AF2-EB20-12C1-F21554C84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1" y="3455576"/>
            <a:ext cx="2832041" cy="247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67793BE2-33D9-E815-367E-6D5BC0C6B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795" y="4519889"/>
            <a:ext cx="1708871" cy="154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A32092-BF86-1D56-3DD3-6D7F2FA54AF6}"/>
              </a:ext>
            </a:extLst>
          </p:cNvPr>
          <p:cNvSpPr txBox="1"/>
          <p:nvPr/>
        </p:nvSpPr>
        <p:spPr>
          <a:xfrm>
            <a:off x="3716464" y="1859091"/>
            <a:ext cx="516193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effectLst/>
                <a:latin typeface="Calibri" panose="020F0502020204030204" pitchFamily="34" charset="0"/>
              </a:rPr>
              <a:t>se réveiller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lever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faire de la gymnastique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laver 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brosser les dents 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1800" b="0" i="0" u="none" strike="noStrik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5" name="Picture 12">
            <a:extLst>
              <a:ext uri="{FF2B5EF4-FFF2-40B4-BE49-F238E27FC236}">
                <a16:creationId xmlns:a16="http://schemas.microsoft.com/office/drawing/2014/main" id="{B19A5570-F27F-9D79-02EA-AF10E128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94" y="1042749"/>
            <a:ext cx="2054412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1EA2E8A-A6C9-36B5-A84F-C3DAB564768D}"/>
              </a:ext>
            </a:extLst>
          </p:cNvPr>
          <p:cNvSpPr txBox="1"/>
          <p:nvPr/>
        </p:nvSpPr>
        <p:spPr>
          <a:xfrm>
            <a:off x="2369574" y="985027"/>
            <a:ext cx="8091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B0F0"/>
                </a:solidFill>
              </a:rPr>
              <a:t>D’abord</a:t>
            </a:r>
            <a:r>
              <a:rPr lang="fr-FR" sz="3600" b="1" i="1" dirty="0"/>
              <a:t>, qu’est-ce qu’ils font le matin?</a:t>
            </a:r>
            <a:endParaRPr lang="ru-RU" sz="3600" b="1" i="1" dirty="0"/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12D081A1-7888-03EC-5BD6-A7D5D2E6BED7}"/>
              </a:ext>
            </a:extLst>
          </p:cNvPr>
          <p:cNvCxnSpPr>
            <a:cxnSpLocks/>
          </p:cNvCxnSpPr>
          <p:nvPr/>
        </p:nvCxnSpPr>
        <p:spPr>
          <a:xfrm flipH="1" flipV="1">
            <a:off x="7295535" y="2200972"/>
            <a:ext cx="2484352" cy="303962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3D1E29E4-D873-FE6D-2571-9BBD08008F49}"/>
              </a:ext>
            </a:extLst>
          </p:cNvPr>
          <p:cNvCxnSpPr>
            <a:cxnSpLocks/>
          </p:cNvCxnSpPr>
          <p:nvPr/>
        </p:nvCxnSpPr>
        <p:spPr>
          <a:xfrm flipH="1">
            <a:off x="3321242" y="2772697"/>
            <a:ext cx="2237562" cy="1697869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Прямая со стрелкой 7168">
            <a:extLst>
              <a:ext uri="{FF2B5EF4-FFF2-40B4-BE49-F238E27FC236}">
                <a16:creationId xmlns:a16="http://schemas.microsoft.com/office/drawing/2014/main" id="{A5D2CD89-DBD9-FA55-6D90-370E57AE143F}"/>
              </a:ext>
            </a:extLst>
          </p:cNvPr>
          <p:cNvCxnSpPr>
            <a:cxnSpLocks/>
          </p:cNvCxnSpPr>
          <p:nvPr/>
        </p:nvCxnSpPr>
        <p:spPr>
          <a:xfrm>
            <a:off x="2703435" y="2872264"/>
            <a:ext cx="1586880" cy="332590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3" name="Прямая со стрелкой 7172">
            <a:extLst>
              <a:ext uri="{FF2B5EF4-FFF2-40B4-BE49-F238E27FC236}">
                <a16:creationId xmlns:a16="http://schemas.microsoft.com/office/drawing/2014/main" id="{F7CE3A90-CB1A-4A6D-6059-340EB6BF62D4}"/>
              </a:ext>
            </a:extLst>
          </p:cNvPr>
          <p:cNvCxnSpPr>
            <a:cxnSpLocks/>
          </p:cNvCxnSpPr>
          <p:nvPr/>
        </p:nvCxnSpPr>
        <p:spPr>
          <a:xfrm flipV="1">
            <a:off x="7085363" y="2510737"/>
            <a:ext cx="2773183" cy="1210046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7" name="Соединитель: уступ 7176">
            <a:extLst>
              <a:ext uri="{FF2B5EF4-FFF2-40B4-BE49-F238E27FC236}">
                <a16:creationId xmlns:a16="http://schemas.microsoft.com/office/drawing/2014/main" id="{90046CBB-A94A-D378-7B04-E25F5BA0F42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718503" y="4553938"/>
            <a:ext cx="874748" cy="368496"/>
          </a:xfrm>
          <a:prstGeom prst="bentConnector3">
            <a:avLst>
              <a:gd name="adj1" fmla="val 50000"/>
            </a:avLst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6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861" y="-46649"/>
            <a:ext cx="12357861" cy="6951298"/>
          </a:xfrm>
          <a:prstGeom prst="rect">
            <a:avLst/>
          </a:prstGeom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3D09C29A-4B7C-AF4B-1557-DB0BBC2BA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" y="968171"/>
            <a:ext cx="2701412" cy="270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8AEAAE69-3E23-9D11-03B9-B5D02757E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1" y="3669583"/>
            <a:ext cx="2587832" cy="224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F19AFEB3-66CB-3053-EDBD-8A48528BC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211" y="1273785"/>
            <a:ext cx="1529223" cy="265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60B1CBC6-53B4-0EDB-6842-4E26DEAF7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344" y="4425178"/>
            <a:ext cx="1982959" cy="194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86BFEB-933B-3564-31FD-BF9FC5F181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4942" y="4331110"/>
            <a:ext cx="1946787" cy="19467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BD3BE1-8761-2038-F49B-E3625EEA274F}"/>
              </a:ext>
            </a:extLst>
          </p:cNvPr>
          <p:cNvSpPr txBox="1"/>
          <p:nvPr/>
        </p:nvSpPr>
        <p:spPr>
          <a:xfrm>
            <a:off x="3024393" y="907027"/>
            <a:ext cx="7005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/>
              <a:t>Continue! Le matin il faut </a:t>
            </a:r>
            <a:r>
              <a:rPr lang="fr-FR" sz="3600" b="1" i="1" dirty="0">
                <a:solidFill>
                  <a:srgbClr val="00B0F0"/>
                </a:solidFill>
              </a:rPr>
              <a:t>encore</a:t>
            </a:r>
            <a:r>
              <a:rPr lang="fr-FR" sz="3600" b="1" i="1" dirty="0"/>
              <a:t>...</a:t>
            </a:r>
            <a:endParaRPr lang="ru-RU" sz="3600" b="1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28F4C2-1A0F-FAA5-394A-87632F13CC72}"/>
              </a:ext>
            </a:extLst>
          </p:cNvPr>
          <p:cNvSpPr txBox="1"/>
          <p:nvPr/>
        </p:nvSpPr>
        <p:spPr>
          <a:xfrm>
            <a:off x="3649061" y="1711328"/>
            <a:ext cx="44719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effectLst/>
                <a:latin typeface="Calibri" panose="020F0502020204030204" pitchFamily="34" charset="0"/>
              </a:rPr>
              <a:t>se coiffer</a:t>
            </a:r>
            <a:r>
              <a:rPr lang="ru-RU" sz="3200" b="1" dirty="0">
                <a:latin typeface="Calibri" panose="020F0502020204030204" pitchFamily="34" charset="0"/>
              </a:rPr>
              <a:t>=</a:t>
            </a:r>
            <a:r>
              <a:rPr lang="fr-FR" sz="3200" b="1" i="0" u="none" strike="noStrike" kern="1200" dirty="0">
                <a:effectLst/>
                <a:latin typeface="Calibri" panose="020F0502020204030204" pitchFamily="34" charset="0"/>
              </a:rPr>
              <a:t>se peigner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s’habiller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faire le lit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prendre le petit déjeuner</a:t>
            </a:r>
            <a:endParaRPr lang="fr-FR" sz="3200" kern="1200" dirty="0"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0000"/>
                </a:solidFill>
              </a:rPr>
              <a:t>partir</a:t>
            </a:r>
            <a:r>
              <a:rPr lang="fr-FR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 pour</a:t>
            </a:r>
            <a:r>
              <a:rPr lang="ru-RU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=</a:t>
            </a: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aller à l’école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Дуга 13">
            <a:extLst>
              <a:ext uri="{FF2B5EF4-FFF2-40B4-BE49-F238E27FC236}">
                <a16:creationId xmlns:a16="http://schemas.microsoft.com/office/drawing/2014/main" id="{705166E0-2943-55BF-53F1-FB5579ADADD2}"/>
              </a:ext>
            </a:extLst>
          </p:cNvPr>
          <p:cNvSpPr/>
          <p:nvPr/>
        </p:nvSpPr>
        <p:spPr>
          <a:xfrm rot="21101477">
            <a:off x="5603675" y="1739824"/>
            <a:ext cx="3082111" cy="3719769"/>
          </a:xfrm>
          <a:prstGeom prst="arc">
            <a:avLst>
              <a:gd name="adj1" fmla="val 17825204"/>
              <a:gd name="adj2" fmla="val 5882474"/>
            </a:avLst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id="{9AF98211-5995-510A-2C5A-7FC59B48F279}"/>
              </a:ext>
            </a:extLst>
          </p:cNvPr>
          <p:cNvCxnSpPr>
            <a:cxnSpLocks/>
          </p:cNvCxnSpPr>
          <p:nvPr/>
        </p:nvCxnSpPr>
        <p:spPr>
          <a:xfrm rot="10800000">
            <a:off x="6790540" y="2521617"/>
            <a:ext cx="3239483" cy="2678761"/>
          </a:xfrm>
          <a:prstGeom prst="curvedConnector3">
            <a:avLst>
              <a:gd name="adj1" fmla="val 50000"/>
            </a:avLst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изогнутый 24">
            <a:extLst>
              <a:ext uri="{FF2B5EF4-FFF2-40B4-BE49-F238E27FC236}">
                <a16:creationId xmlns:a16="http://schemas.microsoft.com/office/drawing/2014/main" id="{BD03A71C-1ECF-B67E-5D31-9B73C230B8AC}"/>
              </a:ext>
            </a:extLst>
          </p:cNvPr>
          <p:cNvCxnSpPr>
            <a:cxnSpLocks/>
          </p:cNvCxnSpPr>
          <p:nvPr/>
        </p:nvCxnSpPr>
        <p:spPr>
          <a:xfrm>
            <a:off x="2617109" y="2111966"/>
            <a:ext cx="2426839" cy="709892"/>
          </a:xfrm>
          <a:prstGeom prst="curvedConnector3">
            <a:avLst>
              <a:gd name="adj1" fmla="val 50000"/>
            </a:avLst>
          </a:prstGeom>
          <a:ln w="571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изогнутый 29">
            <a:extLst>
              <a:ext uri="{FF2B5EF4-FFF2-40B4-BE49-F238E27FC236}">
                <a16:creationId xmlns:a16="http://schemas.microsoft.com/office/drawing/2014/main" id="{1BCC9086-D003-8540-E481-32876FF3EE4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389020" y="3542638"/>
            <a:ext cx="1304261" cy="1290320"/>
          </a:xfrm>
          <a:prstGeom prst="curvedConnector3">
            <a:avLst>
              <a:gd name="adj1" fmla="val 50000"/>
            </a:avLst>
          </a:prstGeom>
          <a:ln w="571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3" name="Соединитель: изогнутый 2052">
            <a:extLst>
              <a:ext uri="{FF2B5EF4-FFF2-40B4-BE49-F238E27FC236}">
                <a16:creationId xmlns:a16="http://schemas.microsoft.com/office/drawing/2014/main" id="{AFC7415E-BE1C-704B-DDB0-9477A4CAEF3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100001" y="2710831"/>
            <a:ext cx="2046119" cy="1251959"/>
          </a:xfrm>
          <a:prstGeom prst="curved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00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660"/>
            <a:ext cx="12331836" cy="6936659"/>
          </a:xfrm>
          <a:prstGeom prst="rect">
            <a:avLst/>
          </a:prstGeom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D366B69C-9C52-DF52-CB1F-25CD6726F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81" y="3444118"/>
            <a:ext cx="3360446" cy="280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8EFE125C-DD39-FD4A-23BF-C2816A79F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09" y="1356307"/>
            <a:ext cx="2956251" cy="226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880C75CB-E04E-D8D5-7A3E-92BC7FD62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381" y="1069258"/>
            <a:ext cx="2747910" cy="376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94E77A-FFE0-7731-F28A-99BBF4009010}"/>
              </a:ext>
            </a:extLst>
          </p:cNvPr>
          <p:cNvSpPr txBox="1"/>
          <p:nvPr/>
        </p:nvSpPr>
        <p:spPr>
          <a:xfrm>
            <a:off x="4369343" y="1820010"/>
            <a:ext cx="3755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effectLst/>
                <a:latin typeface="Calibri" panose="020F0502020204030204" pitchFamily="34" charset="0"/>
              </a:rPr>
              <a:t>rentrer à  la maison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déjeuner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2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promener</a:t>
            </a:r>
            <a:endParaRPr lang="ru-RU" sz="32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A97BBF-105D-6B70-8253-713837B4B1FF}"/>
              </a:ext>
            </a:extLst>
          </p:cNvPr>
          <p:cNvSpPr txBox="1"/>
          <p:nvPr/>
        </p:nvSpPr>
        <p:spPr>
          <a:xfrm>
            <a:off x="4798142" y="896362"/>
            <a:ext cx="4552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i="1" dirty="0">
                <a:solidFill>
                  <a:srgbClr val="00B0F0"/>
                </a:solidFill>
              </a:rPr>
              <a:t>Après</a:t>
            </a:r>
            <a:r>
              <a:rPr lang="fr-FR" sz="3600" b="1" i="1" dirty="0"/>
              <a:t> les cours </a:t>
            </a:r>
            <a:endParaRPr lang="ru-RU" sz="3600" b="1" i="1" dirty="0"/>
          </a:p>
        </p:txBody>
      </p:sp>
      <p:cxnSp>
        <p:nvCxnSpPr>
          <p:cNvPr id="8" name="Соединитель: уступ 7">
            <a:extLst>
              <a:ext uri="{FF2B5EF4-FFF2-40B4-BE49-F238E27FC236}">
                <a16:creationId xmlns:a16="http://schemas.microsoft.com/office/drawing/2014/main" id="{352DE08F-0C11-D479-E733-3A769B24AE7A}"/>
              </a:ext>
            </a:extLst>
          </p:cNvPr>
          <p:cNvCxnSpPr>
            <a:cxnSpLocks/>
          </p:cNvCxnSpPr>
          <p:nvPr/>
        </p:nvCxnSpPr>
        <p:spPr>
          <a:xfrm>
            <a:off x="3626473" y="1541617"/>
            <a:ext cx="846341" cy="768964"/>
          </a:xfrm>
          <a:prstGeom prst="bentConnector3">
            <a:avLst/>
          </a:prstGeom>
          <a:ln w="571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1DD1B947-DCC5-578A-487D-7AC97E4CF488}"/>
              </a:ext>
            </a:extLst>
          </p:cNvPr>
          <p:cNvCxnSpPr>
            <a:cxnSpLocks/>
          </p:cNvCxnSpPr>
          <p:nvPr/>
        </p:nvCxnSpPr>
        <p:spPr>
          <a:xfrm>
            <a:off x="7157884" y="2701316"/>
            <a:ext cx="1616575" cy="985965"/>
          </a:xfrm>
          <a:prstGeom prst="bentConnector3">
            <a:avLst>
              <a:gd name="adj1" fmla="val 50000"/>
            </a:avLst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0A29D1AA-3FA9-E002-3A81-DAA76DEA1F6C}"/>
              </a:ext>
            </a:extLst>
          </p:cNvPr>
          <p:cNvSpPr/>
          <p:nvPr/>
        </p:nvSpPr>
        <p:spPr>
          <a:xfrm flipH="1">
            <a:off x="5941997" y="3293806"/>
            <a:ext cx="342772" cy="471948"/>
          </a:xfrm>
          <a:prstGeom prst="downArrow">
            <a:avLst>
              <a:gd name="adj1" fmla="val 50000"/>
              <a:gd name="adj2" fmla="val 4375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6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17B863D-3090-AC93-ADB5-65D6C3C36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52" y="1029764"/>
            <a:ext cx="2542523" cy="17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E7667C-C76B-6D41-BD3F-79532774FD33}"/>
              </a:ext>
            </a:extLst>
          </p:cNvPr>
          <p:cNvSpPr txBox="1"/>
          <p:nvPr/>
        </p:nvSpPr>
        <p:spPr>
          <a:xfrm>
            <a:off x="3995495" y="888557"/>
            <a:ext cx="5496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dirty="0">
                <a:solidFill>
                  <a:srgbClr val="00B0F0"/>
                </a:solidFill>
              </a:rPr>
              <a:t>Ensuite</a:t>
            </a:r>
            <a:r>
              <a:rPr lang="fr-FR" sz="4400" b="1" i="1" dirty="0"/>
              <a:t> à l’école</a:t>
            </a:r>
            <a:endParaRPr lang="ru-RU" sz="4400" b="1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5B5F06-973A-947C-BC18-5CC4B38281DE}"/>
              </a:ext>
            </a:extLst>
          </p:cNvPr>
          <p:cNvSpPr txBox="1"/>
          <p:nvPr/>
        </p:nvSpPr>
        <p:spPr>
          <a:xfrm>
            <a:off x="4254449" y="1626509"/>
            <a:ext cx="3638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fr-FR" sz="3600" b="1" i="0" u="none" strike="noStrike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</a:rPr>
              <a:t>être en classe</a:t>
            </a:r>
          </a:p>
          <a:p>
            <a:pPr algn="ctr" fontAlgn="t"/>
            <a:r>
              <a:rPr lang="fr-FR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avoir cours</a:t>
            </a:r>
            <a:endParaRPr lang="ru-RU" sz="3600" b="1" i="0" u="none" strike="noStrike" kern="1200" dirty="0">
              <a:solidFill>
                <a:srgbClr val="FF0000"/>
              </a:solidFill>
              <a:effectLst/>
              <a:latin typeface="Calibri" panose="020F050202020403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3600" b="0" i="0" u="none" strike="noStrike" dirty="0">
              <a:effectLst/>
              <a:latin typeface="Arial" panose="020B0604020202020204" pitchFamily="34" charset="0"/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C1F966A-3E20-2767-7491-236E3EE01431}"/>
              </a:ext>
            </a:extLst>
          </p:cNvPr>
          <p:cNvCxnSpPr>
            <a:cxnSpLocks/>
          </p:cNvCxnSpPr>
          <p:nvPr/>
        </p:nvCxnSpPr>
        <p:spPr>
          <a:xfrm flipH="1">
            <a:off x="2905160" y="1988403"/>
            <a:ext cx="1568403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D5A9510D-60E0-6578-7A4B-8AC2F210B6E6}"/>
              </a:ext>
            </a:extLst>
          </p:cNvPr>
          <p:cNvCxnSpPr>
            <a:cxnSpLocks/>
          </p:cNvCxnSpPr>
          <p:nvPr/>
        </p:nvCxnSpPr>
        <p:spPr>
          <a:xfrm>
            <a:off x="7537190" y="2563079"/>
            <a:ext cx="16764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0BF458F8-9270-3BB0-9D6B-9DBA40405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68" y="4406563"/>
            <a:ext cx="2526862" cy="186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4F93CF8-F990-2232-EE79-6D455EF7F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8662" y="5501198"/>
            <a:ext cx="691290" cy="46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98D57D-3E95-485F-4E3E-DD9F0DF8EA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2589" y="4434557"/>
            <a:ext cx="3011813" cy="18383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75E9E5-AABA-C1D1-B08E-6B5EE6EA05FB}"/>
              </a:ext>
            </a:extLst>
          </p:cNvPr>
          <p:cNvSpPr txBox="1"/>
          <p:nvPr/>
        </p:nvSpPr>
        <p:spPr>
          <a:xfrm>
            <a:off x="-77375" y="3053560"/>
            <a:ext cx="4202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600" b="1" dirty="0">
                <a:latin typeface="Calibri" panose="020F0502020204030204" pitchFamily="34" charset="0"/>
              </a:rPr>
              <a:t>écouter attentivement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D580E7-41BD-3C0D-3421-1013E2FD7696}"/>
              </a:ext>
            </a:extLst>
          </p:cNvPr>
          <p:cNvSpPr txBox="1"/>
          <p:nvPr/>
        </p:nvSpPr>
        <p:spPr>
          <a:xfrm>
            <a:off x="8439570" y="3102824"/>
            <a:ext cx="2800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600" b="1" i="0" u="none" strike="noStrike" dirty="0">
                <a:effectLst/>
                <a:latin typeface="Calibri" panose="020F0502020204030204" pitchFamily="34" charset="0"/>
              </a:rPr>
              <a:t>prendre des notes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C48097-5FF8-F95F-7A9E-B66B61A9E529}"/>
              </a:ext>
            </a:extLst>
          </p:cNvPr>
          <p:cNvSpPr txBox="1"/>
          <p:nvPr/>
        </p:nvSpPr>
        <p:spPr>
          <a:xfrm>
            <a:off x="4292908" y="2823656"/>
            <a:ext cx="3468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fr-FR" sz="3600" b="1" dirty="0">
                <a:latin typeface="Calibri" panose="020F0502020204030204" pitchFamily="34" charset="0"/>
              </a:rPr>
              <a:t>participer aux leçons</a:t>
            </a:r>
            <a:endParaRPr lang="fr-FR" sz="3600" b="1" i="0" u="none" strike="noStrike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A6A67009-BB7E-2A20-C46A-BD4C08EEA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856" y="978921"/>
            <a:ext cx="2384304" cy="201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1E58D0B-FCEF-7151-B432-B8477DF898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2135" y="4158771"/>
            <a:ext cx="3168590" cy="211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1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711"/>
            <a:ext cx="12192000" cy="6858001"/>
          </a:xfrm>
          <a:prstGeom prst="rect">
            <a:avLst/>
          </a:prstGeom>
        </p:spPr>
      </p:pic>
      <p:pic>
        <p:nvPicPr>
          <p:cNvPr id="4" name="Picture 28">
            <a:extLst>
              <a:ext uri="{FF2B5EF4-FFF2-40B4-BE49-F238E27FC236}">
                <a16:creationId xmlns:a16="http://schemas.microsoft.com/office/drawing/2014/main" id="{3CBE74BC-87E9-CDB7-6341-078A777DF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4" y="2746220"/>
            <a:ext cx="2641269" cy="314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0">
            <a:extLst>
              <a:ext uri="{FF2B5EF4-FFF2-40B4-BE49-F238E27FC236}">
                <a16:creationId xmlns:a16="http://schemas.microsoft.com/office/drawing/2014/main" id="{CFC20ED7-13FA-EC5A-54D2-B2B924B8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604" y="1133964"/>
            <a:ext cx="2641268" cy="322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F40070-2DBF-7FD4-B269-A56944E873CA}"/>
              </a:ext>
            </a:extLst>
          </p:cNvPr>
          <p:cNvSpPr txBox="1"/>
          <p:nvPr/>
        </p:nvSpPr>
        <p:spPr>
          <a:xfrm>
            <a:off x="4752761" y="1249996"/>
            <a:ext cx="2944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dirty="0">
                <a:solidFill>
                  <a:srgbClr val="00B0F0"/>
                </a:solidFill>
              </a:rPr>
              <a:t>Puit</a:t>
            </a:r>
            <a:r>
              <a:rPr lang="fr-FR" sz="4400" b="1" i="1" dirty="0"/>
              <a:t> il faut</a:t>
            </a:r>
            <a:endParaRPr lang="ru-RU" sz="4400" b="1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DDFFA2-B8EC-4AB6-0301-EBC315E0DAB6}"/>
              </a:ext>
            </a:extLst>
          </p:cNvPr>
          <p:cNvSpPr txBox="1"/>
          <p:nvPr/>
        </p:nvSpPr>
        <p:spPr>
          <a:xfrm>
            <a:off x="4260300" y="2746220"/>
            <a:ext cx="3942736" cy="2495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faire ses devoirs</a:t>
            </a:r>
            <a:endParaRPr lang="ru-RU" sz="36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apprendre ses leçons</a:t>
            </a:r>
            <a:endParaRPr lang="ru-RU" sz="36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88C2831D-928E-C5C3-3581-B601A911F409}"/>
              </a:ext>
            </a:extLst>
          </p:cNvPr>
          <p:cNvSpPr/>
          <p:nvPr/>
        </p:nvSpPr>
        <p:spPr>
          <a:xfrm>
            <a:off x="7931701" y="3191549"/>
            <a:ext cx="1199535" cy="3234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326A5669-36E2-457A-3BE8-6BC6FC7371DC}"/>
              </a:ext>
            </a:extLst>
          </p:cNvPr>
          <p:cNvSpPr/>
          <p:nvPr/>
        </p:nvSpPr>
        <p:spPr>
          <a:xfrm rot="10800000">
            <a:off x="3211537" y="3909548"/>
            <a:ext cx="1205446" cy="3234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0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0EC7A2F4-5700-4B03-2D0D-DA9E90F7D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15" y="1221657"/>
            <a:ext cx="2839005" cy="195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>
            <a:extLst>
              <a:ext uri="{FF2B5EF4-FFF2-40B4-BE49-F238E27FC236}">
                <a16:creationId xmlns:a16="http://schemas.microsoft.com/office/drawing/2014/main" id="{B70A9C24-2F01-A6F8-8C4C-B24778539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57" y="3684641"/>
            <a:ext cx="1851450" cy="224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9ABB1F-3F46-5CD2-D8C2-203ED0BDFED8}"/>
              </a:ext>
            </a:extLst>
          </p:cNvPr>
          <p:cNvSpPr txBox="1"/>
          <p:nvPr/>
        </p:nvSpPr>
        <p:spPr>
          <a:xfrm>
            <a:off x="4655569" y="943148"/>
            <a:ext cx="6704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i="1" dirty="0">
                <a:solidFill>
                  <a:srgbClr val="00B0F0"/>
                </a:solidFill>
              </a:rPr>
              <a:t>Et enfin </a:t>
            </a:r>
            <a:r>
              <a:rPr lang="fr-FR" sz="4400" b="1" i="1" dirty="0"/>
              <a:t>après le dîner</a:t>
            </a:r>
            <a:endParaRPr lang="ru-RU" sz="4400" b="1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A4B259-13C5-23A3-37A0-902CFADE97E7}"/>
              </a:ext>
            </a:extLst>
          </p:cNvPr>
          <p:cNvSpPr txBox="1"/>
          <p:nvPr/>
        </p:nvSpPr>
        <p:spPr>
          <a:xfrm>
            <a:off x="4360315" y="1925422"/>
            <a:ext cx="4576586" cy="332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déshabiller</a:t>
            </a:r>
          </a:p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prendre une douche</a:t>
            </a:r>
            <a:endParaRPr lang="ru-RU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dirty="0"/>
              <a:t>s</a:t>
            </a:r>
            <a:r>
              <a:rPr lang="fr-FR" sz="3600" b="1" i="0" u="none" strike="noStrike" dirty="0">
                <a:effectLst/>
              </a:rPr>
              <a:t>e secher les cheveux</a:t>
            </a:r>
            <a:endParaRPr lang="ru-RU" sz="3600" b="1" i="0" u="none" strike="noStrike" dirty="0">
              <a:effectLst/>
            </a:endParaRPr>
          </a:p>
          <a:p>
            <a:pPr marL="0" marR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36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 coucher</a:t>
            </a:r>
            <a:r>
              <a:rPr lang="ru-RU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=</a:t>
            </a:r>
            <a:r>
              <a:rPr lang="fr-FR" sz="36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rever</a:t>
            </a:r>
            <a:endParaRPr lang="ru-RU" sz="3600" b="0" i="0" u="none" strike="noStrik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140" name="Picture 20">
            <a:extLst>
              <a:ext uri="{FF2B5EF4-FFF2-40B4-BE49-F238E27FC236}">
                <a16:creationId xmlns:a16="http://schemas.microsoft.com/office/drawing/2014/main" id="{0E415F3B-9F9A-25EC-1658-1654082CD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222" y="4221613"/>
            <a:ext cx="3060251" cy="204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id="{9A52EA53-57DB-15C4-CD6A-40F9992753D3}"/>
              </a:ext>
            </a:extLst>
          </p:cNvPr>
          <p:cNvCxnSpPr>
            <a:cxnSpLocks/>
          </p:cNvCxnSpPr>
          <p:nvPr/>
        </p:nvCxnSpPr>
        <p:spPr>
          <a:xfrm rot="10800000" flipV="1">
            <a:off x="2581364" y="3301620"/>
            <a:ext cx="1931643" cy="1107166"/>
          </a:xfrm>
          <a:prstGeom prst="curvedConnector3">
            <a:avLst/>
          </a:prstGeom>
          <a:ln w="57150">
            <a:solidFill>
              <a:srgbClr val="4FD0E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: изогнутый 23">
            <a:extLst>
              <a:ext uri="{FF2B5EF4-FFF2-40B4-BE49-F238E27FC236}">
                <a16:creationId xmlns:a16="http://schemas.microsoft.com/office/drawing/2014/main" id="{BB6FB035-0361-F519-2649-51A52BCA18B9}"/>
              </a:ext>
            </a:extLst>
          </p:cNvPr>
          <p:cNvCxnSpPr>
            <a:cxnSpLocks/>
          </p:cNvCxnSpPr>
          <p:nvPr/>
        </p:nvCxnSpPr>
        <p:spPr>
          <a:xfrm rot="10800000">
            <a:off x="3453921" y="1840850"/>
            <a:ext cx="1757177" cy="568067"/>
          </a:xfrm>
          <a:prstGeom prst="curvedConnector3">
            <a:avLst>
              <a:gd name="adj1" fmla="val 50000"/>
            </a:avLst>
          </a:prstGeom>
          <a:ln w="57150">
            <a:solidFill>
              <a:srgbClr val="FD7BB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671B80-95ED-7762-8FBB-763F52CFB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5464" y="1207327"/>
            <a:ext cx="2299043" cy="2220951"/>
          </a:xfrm>
          <a:prstGeom prst="rect">
            <a:avLst/>
          </a:prstGeom>
        </p:spPr>
      </p:pic>
      <p:cxnSp>
        <p:nvCxnSpPr>
          <p:cNvPr id="14" name="Соединитель: изогнутый 13">
            <a:extLst>
              <a:ext uri="{FF2B5EF4-FFF2-40B4-BE49-F238E27FC236}">
                <a16:creationId xmlns:a16="http://schemas.microsoft.com/office/drawing/2014/main" id="{936B6D23-DC11-0C22-3142-32B35E6D52AC}"/>
              </a:ext>
            </a:extLst>
          </p:cNvPr>
          <p:cNvCxnSpPr>
            <a:cxnSpLocks/>
          </p:cNvCxnSpPr>
          <p:nvPr/>
        </p:nvCxnSpPr>
        <p:spPr>
          <a:xfrm flipV="1">
            <a:off x="8658835" y="2739007"/>
            <a:ext cx="1659717" cy="1384876"/>
          </a:xfrm>
          <a:prstGeom prst="curvedConnector3">
            <a:avLst/>
          </a:prstGeom>
          <a:ln w="5715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: изогнутый 24">
            <a:extLst>
              <a:ext uri="{FF2B5EF4-FFF2-40B4-BE49-F238E27FC236}">
                <a16:creationId xmlns:a16="http://schemas.microsoft.com/office/drawing/2014/main" id="{421458B7-DCAB-3284-BF79-09B576379903}"/>
              </a:ext>
            </a:extLst>
          </p:cNvPr>
          <p:cNvCxnSpPr>
            <a:cxnSpLocks/>
          </p:cNvCxnSpPr>
          <p:nvPr/>
        </p:nvCxnSpPr>
        <p:spPr>
          <a:xfrm>
            <a:off x="7295535" y="5091173"/>
            <a:ext cx="1617687" cy="671583"/>
          </a:xfrm>
          <a:prstGeom prst="curvedConnector3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5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39" y="0"/>
            <a:ext cx="12192000" cy="6858001"/>
          </a:xfrm>
          <a:prstGeom prst="rect">
            <a:avLst/>
          </a:prstGeom>
        </p:spPr>
      </p:pic>
      <p:pic>
        <p:nvPicPr>
          <p:cNvPr id="6" name="Grafik 4">
            <a:extLst>
              <a:ext uri="{FF2B5EF4-FFF2-40B4-BE49-F238E27FC236}">
                <a16:creationId xmlns:a16="http://schemas.microsoft.com/office/drawing/2014/main" id="{B5207C7E-4963-6798-1686-CF2D55CC4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13" y="1831257"/>
            <a:ext cx="1295400" cy="119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8">
            <a:extLst>
              <a:ext uri="{FF2B5EF4-FFF2-40B4-BE49-F238E27FC236}">
                <a16:creationId xmlns:a16="http://schemas.microsoft.com/office/drawing/2014/main" id="{FB30707B-2310-8FD9-BB1C-038CB34F29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13" y="3205258"/>
            <a:ext cx="1295400" cy="119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9">
            <a:extLst>
              <a:ext uri="{FF2B5EF4-FFF2-40B4-BE49-F238E27FC236}">
                <a16:creationId xmlns:a16="http://schemas.microsoft.com/office/drawing/2014/main" id="{D7F32A33-5B0F-618C-E928-6B576A6AFA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13" y="4668911"/>
            <a:ext cx="1295400" cy="119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10">
            <a:extLst>
              <a:ext uri="{FF2B5EF4-FFF2-40B4-BE49-F238E27FC236}">
                <a16:creationId xmlns:a16="http://schemas.microsoft.com/office/drawing/2014/main" id="{2D0B506A-2F4F-4042-E916-75271595F0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23" y="1847416"/>
            <a:ext cx="1295400" cy="119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11">
            <a:extLst>
              <a:ext uri="{FF2B5EF4-FFF2-40B4-BE49-F238E27FC236}">
                <a16:creationId xmlns:a16="http://schemas.microsoft.com/office/drawing/2014/main" id="{3B05B11F-5A80-C354-34BC-F730D0C717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469" y="3300927"/>
            <a:ext cx="1295400" cy="119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2">
            <a:extLst>
              <a:ext uri="{FF2B5EF4-FFF2-40B4-BE49-F238E27FC236}">
                <a16:creationId xmlns:a16="http://schemas.microsoft.com/office/drawing/2014/main" id="{DBCC89D4-158E-8C89-1ADC-FA91410958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469" y="4732012"/>
            <a:ext cx="1295400" cy="11963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F3CAD590-4435-731D-C441-BA4192833E5F}"/>
              </a:ext>
            </a:extLst>
          </p:cNvPr>
          <p:cNvCxnSpPr>
            <a:cxnSpLocks/>
          </p:cNvCxnSpPr>
          <p:nvPr/>
        </p:nvCxnSpPr>
        <p:spPr>
          <a:xfrm flipV="1">
            <a:off x="1161436" y="2094082"/>
            <a:ext cx="0" cy="3515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9CB4F6DE-2505-BBEA-9528-2C4F432D9903}"/>
              </a:ext>
            </a:extLst>
          </p:cNvPr>
          <p:cNvCxnSpPr>
            <a:cxnSpLocks/>
          </p:cNvCxnSpPr>
          <p:nvPr/>
        </p:nvCxnSpPr>
        <p:spPr>
          <a:xfrm flipV="1">
            <a:off x="1141773" y="1996808"/>
            <a:ext cx="0" cy="43261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62E2E437-4F59-9160-E20E-CD7D164D08DB}"/>
              </a:ext>
            </a:extLst>
          </p:cNvPr>
          <p:cNvCxnSpPr>
            <a:cxnSpLocks/>
          </p:cNvCxnSpPr>
          <p:nvPr/>
        </p:nvCxnSpPr>
        <p:spPr>
          <a:xfrm flipV="1">
            <a:off x="1161435" y="3648569"/>
            <a:ext cx="285135" cy="1548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22538863-838A-A156-C0FC-5D8153683BD2}"/>
              </a:ext>
            </a:extLst>
          </p:cNvPr>
          <p:cNvCxnSpPr>
            <a:cxnSpLocks/>
          </p:cNvCxnSpPr>
          <p:nvPr/>
        </p:nvCxnSpPr>
        <p:spPr>
          <a:xfrm flipH="1" flipV="1">
            <a:off x="639097" y="3529781"/>
            <a:ext cx="522338" cy="29585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D3B6767A-D352-9C4F-7A56-32EC1BD4911B}"/>
              </a:ext>
            </a:extLst>
          </p:cNvPr>
          <p:cNvCxnSpPr>
            <a:cxnSpLocks/>
          </p:cNvCxnSpPr>
          <p:nvPr/>
        </p:nvCxnSpPr>
        <p:spPr>
          <a:xfrm>
            <a:off x="1151603" y="5269744"/>
            <a:ext cx="363793" cy="1208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E9A09FE0-0EF1-68BC-D0B7-425399807D69}"/>
              </a:ext>
            </a:extLst>
          </p:cNvPr>
          <p:cNvCxnSpPr>
            <a:cxnSpLocks/>
          </p:cNvCxnSpPr>
          <p:nvPr/>
        </p:nvCxnSpPr>
        <p:spPr>
          <a:xfrm>
            <a:off x="1161436" y="5264193"/>
            <a:ext cx="2456" cy="5504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D5D6961-5806-95FA-3626-DD27856AACBF}"/>
              </a:ext>
            </a:extLst>
          </p:cNvPr>
          <p:cNvSpPr txBox="1"/>
          <p:nvPr/>
        </p:nvSpPr>
        <p:spPr>
          <a:xfrm>
            <a:off x="4109884" y="1027896"/>
            <a:ext cx="5043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Quelle heure est-il?</a:t>
            </a:r>
            <a:endParaRPr lang="ru-RU" sz="3200" b="1" dirty="0"/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01722607-480D-0D03-0298-027709FB8987}"/>
              </a:ext>
            </a:extLst>
          </p:cNvPr>
          <p:cNvCxnSpPr>
            <a:cxnSpLocks/>
          </p:cNvCxnSpPr>
          <p:nvPr/>
        </p:nvCxnSpPr>
        <p:spPr>
          <a:xfrm flipH="1">
            <a:off x="6754761" y="2429427"/>
            <a:ext cx="275304" cy="2111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27684EEF-D3A5-7C03-1A03-651722B045A7}"/>
              </a:ext>
            </a:extLst>
          </p:cNvPr>
          <p:cNvCxnSpPr>
            <a:cxnSpLocks/>
          </p:cNvCxnSpPr>
          <p:nvPr/>
        </p:nvCxnSpPr>
        <p:spPr>
          <a:xfrm flipH="1">
            <a:off x="6471469" y="2445586"/>
            <a:ext cx="558596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id="{FC3BD0CB-290B-1610-5224-80FABAC7A629}"/>
              </a:ext>
            </a:extLst>
          </p:cNvPr>
          <p:cNvCxnSpPr>
            <a:cxnSpLocks/>
          </p:cNvCxnSpPr>
          <p:nvPr/>
        </p:nvCxnSpPr>
        <p:spPr>
          <a:xfrm flipH="1" flipV="1">
            <a:off x="6750767" y="3752177"/>
            <a:ext cx="279298" cy="1469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C60A962D-3E41-47B9-B1A1-C9F0073353C5}"/>
              </a:ext>
            </a:extLst>
          </p:cNvPr>
          <p:cNvCxnSpPr>
            <a:cxnSpLocks/>
          </p:cNvCxnSpPr>
          <p:nvPr/>
        </p:nvCxnSpPr>
        <p:spPr>
          <a:xfrm>
            <a:off x="7030065" y="3906394"/>
            <a:ext cx="589935" cy="141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951DAE28-FF10-4CF4-BE88-AB1E438CA116}"/>
              </a:ext>
            </a:extLst>
          </p:cNvPr>
          <p:cNvCxnSpPr>
            <a:cxnSpLocks/>
          </p:cNvCxnSpPr>
          <p:nvPr/>
        </p:nvCxnSpPr>
        <p:spPr>
          <a:xfrm flipH="1">
            <a:off x="6880123" y="5330181"/>
            <a:ext cx="149942" cy="3233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40EC1452-9D5D-EBC1-2303-1715C71C2E97}"/>
              </a:ext>
            </a:extLst>
          </p:cNvPr>
          <p:cNvCxnSpPr>
            <a:cxnSpLocks/>
          </p:cNvCxnSpPr>
          <p:nvPr/>
        </p:nvCxnSpPr>
        <p:spPr>
          <a:xfrm flipV="1">
            <a:off x="7030065" y="4857135"/>
            <a:ext cx="294967" cy="4730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E00198B-4D3D-A551-C732-CEDCFCCE3D58}"/>
              </a:ext>
            </a:extLst>
          </p:cNvPr>
          <p:cNvSpPr txBox="1"/>
          <p:nvPr/>
        </p:nvSpPr>
        <p:spPr>
          <a:xfrm>
            <a:off x="2025446" y="2196861"/>
            <a:ext cx="3264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midi/minuit</a:t>
            </a:r>
            <a:endParaRPr lang="ru-RU" sz="3200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DFB77FB-337A-34CF-3E2F-B38764C4AE52}"/>
              </a:ext>
            </a:extLst>
          </p:cNvPr>
          <p:cNvSpPr txBox="1"/>
          <p:nvPr/>
        </p:nvSpPr>
        <p:spPr>
          <a:xfrm>
            <a:off x="2005166" y="3264819"/>
            <a:ext cx="4078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deux heures mons dix</a:t>
            </a:r>
            <a:endParaRPr lang="ru-RU" sz="3200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30A1214-7C2C-7801-C0E7-AB31CD392AEA}"/>
              </a:ext>
            </a:extLst>
          </p:cNvPr>
          <p:cNvSpPr txBox="1"/>
          <p:nvPr/>
        </p:nvSpPr>
        <p:spPr>
          <a:xfrm>
            <a:off x="2046338" y="4788033"/>
            <a:ext cx="3479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trois heures et demie</a:t>
            </a:r>
            <a:endParaRPr lang="ru-RU" sz="3200" b="1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BFBD829-B9AD-FFE3-D597-0CEB0DC52DBD}"/>
              </a:ext>
            </a:extLst>
          </p:cNvPr>
          <p:cNvSpPr txBox="1"/>
          <p:nvPr/>
        </p:nvSpPr>
        <p:spPr>
          <a:xfrm>
            <a:off x="7885471" y="1860565"/>
            <a:ext cx="3550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huit heures moins le quart</a:t>
            </a:r>
            <a:endParaRPr lang="ru-RU" sz="3200" b="1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9EA9DAF-75B0-DD4E-0126-04C8FB98D2DB}"/>
              </a:ext>
            </a:extLst>
          </p:cNvPr>
          <p:cNvSpPr txBox="1"/>
          <p:nvPr/>
        </p:nvSpPr>
        <p:spPr>
          <a:xfrm>
            <a:off x="7885471" y="3360488"/>
            <a:ext cx="3256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dix heures et quart</a:t>
            </a:r>
            <a:endParaRPr lang="ru-RU" sz="3200" b="1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E051213-5332-D067-FE58-BFE67E595B81}"/>
              </a:ext>
            </a:extLst>
          </p:cNvPr>
          <p:cNvSpPr txBox="1"/>
          <p:nvPr/>
        </p:nvSpPr>
        <p:spPr>
          <a:xfrm flipH="1">
            <a:off x="7970736" y="4798348"/>
            <a:ext cx="3359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est seps heures cinq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997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73"/>
    </mc:Choice>
    <mc:Fallback xmlns="">
      <p:transition spd="slow" advTm="33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8" grpId="0"/>
      <p:bldP spid="69" grpId="0"/>
      <p:bldP spid="7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</TotalTime>
  <Words>994</Words>
  <Application>Microsoft Office PowerPoint</Application>
  <PresentationFormat>Широкоэкранный</PresentationFormat>
  <Paragraphs>166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Arial Black</vt:lpstr>
      <vt:lpstr>Calibri</vt:lpstr>
      <vt:lpstr>Calibri Light</vt:lpstr>
      <vt:lpstr>Comic Sans MS</vt:lpstr>
      <vt:lpstr>Georgia</vt:lpstr>
      <vt:lpstr>Georgia, serif</vt:lpstr>
      <vt:lpstr>Liberation Serif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Ирина</cp:lastModifiedBy>
  <cp:revision>40</cp:revision>
  <dcterms:created xsi:type="dcterms:W3CDTF">2021-09-15T08:57:14Z</dcterms:created>
  <dcterms:modified xsi:type="dcterms:W3CDTF">2022-12-30T12:49:41Z</dcterms:modified>
</cp:coreProperties>
</file>