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11"/>
  </p:notesMasterIdLst>
  <p:sldIdLst>
    <p:sldId id="257" r:id="rId2"/>
    <p:sldId id="267" r:id="rId3"/>
    <p:sldId id="269" r:id="rId4"/>
    <p:sldId id="270" r:id="rId5"/>
    <p:sldId id="265" r:id="rId6"/>
    <p:sldId id="260" r:id="rId7"/>
    <p:sldId id="271" r:id="rId8"/>
    <p:sldId id="268" r:id="rId9"/>
    <p:sldId id="266" r:id="rId10"/>
  </p:sldIdLst>
  <p:sldSz cx="12192000" cy="6858000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184" autoAdjust="0"/>
    <p:restoredTop sz="93922" autoAdjust="0"/>
  </p:normalViewPr>
  <p:slideViewPr>
    <p:cSldViewPr>
      <p:cViewPr>
        <p:scale>
          <a:sx n="70" d="100"/>
          <a:sy n="70" d="100"/>
        </p:scale>
        <p:origin x="-792" y="-3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2910" y="60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0EE562-E05A-4626-B3AF-5F0B868819D9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519D9-560B-443C-B598-BE18CE88D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290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ый треугольник 5">
            <a:extLst>
              <a:ext uri="{FF2B5EF4-FFF2-40B4-BE49-F238E27FC236}">
                <a16:creationId xmlns:a16="http://schemas.microsoft.com/office/drawing/2014/main" xmlns="" id="{5172288B-DE9D-43F6-AE1D-DFA58F3C84F8}"/>
              </a:ext>
            </a:extLst>
          </p:cNvPr>
          <p:cNvSpPr/>
          <p:nvPr userDrawn="1"/>
        </p:nvSpPr>
        <p:spPr>
          <a:xfrm>
            <a:off x="0" y="4788000"/>
            <a:ext cx="1932000" cy="2070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xmlns="" id="{7882EBE0-0097-4756-884D-F8521A0145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0513" y="233363"/>
            <a:ext cx="5805487" cy="6480175"/>
          </a:xfrm>
        </p:spPr>
        <p:txBody>
          <a:bodyPr/>
          <a:lstStyle/>
          <a:p>
            <a:endParaRPr lang="ru-RU"/>
          </a:p>
        </p:txBody>
      </p: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xmlns="" id="{BD000A37-5141-407E-A504-C96A56279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xmlns="" id="{EE674FD9-79E8-4C83-8018-2847114B94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35413" y="2528888"/>
            <a:ext cx="7426325" cy="2384425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8826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2ECE69F-178E-4786-B1D6-461B25E34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5DB0CCE-2BB7-4FE6-9F6D-0F849019D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60DEABB-F5A0-404E-81BE-A2C6C1A7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956E4A42-AE58-43D5-A1E5-C2A90FAEF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34495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0ABFC8D9-3E46-4244-BCF8-DF828263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000"/>
            <a:ext cx="11946000" cy="1141516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Рисунок 6">
            <a:extLst>
              <a:ext uri="{FF2B5EF4-FFF2-40B4-BE49-F238E27FC236}">
                <a16:creationId xmlns:a16="http://schemas.microsoft.com/office/drawing/2014/main" xmlns="" id="{D5ACAE7A-E405-438C-BF4B-A37C1D7BBD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6000" y="2034000"/>
            <a:ext cx="5220000" cy="4230000"/>
          </a:xfrm>
        </p:spPr>
      </p:sp>
    </p:spTree>
    <p:extLst>
      <p:ext uri="{BB962C8B-B14F-4D97-AF65-F5344CB8AC3E}">
        <p14:creationId xmlns:p14="http://schemas.microsoft.com/office/powerpoint/2010/main" val="185377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2ECE69F-178E-4786-B1D6-461B25E34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5DB0CCE-2BB7-4FE6-9F6D-0F849019D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60DEABB-F5A0-404E-81BE-A2C6C1A7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956E4A42-AE58-43D5-A1E5-C2A90FAEF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34495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721462-A9E1-4536-9F2D-B2F8F218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1D1B458C-BFE5-4FED-890B-A3C81CBD9E00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474EC097-BE1E-47C5-A4A4-558BFD9F9C06}"/>
              </a:ext>
            </a:extLst>
          </p:cNvPr>
          <p:cNvSpPr/>
          <p:nvPr userDrawn="1"/>
        </p:nvSpPr>
        <p:spPr>
          <a:xfrm>
            <a:off x="12450" y="6772425"/>
            <a:ext cx="12192000" cy="9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xmlns="" id="{ECD6CA42-8F84-4EF7-AC44-C6D7CA7B5256}"/>
              </a:ext>
            </a:extLst>
          </p:cNvPr>
          <p:cNvGrpSpPr/>
          <p:nvPr userDrawn="1"/>
        </p:nvGrpSpPr>
        <p:grpSpPr>
          <a:xfrm>
            <a:off x="0" y="49500"/>
            <a:ext cx="2844750" cy="274500"/>
            <a:chOff x="5228062" y="49500"/>
            <a:chExt cx="2844750" cy="274500"/>
          </a:xfrm>
          <a:solidFill>
            <a:schemeClr val="tx2"/>
          </a:solidFill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xmlns="" id="{EF73193D-4957-4A8F-A457-261D1530DEC3}"/>
                </a:ext>
              </a:extLst>
            </p:cNvPr>
            <p:cNvSpPr/>
            <p:nvPr userDrawn="1"/>
          </p:nvSpPr>
          <p:spPr>
            <a:xfrm>
              <a:off x="5228062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Блок-схема: объединение 10">
              <a:extLst>
                <a:ext uri="{FF2B5EF4-FFF2-40B4-BE49-F238E27FC236}">
                  <a16:creationId xmlns:a16="http://schemas.microsoft.com/office/drawing/2014/main" xmlns="" id="{9CA2CB59-7E2E-4FE6-B4DA-BC82267C4973}"/>
                </a:ext>
              </a:extLst>
            </p:cNvPr>
            <p:cNvSpPr/>
            <p:nvPr userDrawn="1"/>
          </p:nvSpPr>
          <p:spPr>
            <a:xfrm>
              <a:off x="7465312" y="49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F77822EB-8A6C-4A70-8594-303E6651250C}"/>
              </a:ext>
            </a:extLst>
          </p:cNvPr>
          <p:cNvGrpSpPr/>
          <p:nvPr userDrawn="1"/>
        </p:nvGrpSpPr>
        <p:grpSpPr>
          <a:xfrm>
            <a:off x="9382650" y="6596925"/>
            <a:ext cx="2844750" cy="274500"/>
            <a:chOff x="9347250" y="6571200"/>
            <a:chExt cx="2844750" cy="274500"/>
          </a:xfrm>
          <a:solidFill>
            <a:schemeClr val="tx2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xmlns="" id="{1DA2A97F-749F-48D2-AE48-5762F540EF28}"/>
                </a:ext>
              </a:extLst>
            </p:cNvPr>
            <p:cNvSpPr/>
            <p:nvPr userDrawn="1"/>
          </p:nvSpPr>
          <p:spPr>
            <a:xfrm>
              <a:off x="9651000" y="65712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:a16="http://schemas.microsoft.com/office/drawing/2014/main" xmlns="" id="{3E93E1D6-3B3B-47F6-966E-B20E50008B90}"/>
                </a:ext>
              </a:extLst>
            </p:cNvPr>
            <p:cNvSpPr/>
            <p:nvPr userDrawn="1"/>
          </p:nvSpPr>
          <p:spPr>
            <a:xfrm rot="10800000">
              <a:off x="9347250" y="65712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Текст 18">
            <a:extLst>
              <a:ext uri="{FF2B5EF4-FFF2-40B4-BE49-F238E27FC236}">
                <a16:creationId xmlns:a16="http://schemas.microsoft.com/office/drawing/2014/main" xmlns="" id="{57C0137E-3F0D-4D70-B2CA-0E5AD27AD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033588"/>
            <a:ext cx="10444163" cy="4049712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14517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721462-A9E1-4536-9F2D-B2F8F218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6" name="Текст 18">
            <a:extLst>
              <a:ext uri="{FF2B5EF4-FFF2-40B4-BE49-F238E27FC236}">
                <a16:creationId xmlns:a16="http://schemas.microsoft.com/office/drawing/2014/main" xmlns="" id="{57C0137E-3F0D-4D70-B2CA-0E5AD27AD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033588"/>
            <a:ext cx="10444163" cy="4049712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04488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C31BDB-50F3-43CA-877E-F9C7672D8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xmlns="" id="{74453DF6-9509-45CB-BD4E-84F90C1C9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8AF27442-62D0-4CA6-81B4-B7FDDA51A9A2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E1FD6AC4-0F96-4D40-B8AD-EF85E9EDE11D}"/>
              </a:ext>
            </a:extLst>
          </p:cNvPr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73640FF5-D492-4210-9DE4-D7B66426125F}"/>
              </a:ext>
            </a:extLst>
          </p:cNvPr>
          <p:cNvGrpSpPr/>
          <p:nvPr userDrawn="1"/>
        </p:nvGrpSpPr>
        <p:grpSpPr>
          <a:xfrm>
            <a:off x="9347250" y="37980"/>
            <a:ext cx="2844750" cy="286020"/>
            <a:chOff x="9347250" y="37980"/>
            <a:chExt cx="2844750" cy="286020"/>
          </a:xfrm>
          <a:solidFill>
            <a:schemeClr val="accent1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xmlns="" id="{062B47E0-EF90-4ECC-A73E-6E5DA1F62FCD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:a16="http://schemas.microsoft.com/office/drawing/2014/main" xmlns="" id="{2FC4DE4B-558A-425B-A23E-B63E93533558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xmlns="" id="{D1C3AA05-E7C7-4C27-A908-2E47AFEBA600}"/>
              </a:ext>
            </a:extLst>
          </p:cNvPr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  <a:solidFill>
            <a:schemeClr val="accent1"/>
          </a:solidFill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D94BF255-53E4-439B-83D0-7DE93A9900DD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7" name="Блок-схема: объединение 16">
              <a:extLst>
                <a:ext uri="{FF2B5EF4-FFF2-40B4-BE49-F238E27FC236}">
                  <a16:creationId xmlns:a16="http://schemas.microsoft.com/office/drawing/2014/main" xmlns="" id="{E38044D4-D5F4-4E1E-8B74-E24D6E7B2929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158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Прямоугольный треугольник 6">
            <a:extLst>
              <a:ext uri="{FF2B5EF4-FFF2-40B4-BE49-F238E27FC236}">
                <a16:creationId xmlns:a16="http://schemas.microsoft.com/office/drawing/2014/main" xmlns="" id="{F8FE08DD-35D4-4F6D-9D3E-895549AFA462}"/>
              </a:ext>
            </a:extLst>
          </p:cNvPr>
          <p:cNvSpPr/>
          <p:nvPr userDrawn="1"/>
        </p:nvSpPr>
        <p:spPr>
          <a:xfrm>
            <a:off x="0" y="4788000"/>
            <a:ext cx="1932000" cy="2070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B055-54BE-42A4-8DC8-10ED2ADEA08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8A5B055-54BE-42A4-8DC8-10ED2ADEA08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E1444EC-30F4-4546-BA0E-14E28119766D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>
            <a:hlinkClick r:id="rId20"/>
            <a:extLst>
              <a:ext uri="{FF2B5EF4-FFF2-40B4-BE49-F238E27FC236}">
                <a16:creationId xmlns:a16="http://schemas.microsoft.com/office/drawing/2014/main" xmlns="" id="{43780347-ADC3-4039-95E5-9DAF405C2D48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4" r:id="rId13"/>
    <p:sldLayoutId id="2147483685" r:id="rId14"/>
    <p:sldLayoutId id="2147483686" r:id="rId15"/>
    <p:sldLayoutId id="2147483665" r:id="rId16"/>
    <p:sldLayoutId id="2147483667" r:id="rId17"/>
    <p:sldLayoutId id="2147483666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5" name="Текст 24">
            <a:extLst>
              <a:ext uri="{FF2B5EF4-FFF2-40B4-BE49-F238E27FC236}">
                <a16:creationId xmlns:a16="http://schemas.microsoft.com/office/drawing/2014/main" xmlns="" id="{297F0EBA-D1C1-470D-8EFC-89954E1950B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459000"/>
            <a:ext cx="11197800" cy="6165000"/>
          </a:xfrm>
        </p:spPr>
        <p:txBody>
          <a:bodyPr>
            <a:normAutofit fontScale="25000" lnSpcReduction="20000"/>
          </a:bodyPr>
          <a:lstStyle/>
          <a:p>
            <a:pPr marL="45720" indent="0" algn="ctr">
              <a:buNone/>
            </a:pPr>
            <a:r>
              <a:rPr lang="ru-RU" sz="16000" b="1" u="sng" dirty="0" smtClean="0">
                <a:solidFill>
                  <a:schemeClr val="tx1"/>
                </a:solidFill>
                <a:latin typeface="Monotype Corsiva" pitchFamily="66" charset="0"/>
              </a:rPr>
              <a:t>Развитие </a:t>
            </a:r>
            <a:r>
              <a:rPr lang="ru-RU" sz="16000" b="1" u="sng" dirty="0" smtClean="0">
                <a:solidFill>
                  <a:schemeClr val="tx1"/>
                </a:solidFill>
                <a:latin typeface="Monotype Corsiva" pitchFamily="66" charset="0"/>
              </a:rPr>
              <a:t>профессиональных </a:t>
            </a:r>
            <a:endParaRPr lang="ru-RU" sz="16000" b="1" u="sng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marL="45720" indent="0" algn="ctr">
              <a:buNone/>
            </a:pPr>
            <a:r>
              <a:rPr lang="ru-RU" sz="16000" b="1" u="sng" dirty="0" smtClean="0">
                <a:solidFill>
                  <a:schemeClr val="tx1"/>
                </a:solidFill>
                <a:latin typeface="Monotype Corsiva" pitchFamily="66" charset="0"/>
              </a:rPr>
              <a:t>навыков </a:t>
            </a:r>
            <a:r>
              <a:rPr lang="ru-RU" sz="16000" b="1" u="sng" dirty="0" smtClean="0">
                <a:solidFill>
                  <a:schemeClr val="tx1"/>
                </a:solidFill>
                <a:latin typeface="Monotype Corsiva" pitchFamily="66" charset="0"/>
              </a:rPr>
              <a:t>молодых педагогов </a:t>
            </a:r>
            <a:endParaRPr lang="ru-RU" sz="16000" b="1" u="sng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marL="45720" indent="0" algn="ctr">
              <a:buNone/>
            </a:pPr>
            <a:r>
              <a:rPr lang="ru-RU" sz="16000" b="1" u="sng" dirty="0" smtClean="0">
                <a:solidFill>
                  <a:schemeClr val="tx1"/>
                </a:solidFill>
                <a:latin typeface="Monotype Corsiva" pitchFamily="66" charset="0"/>
              </a:rPr>
              <a:t>в </a:t>
            </a:r>
            <a:r>
              <a:rPr lang="ru-RU" sz="16000" b="1" u="sng" dirty="0" smtClean="0">
                <a:solidFill>
                  <a:schemeClr val="tx1"/>
                </a:solidFill>
                <a:latin typeface="Monotype Corsiva" pitchFamily="66" charset="0"/>
              </a:rPr>
              <a:t>рамках взаимодействия с учителями-наставниками</a:t>
            </a:r>
            <a:endParaRPr lang="ru-RU" sz="16000" b="1" u="sng" dirty="0">
              <a:solidFill>
                <a:schemeClr val="tx1"/>
              </a:solidFill>
              <a:latin typeface="Monotype Corsiva" pitchFamily="66" charset="0"/>
            </a:endParaRPr>
          </a:p>
          <a:p>
            <a:pPr algn="r"/>
            <a:endParaRPr lang="ru-RU" sz="8000" b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r"/>
            <a:endParaRPr lang="ru-RU" sz="8000" b="1" dirty="0">
              <a:solidFill>
                <a:schemeClr val="tx1"/>
              </a:solidFill>
              <a:latin typeface="Monotype Corsiva" pitchFamily="66" charset="0"/>
            </a:endParaRPr>
          </a:p>
          <a:p>
            <a:pPr algn="r"/>
            <a:endParaRPr lang="ru-RU" sz="8000" b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r"/>
            <a:endParaRPr lang="ru-RU" sz="8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r>
              <a:rPr lang="ru-RU" sz="9600" b="1" dirty="0" smtClean="0">
                <a:solidFill>
                  <a:schemeClr val="tx1"/>
                </a:solidFill>
                <a:latin typeface="Monotype Corsiva" pitchFamily="66" charset="0"/>
              </a:rPr>
              <a:t>Подготовила</a:t>
            </a:r>
            <a:r>
              <a:rPr lang="ru-RU" sz="9600" b="1" dirty="0" smtClean="0">
                <a:solidFill>
                  <a:schemeClr val="tx1"/>
                </a:solidFill>
                <a:latin typeface="Monotype Corsiva" pitchFamily="66" charset="0"/>
              </a:rPr>
              <a:t>:</a:t>
            </a:r>
          </a:p>
          <a:p>
            <a:pPr algn="r"/>
            <a:r>
              <a:rPr lang="ru-RU" sz="9600" b="1" dirty="0" smtClean="0">
                <a:solidFill>
                  <a:schemeClr val="tx1"/>
                </a:solidFill>
                <a:latin typeface="Monotype Corsiva" pitchFamily="66" charset="0"/>
              </a:rPr>
              <a:t>Морозова Ирина Павловна, </a:t>
            </a:r>
          </a:p>
          <a:p>
            <a:pPr algn="r"/>
            <a:r>
              <a:rPr lang="ru-RU" sz="9600" b="1" dirty="0" smtClean="0">
                <a:solidFill>
                  <a:schemeClr val="tx1"/>
                </a:solidFill>
                <a:latin typeface="Monotype Corsiva" pitchFamily="66" charset="0"/>
              </a:rPr>
              <a:t>молодой специалист, учитель математики</a:t>
            </a:r>
          </a:p>
          <a:p>
            <a:pPr algn="r"/>
            <a:r>
              <a:rPr lang="ru-RU" sz="9600" b="1" dirty="0" smtClean="0">
                <a:solidFill>
                  <a:schemeClr val="tx1"/>
                </a:solidFill>
                <a:latin typeface="Monotype Corsiva" pitchFamily="66" charset="0"/>
              </a:rPr>
              <a:t>МОУ «</a:t>
            </a:r>
            <a:r>
              <a:rPr lang="ru-RU" sz="9600" b="1" dirty="0" smtClean="0">
                <a:solidFill>
                  <a:schemeClr val="tx1"/>
                </a:solidFill>
                <a:latin typeface="Monotype Corsiva" pitchFamily="66" charset="0"/>
              </a:rPr>
              <a:t>Михайловская СОШ №2»</a:t>
            </a:r>
            <a:endParaRPr lang="ru-RU" sz="9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8000" dirty="0">
              <a:solidFill>
                <a:schemeClr val="bg1"/>
              </a:solidFill>
              <a:latin typeface="Monotype Corsiva" pitchFamily="66" charset="0"/>
            </a:endParaRPr>
          </a:p>
          <a:p>
            <a:endParaRPr lang="ru-RU" b="1" dirty="0" smtClean="0">
              <a:solidFill>
                <a:schemeClr val="bg2"/>
              </a:solidFill>
            </a:endParaRPr>
          </a:p>
          <a:p>
            <a:endParaRPr lang="ru-RU" b="1" dirty="0">
              <a:solidFill>
                <a:schemeClr val="bg2"/>
              </a:solidFill>
            </a:endParaRPr>
          </a:p>
          <a:p>
            <a:endParaRPr lang="ru-RU" b="1" dirty="0">
              <a:solidFill>
                <a:schemeClr val="bg2"/>
              </a:solidFill>
            </a:endParaRPr>
          </a:p>
        </p:txBody>
      </p:sp>
      <p:pic>
        <p:nvPicPr>
          <p:cNvPr id="1026" name="Picture 2" descr="C:\Users\Админ\Desktop\моя работа\конкурсы\Семинар наставник\фото молодые\ее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001" y="2480985"/>
            <a:ext cx="5174999" cy="396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471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u="sng" dirty="0" smtClean="0">
                <a:solidFill>
                  <a:schemeClr val="tx1"/>
                </a:solidFill>
                <a:latin typeface="Monotype Corsiva" pitchFamily="66" charset="0"/>
              </a:rPr>
              <a:t>Первые трудности, с которыми сталкивается молодой педагог в начале работы:</a:t>
            </a:r>
            <a:endParaRPr lang="ru-RU" sz="4400" u="sng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838201" y="2033588"/>
            <a:ext cx="5662800" cy="4468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опросы дисциплины и порядка на уроке;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методические аспекты урока;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оформление школьной документации;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организация взаимодействия с родителями школьников;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осуществление классного руководства. </a:t>
            </a: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39125" y="1809000"/>
            <a:ext cx="3706876" cy="4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901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Внедрение школьного наставничества </a:t>
            </a:r>
            <a:b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«учитель-учитель» в </a:t>
            </a:r>
            <a:b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МОУ «Михайловская СОШ №2»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4" r="3734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6141000" y="1674000"/>
            <a:ext cx="5399999" cy="5184000"/>
          </a:xfrm>
        </p:spPr>
        <p:txBody>
          <a:bodyPr>
            <a:normAutofit fontScale="85000" lnSpcReduction="20000"/>
          </a:bodyPr>
          <a:lstStyle/>
          <a:p>
            <a:pPr lvl="0" algn="ctr">
              <a:buClr>
                <a:srgbClr val="F14124">
                  <a:lumMod val="75000"/>
                </a:srgbClr>
              </a:buClr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План мероприятий для успешной профессиональной адаптации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начинающего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педагога в 2022-2023 учебном году:</a:t>
            </a:r>
          </a:p>
          <a:p>
            <a:pPr lvl="0">
              <a:buClr>
                <a:srgbClr val="F14124">
                  <a:lumMod val="75000"/>
                </a:srgbClr>
              </a:buClr>
              <a:buFont typeface="Arial"/>
              <a:buChar char="•"/>
            </a:pPr>
            <a:r>
              <a:rPr lang="ru-RU" sz="2000" b="1" dirty="0">
                <a:solidFill>
                  <a:srgbClr val="101010"/>
                </a:solidFill>
                <a:latin typeface="Microsoft Sans Serif" pitchFamily="34" charset="0"/>
                <a:ea typeface="Microsoft Sans Serif" pitchFamily="34" charset="0"/>
                <a:cs typeface="Microsoft Sans Serif" pitchFamily="34" charset="0"/>
              </a:rPr>
              <a:t>составление плана работы наставника с молодым специалистом на учебный год;</a:t>
            </a:r>
          </a:p>
          <a:p>
            <a:pPr lvl="0">
              <a:buClr>
                <a:srgbClr val="F14124">
                  <a:lumMod val="75000"/>
                </a:srgbClr>
              </a:buClr>
              <a:buFont typeface="Arial"/>
              <a:buChar char="•"/>
            </a:pPr>
            <a:r>
              <a:rPr lang="ru-RU" sz="2000" b="1" dirty="0">
                <a:solidFill>
                  <a:srgbClr val="101010"/>
                </a:solidFill>
                <a:latin typeface="Microsoft Sans Serif" pitchFamily="34" charset="0"/>
                <a:ea typeface="Microsoft Sans Serif" pitchFamily="34" charset="0"/>
                <a:cs typeface="Microsoft Sans Serif" pitchFamily="34" charset="0"/>
              </a:rPr>
              <a:t>индивидуальный образовательный маршрут молодого специалиста;</a:t>
            </a:r>
          </a:p>
          <a:p>
            <a:pPr lvl="0">
              <a:buClr>
                <a:srgbClr val="F14124">
                  <a:lumMod val="75000"/>
                </a:srgbClr>
              </a:buClr>
              <a:buFont typeface="Arial"/>
              <a:buChar char="•"/>
            </a:pPr>
            <a:r>
              <a:rPr lang="ru-RU" sz="2000" b="1" dirty="0">
                <a:solidFill>
                  <a:srgbClr val="101010"/>
                </a:solidFill>
                <a:latin typeface="Microsoft Sans Serif" pitchFamily="34" charset="0"/>
                <a:ea typeface="Microsoft Sans Serif" pitchFamily="34" charset="0"/>
                <a:cs typeface="Microsoft Sans Serif" pitchFamily="34" charset="0"/>
              </a:rPr>
              <a:t>карта индивидуального образовательного маршрута молодого педагога;</a:t>
            </a:r>
          </a:p>
          <a:p>
            <a:pPr lvl="0">
              <a:buClr>
                <a:srgbClr val="F14124">
                  <a:lumMod val="75000"/>
                </a:srgbClr>
              </a:buClr>
              <a:buFont typeface="Arial"/>
              <a:buChar char="•"/>
            </a:pPr>
            <a:r>
              <a:rPr lang="ru-RU" sz="2000" b="1" dirty="0">
                <a:solidFill>
                  <a:srgbClr val="101010"/>
                </a:solidFill>
                <a:latin typeface="Microsoft Sans Serif" pitchFamily="34" charset="0"/>
                <a:ea typeface="Microsoft Sans Serif" pitchFamily="34" charset="0"/>
                <a:cs typeface="Microsoft Sans Serif" pitchFamily="34" charset="0"/>
              </a:rPr>
              <a:t>подборка комплекта диагностических материалов для выявления профессиональных затруднений молодого специалиста;</a:t>
            </a:r>
          </a:p>
          <a:p>
            <a:pPr lvl="0">
              <a:buClr>
                <a:srgbClr val="F14124">
                  <a:lumMod val="75000"/>
                </a:srgbClr>
              </a:buClr>
              <a:buFont typeface="Arial"/>
              <a:buChar char="•"/>
            </a:pPr>
            <a:r>
              <a:rPr lang="ru-RU" sz="2000" b="1" dirty="0">
                <a:solidFill>
                  <a:srgbClr val="101010"/>
                </a:solidFill>
                <a:latin typeface="Microsoft Sans Serif" pitchFamily="34" charset="0"/>
                <a:ea typeface="Microsoft Sans Serif" pitchFamily="34" charset="0"/>
                <a:cs typeface="Microsoft Sans Serif" pitchFamily="34" charset="0"/>
              </a:rPr>
              <a:t>разработка методических рекомендаций для организации работы;</a:t>
            </a:r>
          </a:p>
          <a:p>
            <a:pPr lvl="0">
              <a:buClr>
                <a:srgbClr val="F14124">
                  <a:lumMod val="75000"/>
                </a:srgbClr>
              </a:buClr>
              <a:buFont typeface="Arial"/>
              <a:buChar char="•"/>
            </a:pPr>
            <a:r>
              <a:rPr lang="ru-RU" sz="2000" b="1" dirty="0">
                <a:solidFill>
                  <a:srgbClr val="101010"/>
                </a:solidFill>
                <a:latin typeface="Microsoft Sans Serif" pitchFamily="34" charset="0"/>
                <a:ea typeface="Microsoft Sans Serif" pitchFamily="34" charset="0"/>
                <a:cs typeface="Microsoft Sans Serif" pitchFamily="34" charset="0"/>
              </a:rPr>
              <a:t>осуществление мониторинга всего периода профессиональной адаптации педагога и разработка рекомендаций по дальнейшей работе;</a:t>
            </a:r>
          </a:p>
          <a:p>
            <a:pPr lvl="0">
              <a:buClr>
                <a:srgbClr val="F14124">
                  <a:lumMod val="75000"/>
                </a:srgbClr>
              </a:buClr>
              <a:buFont typeface="Arial"/>
              <a:buChar char="•"/>
            </a:pPr>
            <a:r>
              <a:rPr lang="ru-RU" sz="2000" b="1" dirty="0">
                <a:solidFill>
                  <a:srgbClr val="101010"/>
                </a:solidFill>
                <a:latin typeface="Microsoft Sans Serif" pitchFamily="34" charset="0"/>
                <a:ea typeface="Microsoft Sans Serif" pitchFamily="34" charset="0"/>
                <a:cs typeface="Microsoft Sans Serif" pitchFamily="34" charset="0"/>
              </a:rPr>
              <a:t>анализ результатов работы и обзор опыта работы по наставничеству.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591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0" y="1493838"/>
            <a:ext cx="6906000" cy="4185162"/>
          </a:xfrm>
        </p:spPr>
        <p:txBody>
          <a:bodyPr>
            <a:normAutofit fontScale="85000" lnSpcReduction="10000"/>
          </a:bodyPr>
          <a:lstStyle/>
          <a:p>
            <a:pPr marL="457200" lvl="0" indent="-457200" algn="ctr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endParaRPr lang="ru-RU" sz="2800" b="1" u="sng" dirty="0" smtClean="0">
              <a:solidFill>
                <a:srgbClr val="1010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ctr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101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изучение </a:t>
            </a:r>
            <a:r>
              <a:rPr lang="ru-RU" sz="2800" b="1" dirty="0">
                <a:solidFill>
                  <a:srgbClr val="101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федерального государственного образовательного стандарта (ФГОС);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</a:pPr>
            <a:r>
              <a:rPr lang="ru-RU" sz="2800" b="1" dirty="0">
                <a:solidFill>
                  <a:srgbClr val="101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изучение вопросов организации и проведения образовательного процесса;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</a:pPr>
            <a:r>
              <a:rPr lang="ru-RU" sz="2800" b="1" dirty="0">
                <a:solidFill>
                  <a:srgbClr val="101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работа по освоению учебного предмета;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</a:pPr>
            <a:r>
              <a:rPr lang="ru-RU" sz="2800" b="1" dirty="0">
                <a:solidFill>
                  <a:srgbClr val="101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самостоятельная работа по теме самообразования;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</a:pPr>
            <a:r>
              <a:rPr lang="ru-RU" sz="2800" b="1" dirty="0">
                <a:solidFill>
                  <a:srgbClr val="101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работа по совершенствованию профессиональных знаний и навыков;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</a:pPr>
            <a:r>
              <a:rPr lang="ru-RU" sz="2800" b="1" dirty="0">
                <a:solidFill>
                  <a:srgbClr val="101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общественная работа, участие в заседаниях методического объединения учителей</a:t>
            </a:r>
            <a:r>
              <a:rPr lang="ru-RU" sz="2800" b="1" dirty="0" smtClean="0">
                <a:solidFill>
                  <a:srgbClr val="101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ru-RU" sz="2800" b="1" dirty="0">
              <a:solidFill>
                <a:srgbClr val="1010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11945938" cy="1141412"/>
          </a:xfrm>
        </p:spPr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Этапы работы с педагогом-наставником</a:t>
            </a:r>
            <a:b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в 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I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четверти 2022-2023 учебного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года</a:t>
            </a:r>
            <a:b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</a:b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/>
            </a:r>
            <a:b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/>
            </a:r>
            <a:b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</a:b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/>
            </a:r>
            <a:b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</a:b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2050" name="Picture 2" descr="C:\Users\Админ\Desktop\моя работа\конкурсы\Семинар наставник\фото молодые\ин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000" y="1989000"/>
            <a:ext cx="5055000" cy="37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00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06000" y="1044000"/>
            <a:ext cx="9847800" cy="646688"/>
          </a:xfrm>
        </p:spPr>
        <p:txBody>
          <a:bodyPr>
            <a:normAutofit fontScale="9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sz="40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работы с педагогом-наставником по итогам </a:t>
            </a:r>
            <a:r>
              <a:rPr lang="en-US" sz="40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40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четверти:</a:t>
            </a:r>
            <a:br>
              <a:rPr lang="ru-RU" sz="40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Совместно с педагогом-наставником рассмотрены современные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образовательные технологии, методики и результаты их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применения и формы работы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обучающимися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уроке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Изучена система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оценивания полученных результатов (затруднение вызывало оценивание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самостоятельных работ 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математике),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также особенности составления планов современного урока и конструирования учебного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материала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Отработаны в данный период содержание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методы педагогического сопровождения развития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детей, а также взаимодействия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родителей и педагогов школы на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практике;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39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4722ABD0-4603-434F-B884-98E52520B73C}"/>
              </a:ext>
            </a:extLst>
          </p:cNvPr>
          <p:cNvSpPr/>
          <p:nvPr/>
        </p:nvSpPr>
        <p:spPr>
          <a:xfrm>
            <a:off x="180000" y="2304000"/>
            <a:ext cx="3240000" cy="1935000"/>
          </a:xfrm>
          <a:prstGeom prst="round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BA91CA74-EB91-4124-89FB-7717B06E2A6C}"/>
              </a:ext>
            </a:extLst>
          </p:cNvPr>
          <p:cNvSpPr/>
          <p:nvPr/>
        </p:nvSpPr>
        <p:spPr>
          <a:xfrm>
            <a:off x="4230000" y="2297400"/>
            <a:ext cx="3240000" cy="1935000"/>
          </a:xfrm>
          <a:prstGeom prst="round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F22B0AB6-277E-4ADA-AC26-C842F8F2256F}"/>
              </a:ext>
            </a:extLst>
          </p:cNvPr>
          <p:cNvSpPr/>
          <p:nvPr/>
        </p:nvSpPr>
        <p:spPr>
          <a:xfrm>
            <a:off x="8280000" y="2304000"/>
            <a:ext cx="3240000" cy="193500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0F77F9AA-62AF-4865-9B21-8142C38CBEDF}"/>
              </a:ext>
            </a:extLst>
          </p:cNvPr>
          <p:cNvSpPr/>
          <p:nvPr/>
        </p:nvSpPr>
        <p:spPr>
          <a:xfrm>
            <a:off x="2925000" y="1802400"/>
            <a:ext cx="990000" cy="990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21CD48DF-1FDF-491D-B6AF-85722665ADDD}"/>
              </a:ext>
            </a:extLst>
          </p:cNvPr>
          <p:cNvSpPr/>
          <p:nvPr/>
        </p:nvSpPr>
        <p:spPr>
          <a:xfrm>
            <a:off x="6975000" y="1809000"/>
            <a:ext cx="990000" cy="99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6A78A753-178A-419F-B5EA-1FA6BCD1FBD8}"/>
              </a:ext>
            </a:extLst>
          </p:cNvPr>
          <p:cNvSpPr/>
          <p:nvPr/>
        </p:nvSpPr>
        <p:spPr>
          <a:xfrm>
            <a:off x="11046000" y="1809000"/>
            <a:ext cx="990000" cy="99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7C0C781-5795-4344-A9D0-23C9DD28E968}"/>
              </a:ext>
            </a:extLst>
          </p:cNvPr>
          <p:cNvSpPr txBox="1"/>
          <p:nvPr/>
        </p:nvSpPr>
        <p:spPr>
          <a:xfrm>
            <a:off x="3013956" y="1888501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0</a:t>
            </a:r>
            <a:r>
              <a:rPr lang="en-US" sz="4800" b="1" dirty="0">
                <a:solidFill>
                  <a:schemeClr val="bg1"/>
                </a:solidFill>
              </a:rPr>
              <a:t>1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21ABD67-A4A6-4F05-BEFC-3D604BB00EAB}"/>
              </a:ext>
            </a:extLst>
          </p:cNvPr>
          <p:cNvSpPr txBox="1"/>
          <p:nvPr/>
        </p:nvSpPr>
        <p:spPr>
          <a:xfrm>
            <a:off x="7063956" y="1888501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0</a:t>
            </a:r>
            <a:r>
              <a:rPr lang="en-US" sz="4800" b="1" dirty="0">
                <a:solidFill>
                  <a:schemeClr val="bg1"/>
                </a:solidFill>
              </a:rPr>
              <a:t>2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F5EAD86-0441-42C3-841F-7CB644A282C9}"/>
              </a:ext>
            </a:extLst>
          </p:cNvPr>
          <p:cNvSpPr txBox="1"/>
          <p:nvPr/>
        </p:nvSpPr>
        <p:spPr>
          <a:xfrm>
            <a:off x="11115082" y="1881901"/>
            <a:ext cx="80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0</a:t>
            </a:r>
            <a:r>
              <a:rPr lang="en-US" sz="4800" b="1" dirty="0">
                <a:solidFill>
                  <a:schemeClr val="bg1"/>
                </a:solidFill>
              </a:rPr>
              <a:t>3</a:t>
            </a:r>
            <a:endParaRPr lang="ru-RU" sz="4800" b="1" dirty="0">
              <a:solidFill>
                <a:schemeClr val="bg1"/>
              </a:solidFill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4CE106CB-8EE2-4E78-8CFE-2F5CD5CAC1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9338700" y="2709899"/>
            <a:ext cx="1080000" cy="10800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AC63A0C4-4072-4D32-82BF-86A0CDEF9F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539000"/>
            <a:ext cx="4050000" cy="2797941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D3938F70-2098-4E3C-86CC-FAAC982999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829" y="1540371"/>
            <a:ext cx="3735000" cy="2700000"/>
          </a:xfrm>
          <a:prstGeom prst="rect">
            <a:avLst/>
          </a:prstGeom>
        </p:spPr>
      </p:pic>
      <p:sp>
        <p:nvSpPr>
          <p:cNvPr id="19" name="Заголовок 17">
            <a:extLst>
              <a:ext uri="{FF2B5EF4-FFF2-40B4-BE49-F238E27FC236}">
                <a16:creationId xmlns:a16="http://schemas.microsoft.com/office/drawing/2014/main" xmlns="" id="{A5D74007-E5AE-44D1-B979-130CA5006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477800" cy="1269000"/>
          </a:xfrm>
        </p:spPr>
        <p:txBody>
          <a:bodyPr>
            <a:noAutofit/>
          </a:bodyPr>
          <a:lstStyle/>
          <a:p>
            <a:pPr algn="ctr"/>
            <a:r>
              <a:rPr lang="ru-RU" sz="1600" i="1" dirty="0" smtClean="0">
                <a:solidFill>
                  <a:schemeClr val="tx1"/>
                </a:solidFill>
              </a:rPr>
              <a:t>Система </a:t>
            </a:r>
            <a:r>
              <a:rPr lang="ru-RU" sz="1600" i="1" dirty="0">
                <a:solidFill>
                  <a:schemeClr val="tx1"/>
                </a:solidFill>
              </a:rPr>
              <a:t>образования нуждается в компетентном, ответственном педагоге. Но такого учителя с готовыми качествами и </a:t>
            </a:r>
            <a:r>
              <a:rPr lang="ru-RU" sz="1600" i="1" dirty="0" smtClean="0">
                <a:solidFill>
                  <a:schemeClr val="tx1"/>
                </a:solidFill>
              </a:rPr>
              <a:t>умениями</a:t>
            </a:r>
            <a:r>
              <a:rPr lang="ru-RU" sz="1600" i="1" dirty="0">
                <a:solidFill>
                  <a:schemeClr val="tx1"/>
                </a:solidFill>
              </a:rPr>
              <a:t> </a:t>
            </a:r>
            <a:r>
              <a:rPr lang="ru-RU" sz="1600" i="1" dirty="0" smtClean="0">
                <a:solidFill>
                  <a:schemeClr val="tx1"/>
                </a:solidFill>
              </a:rPr>
              <a:t>достаточно трудно найти. </a:t>
            </a:r>
            <a:r>
              <a:rPr lang="ru-RU" sz="1600" i="1" dirty="0">
                <a:solidFill>
                  <a:schemeClr val="tx1"/>
                </a:solidFill>
              </a:rPr>
              <a:t>Поэтому в </a:t>
            </a:r>
            <a:r>
              <a:rPr lang="ru-RU" sz="1600" i="1" dirty="0" smtClean="0">
                <a:solidFill>
                  <a:schemeClr val="tx1"/>
                </a:solidFill>
              </a:rPr>
              <a:t>школы </a:t>
            </a:r>
            <a:r>
              <a:rPr lang="ru-RU" sz="1600" i="1" dirty="0">
                <a:solidFill>
                  <a:schemeClr val="tx1"/>
                </a:solidFill>
              </a:rPr>
              <a:t>необходимо привлекать молодых педагогов, способных в максимально короткие сроки адаптироваться в новых для них условиях практической </a:t>
            </a:r>
            <a:r>
              <a:rPr lang="ru-RU" sz="1600" i="1" dirty="0" smtClean="0">
                <a:solidFill>
                  <a:schemeClr val="tx1"/>
                </a:solidFill>
              </a:rPr>
              <a:t>деятельности. </a:t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 </a:t>
            </a:r>
            <a:r>
              <a:rPr lang="ru-RU" sz="1600" i="1" dirty="0">
                <a:solidFill>
                  <a:schemeClr val="tx1"/>
                </a:solidFill>
              </a:rPr>
              <a:t>В этой связи молодому специалисту </a:t>
            </a:r>
            <a:r>
              <a:rPr lang="ru-RU" sz="1600" i="1" dirty="0" smtClean="0">
                <a:solidFill>
                  <a:schemeClr val="tx1"/>
                </a:solidFill>
              </a:rPr>
              <a:t>следует</a:t>
            </a:r>
            <a:r>
              <a:rPr lang="ru-RU" sz="1800" i="1" dirty="0" smtClean="0">
                <a:solidFill>
                  <a:schemeClr val="tx1"/>
                </a:solidFill>
              </a:rPr>
              <a:t>:</a:t>
            </a:r>
            <a:endParaRPr lang="ru-RU" sz="1800" b="1" i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1000" y="4239000"/>
            <a:ext cx="3669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систематически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знакомиться с опытом своих коллег, посещать их занятия, прислушиваться к их советам, учиться у них методике преподавания учебного предмета, методике воздействия на учащихся с целью пробуждения у них интереса к знаниям;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16000" y="4238999"/>
            <a:ext cx="3465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ru-RU" sz="1400" b="1" i="1" dirty="0">
                <a:solidFill>
                  <a:srgbClr val="101010"/>
                </a:solidFill>
                <a:latin typeface="Times New Roman" pitchFamily="18" charset="0"/>
                <a:cs typeface="Times New Roman" pitchFamily="18" charset="0"/>
              </a:rPr>
              <a:t>систематически изучать методическую и научную литературу, следить за педагогическими находками и поисками педагогов-новаторов, посещая библиотеки, составляя картотеку работ по изучаемой педагогической проблеме. Каждый раз следует пересматривать свои записи и заметки, тщательно анализируя тенденции развития общеобразовательной школы для внесения коррективов в </a:t>
            </a:r>
            <a:r>
              <a:rPr lang="ru-RU" sz="1400" b="1" i="1" dirty="0" smtClean="0">
                <a:solidFill>
                  <a:srgbClr val="101010"/>
                </a:solidFill>
                <a:latin typeface="Times New Roman" pitchFamily="18" charset="0"/>
                <a:cs typeface="Times New Roman" pitchFamily="18" charset="0"/>
              </a:rPr>
              <a:t>свою </a:t>
            </a:r>
            <a:r>
              <a:rPr lang="ru-RU" sz="1400" b="1" i="1" dirty="0">
                <a:solidFill>
                  <a:srgbClr val="101010"/>
                </a:solidFill>
                <a:latin typeface="Times New Roman" pitchFamily="18" charset="0"/>
                <a:cs typeface="Times New Roman" pitchFamily="18" charset="0"/>
              </a:rPr>
              <a:t>педагогическую деятельность;</a:t>
            </a:r>
            <a:endParaRPr lang="ru-RU" sz="1400" b="1" i="1" dirty="0">
              <a:solidFill>
                <a:srgbClr val="10101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873792" y="2136339"/>
            <a:ext cx="38472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endParaRPr lang="ru-RU" sz="1400" dirty="0" smtClean="0">
              <a:solidFill>
                <a:srgbClr val="10101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ru-RU" sz="1400" dirty="0">
              <a:solidFill>
                <a:srgbClr val="10101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ru-RU" sz="1400" dirty="0" smtClean="0">
              <a:solidFill>
                <a:srgbClr val="10101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ru-RU" sz="1400" dirty="0">
              <a:solidFill>
                <a:srgbClr val="10101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ru-RU" sz="1400" dirty="0" smtClean="0">
              <a:solidFill>
                <a:srgbClr val="10101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ru-RU" sz="1400" dirty="0">
              <a:solidFill>
                <a:srgbClr val="10101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ru-RU" sz="1400" dirty="0" smtClean="0">
              <a:solidFill>
                <a:srgbClr val="10101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ru-RU" sz="1400" dirty="0">
              <a:solidFill>
                <a:srgbClr val="10101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ru-RU" sz="1400" dirty="0" smtClean="0">
              <a:solidFill>
                <a:srgbClr val="10101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ru-RU" sz="1400" dirty="0">
              <a:solidFill>
                <a:srgbClr val="10101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r>
              <a:rPr lang="ru-RU" sz="1400" b="1" i="1" dirty="0" smtClean="0">
                <a:solidFill>
                  <a:srgbClr val="101010"/>
                </a:solidFill>
                <a:latin typeface="Times New Roman" pitchFamily="18" charset="0"/>
                <a:cs typeface="Times New Roman" pitchFamily="18" charset="0"/>
              </a:rPr>
              <a:t>совершенствовать </a:t>
            </a:r>
            <a:r>
              <a:rPr lang="ru-RU" sz="1400" b="1" i="1" dirty="0">
                <a:solidFill>
                  <a:srgbClr val="101010"/>
                </a:solidFill>
                <a:latin typeface="Times New Roman" pitchFamily="18" charset="0"/>
                <a:cs typeface="Times New Roman" pitchFamily="18" charset="0"/>
              </a:rPr>
              <a:t>свои знания и умения по преподаваемой учебной дисциплине: принимать участие в научно-практических конференциях, выступать с докладами об опыте своей работы, обсуждать в педагогическом коллективе возникшие проблемы учебно-воспитательной работы, организовывать встречи с коллегами других образовательных учреждений и обмениваться опытом работы</a:t>
            </a:r>
            <a:r>
              <a:rPr lang="ru-RU" sz="1400" b="1" i="1" dirty="0">
                <a:solidFill>
                  <a:srgbClr val="101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6" name="Picture 2" descr="C:\Users\Админ\Desktop\моя работа\конкурсы\Семинар наставник\фото молодые\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001" y="1539000"/>
            <a:ext cx="3891000" cy="269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58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Ожидаемые результаты в результате 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совместной работы с педагогом-наставником 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в 2022-2023 учебном году: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</a:b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2543" y="2259000"/>
            <a:ext cx="9585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 hangingPunct="0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342900" algn="l"/>
              </a:tabLst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активизация практических, индивидуальных, самостоятельных навыков преподавания;</a:t>
            </a:r>
          </a:p>
          <a:p>
            <a:pPr marL="342900" lvl="0" indent="-342900" algn="ctr" fontAlgn="base" hangingPunct="0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342900" algn="l"/>
              </a:tabLst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повышение профессиональной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компетентности в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вопросах педагогики и психологии;</a:t>
            </a: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342900" algn="l"/>
              </a:tabLst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появление собственных продуктов педагогической деятельности (публикаций, методических разработок, дидактических материалов);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Times New Roman"/>
              <a:cs typeface="Times New Roman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342900" algn="l"/>
              </a:tabLst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а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ктивное участие в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профессиональных конкурсах, фестивалях;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Times New Roman"/>
              <a:cs typeface="Times New Roman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342900" algn="l"/>
              </a:tabLst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наличие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собственного портфолио;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Times New Roman"/>
              <a:cs typeface="Times New Roman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342900" algn="l"/>
              </a:tabLst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успешное прохождение процедуры аттестации.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33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6000" y="144000"/>
            <a:ext cx="11880000" cy="6223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endParaRPr lang="ru-RU" sz="2800" b="1" dirty="0" smtClean="0">
              <a:latin typeface="Monotype Corsiva" pitchFamily="66" charset="0"/>
            </a:endParaRPr>
          </a:p>
          <a:p>
            <a:pPr algn="ctr">
              <a:lnSpc>
                <a:spcPct val="120000"/>
              </a:lnSpc>
            </a:pPr>
            <a:endParaRPr lang="ru-RU" sz="4000" b="1" dirty="0">
              <a:latin typeface="Monotype Corsiva" pitchFamily="66" charset="0"/>
            </a:endParaRPr>
          </a:p>
          <a:p>
            <a:pPr>
              <a:lnSpc>
                <a:spcPct val="120000"/>
              </a:lnSpc>
            </a:pPr>
            <a:endParaRPr lang="ru-RU" sz="2400" b="1" dirty="0" smtClean="0">
              <a:latin typeface="Monotype Corsiva" pitchFamily="66" charset="0"/>
            </a:endParaRPr>
          </a:p>
          <a:p>
            <a:pPr>
              <a:lnSpc>
                <a:spcPct val="120000"/>
              </a:lnSpc>
            </a:pPr>
            <a:endParaRPr lang="ru-RU" sz="2400" b="1" dirty="0">
              <a:latin typeface="Monotype Corsiva" pitchFamily="66" charset="0"/>
            </a:endParaRPr>
          </a:p>
          <a:p>
            <a:pPr>
              <a:lnSpc>
                <a:spcPct val="120000"/>
              </a:lnSpc>
            </a:pPr>
            <a:endParaRPr lang="ru-RU" sz="2400" b="1" dirty="0" smtClean="0">
              <a:latin typeface="Monotype Corsiva" pitchFamily="66" charset="0"/>
            </a:endParaRPr>
          </a:p>
          <a:p>
            <a:pPr>
              <a:lnSpc>
                <a:spcPct val="120000"/>
              </a:lnSpc>
            </a:pPr>
            <a:endParaRPr lang="ru-RU" sz="2400" b="1" dirty="0">
              <a:latin typeface="Monotype Corsiva" pitchFamily="66" charset="0"/>
            </a:endParaRPr>
          </a:p>
          <a:p>
            <a:pPr algn="r">
              <a:lnSpc>
                <a:spcPct val="120000"/>
              </a:lnSpc>
            </a:pPr>
            <a:r>
              <a:rPr lang="ru-RU" sz="2400" b="1" dirty="0" smtClean="0">
                <a:latin typeface="Monotype Corsiva" pitchFamily="66" charset="0"/>
              </a:rPr>
              <a:t>«Я </a:t>
            </a:r>
            <a:r>
              <a:rPr lang="ru-RU" sz="2400" b="1" dirty="0">
                <a:latin typeface="Monotype Corsiva" pitchFamily="66" charset="0"/>
              </a:rPr>
              <a:t>убедился, что, как бы человек успешно</a:t>
            </a:r>
          </a:p>
          <a:p>
            <a:pPr algn="r">
              <a:lnSpc>
                <a:spcPct val="120000"/>
              </a:lnSpc>
            </a:pPr>
            <a:r>
              <a:rPr lang="ru-RU" sz="2400" b="1" dirty="0">
                <a:latin typeface="Monotype Corsiva" pitchFamily="66" charset="0"/>
              </a:rPr>
              <a:t>не окончил педагогический вуз,</a:t>
            </a:r>
          </a:p>
          <a:p>
            <a:pPr algn="r">
              <a:lnSpc>
                <a:spcPct val="120000"/>
              </a:lnSpc>
            </a:pPr>
            <a:r>
              <a:rPr lang="ru-RU" sz="2400" b="1" dirty="0">
                <a:latin typeface="Monotype Corsiva" pitchFamily="66" charset="0"/>
              </a:rPr>
              <a:t>как бы он не был талантлив,</a:t>
            </a:r>
          </a:p>
          <a:p>
            <a:pPr algn="r">
              <a:lnSpc>
                <a:spcPct val="120000"/>
              </a:lnSpc>
            </a:pPr>
            <a:r>
              <a:rPr lang="ru-RU" sz="2400" b="1" dirty="0">
                <a:latin typeface="Monotype Corsiva" pitchFamily="66" charset="0"/>
              </a:rPr>
              <a:t>а если не будет учиться на опыте,</a:t>
            </a:r>
          </a:p>
          <a:p>
            <a:pPr algn="r">
              <a:lnSpc>
                <a:spcPct val="120000"/>
              </a:lnSpc>
            </a:pPr>
            <a:r>
              <a:rPr lang="ru-RU" sz="2400" b="1" dirty="0">
                <a:latin typeface="Monotype Corsiva" pitchFamily="66" charset="0"/>
              </a:rPr>
              <a:t>то никогда не будет хорошим педагогом;</a:t>
            </a:r>
          </a:p>
          <a:p>
            <a:pPr algn="r">
              <a:lnSpc>
                <a:spcPct val="120000"/>
              </a:lnSpc>
            </a:pPr>
            <a:r>
              <a:rPr lang="ru-RU" sz="2400" b="1" dirty="0">
                <a:latin typeface="Monotype Corsiva" pitchFamily="66" charset="0"/>
              </a:rPr>
              <a:t>я сам учился у более старых педагогов…»</a:t>
            </a:r>
          </a:p>
          <a:p>
            <a:pPr algn="r">
              <a:lnSpc>
                <a:spcPct val="120000"/>
              </a:lnSpc>
            </a:pPr>
            <a:r>
              <a:rPr lang="ru-RU" sz="2400" b="1" dirty="0">
                <a:latin typeface="Monotype Corsiva" pitchFamily="66" charset="0"/>
              </a:rPr>
              <a:t>А. С. Макаренко</a:t>
            </a:r>
          </a:p>
        </p:txBody>
      </p:sp>
      <p:pic>
        <p:nvPicPr>
          <p:cNvPr id="3074" name="Picture 2" descr="C:\Users\Админ\Desktop\моя работа\конкурсы\Семинар наставник\фото молодые\архипов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43" y="43286"/>
            <a:ext cx="2565000" cy="289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дмин\Desktop\моя работа\конкурсы\Семинар наставник\фото молодые\гулин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300" y="1"/>
            <a:ext cx="2456700" cy="29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дмин\Desktop\моя работа\конкурсы\Семинар наставник\фото молодые\кривошеин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914" y="43286"/>
            <a:ext cx="3533423" cy="289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Админ\Desktop\моя работа\конкурсы\Семинар наставник\фото молодые\радюшкин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3537" y="43286"/>
            <a:ext cx="3503087" cy="289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Админ\Desktop\моя работа\конкурсы\Семинар наставник\фото молодые\соловьев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00" y="3220974"/>
            <a:ext cx="2636700" cy="351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Админ\Desktop\моя работа\конкурсы\Семинар наставник\фото молодые\ЯЯ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986" y="3220974"/>
            <a:ext cx="2920028" cy="347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17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12800" cy="5763875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69549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5976322a44a97ac26d815ee62557e8e28e4d658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1814</TotalTime>
  <Words>489</Words>
  <Application>Microsoft Office PowerPoint</Application>
  <PresentationFormat>Произвольный</PresentationFormat>
  <Paragraphs>77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Первые трудности, с которыми сталкивается молодой педагог в начале работы:</vt:lpstr>
      <vt:lpstr>Внедрение школьного наставничества  «учитель-учитель» в  МОУ «Михайловская СОШ №2»</vt:lpstr>
      <vt:lpstr>Этапы работы с педагогом-наставником в I четверти 2022-2023 учебного года    </vt:lpstr>
      <vt:lpstr>     Результаты работы с педагогом-наставником по итогам I четверти:  1) Совместно с педагогом-наставником рассмотрены современные образовательные технологии, методики и результаты их применения и формы работы  с обучающимися на уроке; 2) Изучена система оценивания полученных результатов (затруднение вызывало оценивание самостоятельных работ  по математике), а также особенности составления планов современного урока и конструирования учебного материала; 3) Отработаны в данный период содержание и методы педагогического сопровождения развития детей, а также взаимодействия родителей и педагогов школы на практике;   </vt:lpstr>
      <vt:lpstr>Система образования нуждается в компетентном, ответственном педагоге. Но такого учителя с готовыми качествами и умениями достаточно трудно найти. Поэтому в школы необходимо привлекать молодых педагогов, способных в максимально короткие сроки адаптироваться в новых для них условиях практической деятельности.   В этой связи молодому специалисту следует:</vt:lpstr>
      <vt:lpstr> Ожидаемые результаты в результате  совместной работы с педагогом-наставником  в 2022-2023 учебном году: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Админ</cp:lastModifiedBy>
  <cp:revision>70</cp:revision>
  <dcterms:created xsi:type="dcterms:W3CDTF">2020-07-14T14:01:38Z</dcterms:created>
  <dcterms:modified xsi:type="dcterms:W3CDTF">2022-11-24T14:34:45Z</dcterms:modified>
</cp:coreProperties>
</file>