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2" r:id="rId1"/>
  </p:sldMasterIdLst>
  <p:sldIdLst>
    <p:sldId id="256" r:id="rId2"/>
    <p:sldId id="258" r:id="rId3"/>
    <p:sldId id="269" r:id="rId4"/>
    <p:sldId id="265" r:id="rId5"/>
    <p:sldId id="270" r:id="rId6"/>
    <p:sldId id="271" r:id="rId7"/>
    <p:sldId id="272" r:id="rId8"/>
    <p:sldId id="273" r:id="rId9"/>
    <p:sldId id="262" r:id="rId10"/>
    <p:sldId id="274" r:id="rId11"/>
    <p:sldId id="263" r:id="rId12"/>
    <p:sldId id="264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754" y="-149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11/6/2022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592135" y="2887530"/>
            <a:ext cx="9038813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7788" y="1387737"/>
            <a:ext cx="9036424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767862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11/6/2022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1563446" y="1392217"/>
            <a:ext cx="9038813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22081" y="559399"/>
            <a:ext cx="2237591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7985" y="849855"/>
            <a:ext cx="7343889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11/6/2022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6125426" y="2880824"/>
            <a:ext cx="5480154" cy="923330"/>
            <a:chOff x="1815339" y="1496875"/>
            <a:chExt cx="5480154" cy="692497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496875"/>
              <a:ext cx="877163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11/6/2022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563446" y="1392217"/>
            <a:ext cx="9038813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563446" y="2887579"/>
            <a:ext cx="9038813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54" y="1204857"/>
            <a:ext cx="10339617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2331" y="3767317"/>
            <a:ext cx="10312996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11/6/2022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11/6/2022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563446" y="1392217"/>
            <a:ext cx="9038813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240280"/>
            <a:ext cx="5071872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6193535" y="2240280"/>
            <a:ext cx="5071872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02080" y="2240280"/>
            <a:ext cx="458992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7984" y="2947595"/>
            <a:ext cx="5071872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9741" y="2240280"/>
            <a:ext cx="4596384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944368"/>
            <a:ext cx="50663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11/6/2022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1563446" y="1392217"/>
            <a:ext cx="9038813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11/6/2022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563446" y="1392217"/>
            <a:ext cx="9038813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11/6/2022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2773" y="1678196"/>
            <a:ext cx="4563311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2669" y="559399"/>
            <a:ext cx="5488889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12773" y="3603813"/>
            <a:ext cx="4548967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11/6/2022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3642" y="4668819"/>
            <a:ext cx="10356028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911723" y="666965"/>
            <a:ext cx="6362875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986" y="5324306"/>
            <a:ext cx="10341685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11/6/2022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7987" y="570156"/>
            <a:ext cx="10341684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2330" y="2248348"/>
            <a:ext cx="10327340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80504" y="61614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11/6/2022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16144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52352" y="61614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915B60B-3075-CAE0-D3B7-5AF3E3EE1C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90600" y="838200"/>
            <a:ext cx="9753600" cy="2514600"/>
          </a:xfrm>
        </p:spPr>
        <p:txBody>
          <a:bodyPr>
            <a:normAutofit fontScale="90000"/>
          </a:bodyPr>
          <a:lstStyle/>
          <a:p>
            <a:r>
              <a:rPr lang="ru-RU" sz="5100" dirty="0" smtClean="0">
                <a:latin typeface="Monotype Corsiva" pitchFamily="66" charset="0"/>
              </a:rPr>
              <a:t/>
            </a:r>
            <a:br>
              <a:rPr lang="ru-RU" sz="5100" dirty="0" smtClean="0">
                <a:latin typeface="Monotype Corsiva" pitchFamily="66" charset="0"/>
              </a:rPr>
            </a:br>
            <a:r>
              <a:rPr lang="ru-RU" sz="5100" dirty="0" smtClean="0">
                <a:latin typeface="Monotype Corsiva" pitchFamily="66" charset="0"/>
              </a:rPr>
              <a:t>«</a:t>
            </a:r>
            <a:r>
              <a:rPr lang="ru-RU" sz="5100" dirty="0" smtClean="0">
                <a:latin typeface="Segoe UI Black" pitchFamily="34" charset="0"/>
                <a:ea typeface="Segoe UI Black" pitchFamily="34" charset="0"/>
              </a:rPr>
              <a:t>МОЯ БУДУЩАЯ ПРОФЕССИЯ»</a:t>
            </a:r>
            <a:r>
              <a:rPr lang="ru-RU" sz="5100" dirty="0" smtClean="0">
                <a:latin typeface="Segoe UI Black" pitchFamily="34" charset="0"/>
                <a:ea typeface="Segoe UI Black" pitchFamily="34" charset="0"/>
              </a:rPr>
              <a:t/>
            </a:r>
            <a:br>
              <a:rPr lang="ru-RU" sz="5100" dirty="0" smtClean="0">
                <a:latin typeface="Segoe UI Black" pitchFamily="34" charset="0"/>
                <a:ea typeface="Segoe UI Black" pitchFamily="34" charset="0"/>
              </a:rPr>
            </a:br>
            <a:endParaRPr lang="ru-RU" sz="5100" dirty="0">
              <a:latin typeface="Segoe UI Black" pitchFamily="34" charset="0"/>
              <a:ea typeface="Segoe UI Black" pitchFamily="34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828800" y="3767862"/>
            <a:ext cx="9144000" cy="2404338"/>
          </a:xfrm>
        </p:spPr>
        <p:txBody>
          <a:bodyPr>
            <a:normAutofit/>
          </a:bodyPr>
          <a:lstStyle/>
          <a:p>
            <a:pPr algn="r"/>
            <a:r>
              <a:rPr lang="ru-RU" b="1" dirty="0" smtClean="0">
                <a:latin typeface="Monotype Corsiva" pitchFamily="66" charset="0"/>
              </a:rPr>
              <a:t>Подготовила:</a:t>
            </a:r>
          </a:p>
          <a:p>
            <a:pPr algn="r"/>
            <a:r>
              <a:rPr lang="ru-RU" b="1" dirty="0" smtClean="0">
                <a:latin typeface="Monotype Corsiva" pitchFamily="66" charset="0"/>
              </a:rPr>
              <a:t>Красникова Александра</a:t>
            </a:r>
          </a:p>
          <a:p>
            <a:pPr algn="r"/>
            <a:r>
              <a:rPr lang="ru-RU" b="1" dirty="0">
                <a:latin typeface="Monotype Corsiva" pitchFamily="66" charset="0"/>
              </a:rPr>
              <a:t>у</a:t>
            </a:r>
            <a:r>
              <a:rPr lang="ru-RU" b="1" dirty="0" smtClean="0">
                <a:latin typeface="Monotype Corsiva" pitchFamily="66" charset="0"/>
              </a:rPr>
              <a:t>ченица 5Б класса</a:t>
            </a:r>
          </a:p>
          <a:p>
            <a:pPr algn="r"/>
            <a:r>
              <a:rPr lang="ru-RU" b="1" dirty="0" smtClean="0">
                <a:latin typeface="Monotype Corsiva" pitchFamily="66" charset="0"/>
              </a:rPr>
              <a:t>МОУ «Михайловская СОШ №2»</a:t>
            </a:r>
            <a:endParaRPr lang="ru-RU" b="1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1169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Как поступить в ВУЗ на специальность «учитель русского языка и литературы»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ru-RU" dirty="0" smtClean="0">
                <a:latin typeface="Bahnschrift Condensed" pitchFamily="34" charset="0"/>
              </a:rPr>
              <a:t>Для того, чтобы поступить на нужную специальность, необходимо подать документы в приёмную комиссию на факультет «Русской филологии и национальной культуры». Для успешного зачисления на обучение необходимо пройти вступительные испытания, требуемые ВУЗом, то есть сдать выпускные экзамены по необходимым предметам (русский язык, литература, обществознание). К тому же, по заработанным баллам на экзаменах определяется форма обучения (платная или бюджетная).</a:t>
            </a:r>
            <a:endParaRPr lang="ru-RU" dirty="0">
              <a:latin typeface="Bahnschrift Condensed" pitchFamily="34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2838" y="2487613"/>
            <a:ext cx="5072062" cy="3381374"/>
          </a:xfrm>
        </p:spPr>
      </p:pic>
    </p:spTree>
    <p:extLst>
      <p:ext uri="{BB962C8B-B14F-4D97-AF65-F5344CB8AC3E}">
        <p14:creationId xmlns:p14="http://schemas.microsoft.com/office/powerpoint/2010/main" val="13831947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1875CAE-FCE7-478C-B4AA-79192F3AF5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>
              <a:buFont typeface="Wingdings" pitchFamily="2" charset="2"/>
              <a:buChar char="v"/>
            </a:pPr>
            <a:r>
              <a:rPr lang="ru-RU" dirty="0" smtClean="0">
                <a:solidFill>
                  <a:srgbClr val="333333"/>
                </a:solidFill>
                <a:latin typeface="Bahnschrift Condensed" pitchFamily="34" charset="0"/>
              </a:rPr>
              <a:t>Профессия </a:t>
            </a:r>
            <a:r>
              <a:rPr lang="ru-RU" dirty="0">
                <a:solidFill>
                  <a:srgbClr val="333333"/>
                </a:solidFill>
                <a:latin typeface="Bahnschrift Condensed" pitchFamily="34" charset="0"/>
              </a:rPr>
              <a:t>учителя подразумевает постоянное совершенствование своих </a:t>
            </a:r>
            <a:r>
              <a:rPr lang="ru-RU" dirty="0" smtClean="0">
                <a:solidFill>
                  <a:srgbClr val="333333"/>
                </a:solidFill>
                <a:latin typeface="Bahnschrift Condensed" pitchFamily="34" charset="0"/>
              </a:rPr>
              <a:t>знаний. </a:t>
            </a:r>
            <a:r>
              <a:rPr lang="ru-RU" dirty="0">
                <a:solidFill>
                  <a:srgbClr val="333333"/>
                </a:solidFill>
                <a:latin typeface="Bahnschrift Condensed" pitchFamily="34" charset="0"/>
              </a:rPr>
              <a:t>М</a:t>
            </a:r>
            <a:r>
              <a:rPr lang="ru-RU" dirty="0" smtClean="0">
                <a:solidFill>
                  <a:srgbClr val="333333"/>
                </a:solidFill>
                <a:latin typeface="Bahnschrift Condensed" pitchFamily="34" charset="0"/>
              </a:rPr>
              <a:t>ало </a:t>
            </a:r>
            <a:r>
              <a:rPr lang="ru-RU" dirty="0">
                <a:solidFill>
                  <a:srgbClr val="333333"/>
                </a:solidFill>
                <a:latin typeface="Bahnschrift Condensed" pitchFamily="34" charset="0"/>
              </a:rPr>
              <a:t>получить определенную базу в университете, </a:t>
            </a:r>
            <a:r>
              <a:rPr lang="ru-RU" dirty="0" smtClean="0">
                <a:solidFill>
                  <a:srgbClr val="333333"/>
                </a:solidFill>
                <a:latin typeface="Bahnschrift Condensed" pitchFamily="34" charset="0"/>
              </a:rPr>
              <a:t>ее </a:t>
            </a:r>
            <a:r>
              <a:rPr lang="ru-RU" dirty="0">
                <a:solidFill>
                  <a:srgbClr val="333333"/>
                </a:solidFill>
                <a:latin typeface="Bahnschrift Condensed" pitchFamily="34" charset="0"/>
              </a:rPr>
              <a:t>нужно всегда развивать и поднимать на высокий уровень. </a:t>
            </a:r>
            <a:r>
              <a:rPr lang="ru-RU" dirty="0" smtClean="0">
                <a:solidFill>
                  <a:srgbClr val="333333"/>
                </a:solidFill>
                <a:latin typeface="Bahnschrift Condensed" pitchFamily="34" charset="0"/>
              </a:rPr>
              <a:t>Поэтому важно находиться в </a:t>
            </a:r>
            <a:r>
              <a:rPr lang="ru-RU" dirty="0">
                <a:solidFill>
                  <a:srgbClr val="333333"/>
                </a:solidFill>
                <a:latin typeface="Bahnschrift Condensed" pitchFamily="34" charset="0"/>
              </a:rPr>
              <a:t>хорошей умственной форме, всю жизнь </a:t>
            </a:r>
            <a:r>
              <a:rPr lang="ru-RU" dirty="0" smtClean="0">
                <a:solidFill>
                  <a:srgbClr val="333333"/>
                </a:solidFill>
                <a:latin typeface="Bahnschrift Condensed" pitchFamily="34" charset="0"/>
              </a:rPr>
              <a:t>нужно </a:t>
            </a:r>
            <a:r>
              <a:rPr lang="ru-RU" dirty="0">
                <a:solidFill>
                  <a:srgbClr val="333333"/>
                </a:solidFill>
                <a:latin typeface="Bahnschrift Condensed" pitchFamily="34" charset="0"/>
              </a:rPr>
              <a:t>учиться и узнавать что-то новое</a:t>
            </a:r>
            <a:r>
              <a:rPr lang="ru-RU" dirty="0" smtClean="0">
                <a:solidFill>
                  <a:srgbClr val="333333"/>
                </a:solidFill>
                <a:latin typeface="Bahnschrift Condensed" pitchFamily="34" charset="0"/>
              </a:rPr>
              <a:t>.</a:t>
            </a:r>
          </a:p>
          <a:p>
            <a:pPr fontAlgn="base">
              <a:buFont typeface="Wingdings" pitchFamily="2" charset="2"/>
              <a:buChar char="v"/>
            </a:pPr>
            <a:r>
              <a:rPr lang="ru-RU" dirty="0" smtClean="0">
                <a:solidFill>
                  <a:srgbClr val="333333"/>
                </a:solidFill>
                <a:latin typeface="Bahnschrift Condensed" pitchFamily="34" charset="0"/>
              </a:rPr>
              <a:t>Важность </a:t>
            </a:r>
            <a:r>
              <a:rPr lang="ru-RU" dirty="0">
                <a:solidFill>
                  <a:srgbClr val="333333"/>
                </a:solidFill>
                <a:latin typeface="Bahnschrift Condensed" pitchFamily="34" charset="0"/>
              </a:rPr>
              <a:t>профессии учителя русского языка и литературы трудно переоценить. Это тот педагог, который формирует личность </a:t>
            </a:r>
            <a:r>
              <a:rPr lang="ru-RU" dirty="0" smtClean="0">
                <a:solidFill>
                  <a:srgbClr val="333333"/>
                </a:solidFill>
                <a:latin typeface="Bahnschrift Condensed" pitchFamily="34" charset="0"/>
              </a:rPr>
              <a:t>ученика </a:t>
            </a:r>
            <a:r>
              <a:rPr lang="ru-RU" dirty="0">
                <a:solidFill>
                  <a:srgbClr val="333333"/>
                </a:solidFill>
                <a:latin typeface="Bahnschrift Condensed" pitchFamily="34" charset="0"/>
              </a:rPr>
              <a:t>посредством языковой культуры и литературы русского народа. </a:t>
            </a:r>
            <a:r>
              <a:rPr lang="ru-RU" dirty="0" smtClean="0">
                <a:solidFill>
                  <a:srgbClr val="333333"/>
                </a:solidFill>
                <a:latin typeface="Bahnschrift Condensed" pitchFamily="34" charset="0"/>
              </a:rPr>
              <a:t>Это очень тяжёлый и ответственный труд. Но если ты осознанно понимаешь, что тебе нравится эта профессия, то обязательно будешь получать </a:t>
            </a:r>
            <a:r>
              <a:rPr lang="ru-RU" dirty="0">
                <a:solidFill>
                  <a:srgbClr val="333333"/>
                </a:solidFill>
                <a:latin typeface="Bahnschrift Condensed" pitchFamily="34" charset="0"/>
              </a:rPr>
              <a:t>удовольствие от уроков и от общения с </a:t>
            </a:r>
            <a:r>
              <a:rPr lang="ru-RU" dirty="0" smtClean="0">
                <a:solidFill>
                  <a:srgbClr val="333333"/>
                </a:solidFill>
                <a:latin typeface="Bahnschrift Condensed" pitchFamily="34" charset="0"/>
              </a:rPr>
              <a:t>детьми. </a:t>
            </a:r>
            <a:endParaRPr lang="ru-RU" i="0" u="none" strike="noStrike" dirty="0">
              <a:solidFill>
                <a:srgbClr val="333333"/>
              </a:solidFill>
              <a:effectLst/>
              <a:latin typeface="Bahnschrift Condensed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AC6AF3A-C33D-51A0-A22C-EB1FBFE3DB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Заключение </a:t>
            </a:r>
          </a:p>
        </p:txBody>
      </p:sp>
    </p:spTree>
    <p:extLst>
      <p:ext uri="{BB962C8B-B14F-4D97-AF65-F5344CB8AC3E}">
        <p14:creationId xmlns:p14="http://schemas.microsoft.com/office/powerpoint/2010/main" val="1960428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2C7673B-EF02-FAE0-59BE-7A1E75343F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5200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229355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3243D0B-1B0F-434B-7A22-1501FE1D6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00BED85-1776-0F78-BEC6-A251289A25D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ru-RU" sz="2400" dirty="0"/>
          </a:p>
        </p:txBody>
      </p:sp>
      <p:pic>
        <p:nvPicPr>
          <p:cNvPr id="2050" name="Picture 2" descr="C:\Users\Админ\Desktop\моя работа\конкурсы\я и профессия\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76200"/>
            <a:ext cx="9608181" cy="6546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956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Почему я сделала такой выбор</a:t>
            </a:r>
            <a:r>
              <a:rPr lang="en-US" dirty="0" smtClean="0"/>
              <a:t>?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914400" y="1981200"/>
            <a:ext cx="5334000" cy="4572000"/>
          </a:xfrm>
        </p:spPr>
        <p:txBody>
          <a:bodyPr>
            <a:normAutofit fontScale="85000" lnSpcReduction="20000"/>
          </a:bodyPr>
          <a:lstStyle/>
          <a:p>
            <a:pPr marL="0" lvl="0" indent="0" defTabSz="457200">
              <a:lnSpc>
                <a:spcPct val="120000"/>
              </a:lnSpc>
              <a:spcBef>
                <a:spcPts val="0"/>
              </a:spcBef>
              <a:buClrTx/>
              <a:buNone/>
            </a:pPr>
            <a:r>
              <a:rPr lang="ru-RU" sz="1900" dirty="0">
                <a:solidFill>
                  <a:prstClr val="black"/>
                </a:solidFill>
                <a:latin typeface="Bahnschrift Condensed" pitchFamily="34" charset="0"/>
              </a:rPr>
              <a:t>В наше время </a:t>
            </a:r>
            <a:r>
              <a:rPr lang="ru-RU" sz="1900" dirty="0" smtClean="0">
                <a:solidFill>
                  <a:prstClr val="black"/>
                </a:solidFill>
                <a:latin typeface="Bahnschrift Condensed" pitchFamily="34" charset="0"/>
              </a:rPr>
              <a:t>очень большой выбор профессий. </a:t>
            </a:r>
            <a:r>
              <a:rPr lang="ru-RU" sz="1900" dirty="0">
                <a:solidFill>
                  <a:prstClr val="black"/>
                </a:solidFill>
                <a:latin typeface="Bahnschrift Condensed" pitchFamily="34" charset="0"/>
              </a:rPr>
              <a:t>Поэтому найти свое призвание в жизни становится еще сложнее. При таком стремительном развитии общества многие профессии перестают существовать, надобность в них исчезает. В то же время появляется множество новых. Для меня важно выбрать такую профессию, которая останется востребованной во все времена</a:t>
            </a:r>
          </a:p>
          <a:p>
            <a:pPr marL="0" lvl="0" indent="0" defTabSz="457200">
              <a:lnSpc>
                <a:spcPct val="120000"/>
              </a:lnSpc>
              <a:spcBef>
                <a:spcPts val="0"/>
              </a:spcBef>
              <a:buClrTx/>
              <a:buNone/>
            </a:pPr>
            <a:r>
              <a:rPr lang="ru-RU" sz="1900" dirty="0">
                <a:solidFill>
                  <a:prstClr val="black"/>
                </a:solidFill>
                <a:latin typeface="Bahnschrift Condensed" pitchFamily="34" charset="0"/>
              </a:rPr>
              <a:t>По моему мнению никогда не потеряет свою актуальность профессия учителя. Без учителей я не могу представить существования человечества. Ведь это именно тот человек, который воспитывает, учит, наставляет будущее поколение.</a:t>
            </a:r>
          </a:p>
          <a:p>
            <a:pPr marL="0" lvl="0" indent="0" defTabSz="457200">
              <a:lnSpc>
                <a:spcPct val="120000"/>
              </a:lnSpc>
              <a:spcBef>
                <a:spcPts val="0"/>
              </a:spcBef>
              <a:buClrTx/>
              <a:buNone/>
            </a:pPr>
            <a:r>
              <a:rPr lang="ru-RU" sz="1900" dirty="0">
                <a:solidFill>
                  <a:prstClr val="black"/>
                </a:solidFill>
                <a:latin typeface="Bahnschrift Condensed" pitchFamily="34" charset="0"/>
              </a:rPr>
              <a:t>Быть учителем это огромная ответственность, ведь им доверяют самое ценное -детей. Он должен дать знания, подготовить детей ко взрослой жизни, постараться найти подход к каждому ребенку. Мне очень повезло, что в моей жизни встречаются только лучшие учителя, на которых хочется равняться. Хороший педагог должен не только уметь преподать знания свои ученикам, но и заинтересовать их в получении этих знаний</a:t>
            </a:r>
            <a:r>
              <a:rPr lang="ru-RU" sz="1900" dirty="0" smtClean="0">
                <a:solidFill>
                  <a:prstClr val="black"/>
                </a:solidFill>
                <a:latin typeface="Bahnschrift Condensed" pitchFamily="34" charset="0"/>
              </a:rPr>
              <a:t>. Я хочу стать учителем русского языка и литературы.</a:t>
            </a:r>
            <a:endParaRPr lang="ru-RU" sz="1900" dirty="0">
              <a:solidFill>
                <a:prstClr val="black"/>
              </a:solidFill>
              <a:latin typeface="Bahnschrift Condensed" pitchFamily="34" charset="0"/>
            </a:endParaRPr>
          </a:p>
          <a:p>
            <a:pPr marL="0" lvl="0" indent="0" defTabSz="457200">
              <a:spcBef>
                <a:spcPts val="0"/>
              </a:spcBef>
              <a:buClrTx/>
              <a:buNone/>
            </a:pPr>
            <a:endParaRPr lang="ru-RU" sz="1800" dirty="0">
              <a:solidFill>
                <a:prstClr val="black"/>
              </a:solidFill>
            </a:endParaRPr>
          </a:p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7629" y="1981200"/>
            <a:ext cx="5717618" cy="4191000"/>
          </a:xfrm>
        </p:spPr>
      </p:pic>
    </p:spTree>
    <p:extLst>
      <p:ext uri="{BB962C8B-B14F-4D97-AF65-F5344CB8AC3E}">
        <p14:creationId xmlns:p14="http://schemas.microsoft.com/office/powerpoint/2010/main" val="43214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959DF52-98EF-35E7-A3E1-64BF9E27E24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" y="76201"/>
            <a:ext cx="10210800" cy="1066800"/>
          </a:xfrm>
        </p:spPr>
        <p:txBody>
          <a:bodyPr/>
          <a:lstStyle/>
          <a:p>
            <a:r>
              <a:rPr lang="ru-RU" dirty="0"/>
              <a:t>История профессии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14400" y="1143000"/>
            <a:ext cx="1089660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v"/>
            </a:pPr>
            <a:r>
              <a:rPr lang="ru-RU" sz="1400" b="1" i="1" dirty="0">
                <a:solidFill>
                  <a:srgbClr val="000000"/>
                </a:solidFill>
                <a:latin typeface="PT Sans"/>
              </a:rPr>
              <a:t>Профессия учителя - одна из самых древних профессий на Земле. Для каждого человека, на любом этапе его существования необходим человек, который мог бы объяснить ту или иную проблему, ситуацию или просто событие.</a:t>
            </a:r>
            <a:endParaRPr lang="ru-RU" sz="1400" dirty="0">
              <a:solidFill>
                <a:srgbClr val="000000"/>
              </a:solidFill>
              <a:latin typeface="PT Sans"/>
            </a:endParaRP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1400" b="1" i="1" dirty="0">
                <a:solidFill>
                  <a:srgbClr val="000000"/>
                </a:solidFill>
                <a:latin typeface="PT Sans"/>
              </a:rPr>
              <a:t>Историки считают, что первые основы профессии учителя появились во времена, когда человек впервые начал охотиться на диких зверей, так как именно в это время старшее поколение начинало обучать молодых всем приемам этого незатейливого занятия. При этом, человек, который обучал подростков и детей был высокоуважаемым членом племени, в следствии чего ему всегда предавались некие привилегии.</a:t>
            </a:r>
            <a:endParaRPr lang="ru-RU" sz="1400" dirty="0">
              <a:solidFill>
                <a:srgbClr val="000000"/>
              </a:solidFill>
              <a:latin typeface="PT Sans"/>
            </a:endParaRP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1400" b="1" i="1" dirty="0">
                <a:solidFill>
                  <a:srgbClr val="000000"/>
                </a:solidFill>
                <a:latin typeface="PT Sans"/>
              </a:rPr>
              <a:t>С развитием и эволюцией жизни человечества профессия педагога все больше и больше становилась необходимой, особенно, когда произошли разделения труда. Если обратить внимание на более поздние этапы развития человечества, то стоит отметить, что очень важными личностями педагоги были в Древнем Риме, а также в Греции, соответственно, отсюда и исходит появление самого большого количества философов и ученых из этих регионов</a:t>
            </a:r>
            <a:r>
              <a:rPr lang="ru-RU" sz="1400" b="1" i="1" dirty="0" smtClean="0">
                <a:solidFill>
                  <a:srgbClr val="000000"/>
                </a:solidFill>
                <a:latin typeface="PT Sans"/>
              </a:rPr>
              <a:t>.</a:t>
            </a:r>
          </a:p>
          <a:p>
            <a:pPr algn="just"/>
            <a:endParaRPr lang="ru-RU" sz="1600" dirty="0">
              <a:solidFill>
                <a:srgbClr val="000000"/>
              </a:solidFill>
              <a:latin typeface="PT Sans"/>
            </a:endParaRP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v"/>
            </a:pPr>
            <a:endParaRPr lang="ru-RU" sz="1600" dirty="0">
              <a:latin typeface="Bahnschrift Condensed" pitchFamily="34" charset="0"/>
            </a:endParaRPr>
          </a:p>
        </p:txBody>
      </p:sp>
      <p:pic>
        <p:nvPicPr>
          <p:cNvPr id="4098" name="Picture 2" descr="C:\Users\Админ\Desktop\моя работа\конкурсы\я и профессия\image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837" y="3781318"/>
            <a:ext cx="4580164" cy="3076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Админ\Desktop\моя работа\конкурсы\я и профессия\image00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781318"/>
            <a:ext cx="4953000" cy="3076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457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Востребованность профессии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>
                <a:latin typeface="Bahnschrift Condensed" pitchFamily="34" charset="0"/>
              </a:rPr>
              <a:t>Гуманитарная специальность шагает практически вровень с точными науками. Каждой школе не требуется большое количество преподавателей родного языка, но их (в отличие от многих других предметов) не могут заменять их коллеги с другим профилем. Поэтому учителя русского и литературы востребованы в каждом городе.</a:t>
            </a:r>
          </a:p>
          <a:p>
            <a:r>
              <a:rPr lang="ru-RU" b="1" dirty="0">
                <a:latin typeface="Bahnschrift Condensed" pitchFamily="34" charset="0"/>
              </a:rPr>
              <a:t>Любовь к литературе и к языку – хорошие качества, но этого мало. Задача педагога заключена не только в том, чтобы любить эти предметы, но и в том, чтобы грамотно передавать знания младшему поколению. С детьми нужно уметь находить общий язык, владеть различными методиками обучения. Часто попадаются проблемные ребята, с которыми тоже придется работать. Существует большой объем работы, связанный с разработкой планов, проверкой тетрадей и составлением отчетов. В любом случае, профессия престижна и ценится в обществе. Педагог данного профиля получит качественное гуманитарное образование.</a:t>
            </a:r>
          </a:p>
        </p:txBody>
      </p:sp>
    </p:spTree>
    <p:extLst>
      <p:ext uri="{BB962C8B-B14F-4D97-AF65-F5344CB8AC3E}">
        <p14:creationId xmlns:p14="http://schemas.microsoft.com/office/powerpoint/2010/main" val="5084697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3400" y="335846"/>
            <a:ext cx="60198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Bahnschrift Condensed" pitchFamily="34" charset="0"/>
              </a:rPr>
              <a:t>Учитель русского языка и литературы – тот человек, который формирует личность ученика, его коммуникативные навыки, прививает любовь к слову. Он использует многовековое наследие мировой и отечественной литературы, богатство языковой культуры.</a:t>
            </a:r>
          </a:p>
          <a:p>
            <a:pPr algn="ctr"/>
            <a:endParaRPr lang="ru-RU" dirty="0">
              <a:latin typeface="Bahnschrift Condensed" pitchFamily="34" charset="0"/>
            </a:endParaRPr>
          </a:p>
          <a:p>
            <a:pPr algn="ctr"/>
            <a:r>
              <a:rPr lang="ru-RU" dirty="0">
                <a:latin typeface="Bahnschrift Condensed" pitchFamily="34" charset="0"/>
              </a:rPr>
              <a:t>Он занимается решением таких задач, как:</a:t>
            </a:r>
          </a:p>
          <a:p>
            <a:pPr algn="ctr"/>
            <a:endParaRPr lang="ru-RU" dirty="0">
              <a:latin typeface="Bahnschrift Condensed" pitchFamily="34" charset="0"/>
            </a:endParaRPr>
          </a:p>
          <a:p>
            <a:pPr marL="285750" indent="-285750" algn="ctr">
              <a:buFont typeface="Wingdings" pitchFamily="2" charset="2"/>
              <a:buChar char="v"/>
            </a:pPr>
            <a:r>
              <a:rPr lang="ru-RU" dirty="0">
                <a:latin typeface="Bahnschrift Condensed" pitchFamily="34" charset="0"/>
              </a:rPr>
              <a:t>создание и развитие у учеников мотивации изучать русский язык и литературу;</a:t>
            </a:r>
          </a:p>
          <a:p>
            <a:pPr marL="285750" indent="-285750" algn="ctr">
              <a:buFont typeface="Wingdings" pitchFamily="2" charset="2"/>
              <a:buChar char="v"/>
            </a:pPr>
            <a:r>
              <a:rPr lang="ru-RU" dirty="0">
                <a:latin typeface="Bahnschrift Condensed" pitchFamily="34" charset="0"/>
              </a:rPr>
              <a:t>выработка теоретических знаний посредством анализа литературных произведений и языковых явлений;</a:t>
            </a:r>
          </a:p>
          <a:p>
            <a:pPr marL="285750" indent="-285750" algn="ctr">
              <a:buFont typeface="Wingdings" pitchFamily="2" charset="2"/>
              <a:buChar char="v"/>
            </a:pPr>
            <a:r>
              <a:rPr lang="ru-RU" dirty="0">
                <a:latin typeface="Bahnschrift Condensed" pitchFamily="34" charset="0"/>
              </a:rPr>
              <a:t>построение хода уроков, вовлечение учеников в научную и творческую деятельность;</a:t>
            </a:r>
          </a:p>
          <a:p>
            <a:pPr marL="285750" indent="-285750" algn="ctr">
              <a:buFont typeface="Wingdings" pitchFamily="2" charset="2"/>
              <a:buChar char="v"/>
            </a:pPr>
            <a:r>
              <a:rPr lang="ru-RU" dirty="0">
                <a:latin typeface="Bahnschrift Condensed" pitchFamily="34" charset="0"/>
              </a:rPr>
              <a:t>передача социокультурного опыта</a:t>
            </a:r>
            <a:r>
              <a:rPr lang="ru-RU" dirty="0" smtClean="0">
                <a:latin typeface="Bahnschrift Condensed" pitchFamily="34" charset="0"/>
              </a:rPr>
              <a:t>.</a:t>
            </a:r>
          </a:p>
          <a:p>
            <a:pPr algn="ctr"/>
            <a:endParaRPr lang="ru-RU" dirty="0">
              <a:latin typeface="Bahnschrift Condensed" pitchFamily="34" charset="0"/>
            </a:endParaRPr>
          </a:p>
          <a:p>
            <a:pPr algn="ctr"/>
            <a:r>
              <a:rPr lang="ru-RU" dirty="0">
                <a:latin typeface="Bahnschrift Condensed" pitchFamily="34" charset="0"/>
              </a:rPr>
              <a:t>Преподаватель русского языка и литературы может работать в педагогической сфере, например, в государственных и частных школах, гимназиях или иных учебных заведениях. Также эта специальность позволяет получить место журналиста, редактора, библиотекаря. Профессионалов ждут в крупных компаниях, ведь грамотные люди </a:t>
            </a:r>
            <a:endParaRPr lang="ru-RU" dirty="0" smtClean="0">
              <a:latin typeface="Bahnschrift Condensed" pitchFamily="34" charset="0"/>
            </a:endParaRPr>
          </a:p>
          <a:p>
            <a:pPr algn="ctr"/>
            <a:r>
              <a:rPr lang="ru-RU" dirty="0" smtClean="0">
                <a:latin typeface="Bahnschrift Condensed" pitchFamily="34" charset="0"/>
              </a:rPr>
              <a:t>нужны </a:t>
            </a:r>
            <a:r>
              <a:rPr lang="ru-RU" dirty="0">
                <a:latin typeface="Bahnschrift Condensed" pitchFamily="34" charset="0"/>
              </a:rPr>
              <a:t>везде.</a:t>
            </a:r>
          </a:p>
        </p:txBody>
      </p:sp>
      <p:pic>
        <p:nvPicPr>
          <p:cNvPr id="5122" name="Picture 2" descr="C:\Users\Админ\Desktop\моя работа\конкурсы\я и профессия\pre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838200"/>
            <a:ext cx="5441938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2970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Перспективы профессии учителя русского языка и литературы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1600" b="1" dirty="0">
                <a:latin typeface="Bahnschrift Condensed" pitchFamily="34" charset="0"/>
              </a:rPr>
              <a:t>Преподаватель русского языка и литературы может стать завучем или директором школы. Или же перейти в управление образования по району, краю. </a:t>
            </a:r>
            <a:r>
              <a:rPr lang="ru-RU" sz="1600" b="1" dirty="0" smtClean="0">
                <a:latin typeface="Bahnschrift Condensed" pitchFamily="34" charset="0"/>
              </a:rPr>
              <a:t>Для </a:t>
            </a:r>
            <a:r>
              <a:rPr lang="ru-RU" sz="1600" b="1" dirty="0">
                <a:latin typeface="Bahnschrift Condensed" pitchFamily="34" charset="0"/>
              </a:rPr>
              <a:t>этого стоит отточить профессиональное мастерство, собрать портфолио, получить категорию. За активную работу учителей награждают премиями, медалями, званиями и многими другими знаками почета.</a:t>
            </a:r>
          </a:p>
          <a:p>
            <a:endParaRPr lang="ru-RU" sz="1600" b="1" dirty="0">
              <a:latin typeface="Bahnschrift Condensed" pitchFamily="34" charset="0"/>
            </a:endParaRPr>
          </a:p>
          <a:p>
            <a:r>
              <a:rPr lang="ru-RU" sz="1600" b="1" dirty="0">
                <a:latin typeface="Bahnschrift Condensed" pitchFamily="34" charset="0"/>
              </a:rPr>
              <a:t>Можно преподавать гражданам из других стран, получив сертификат о прохождении курсов преподавания русского языка как иностранного. Это позволит расширить область специализации, работа обеспечит хороший заработок и даст новые возможности взглянуть на язык в контексте всех тонкостей. Русская литература очень богата, разнообразна, насыщена устаревшими словами и историзмами, что вызывает сложности в ее изучении иностранцем. Задача педагога – передать национальный колорит речи.</a:t>
            </a:r>
          </a:p>
          <a:p>
            <a:endParaRPr lang="ru-RU" sz="1600" b="1" dirty="0">
              <a:latin typeface="Bahnschrift Condensed" pitchFamily="34" charset="0"/>
            </a:endParaRPr>
          </a:p>
          <a:p>
            <a:r>
              <a:rPr lang="ru-RU" sz="1600" b="1" dirty="0">
                <a:latin typeface="Bahnschrift Condensed" pitchFamily="34" charset="0"/>
              </a:rPr>
              <a:t>Профессия учителя русского языка и литературы включает в себя решение большого спектра задач. Особенность работы кроется в непрерывном взаимодействии с обществом – детьми, их родителями, коллегами. Учителя выполняют важную функцию – передачу знаний языка, на котором говорит огромная страна. Очень непросто пробуждать интерес к своему предмету, решать организаторские задачи по улучшению методики преподавания, взаимодействовать с широким кругом людей, но если ко всему этому есть готовность – школа обязательно откроет двери целеустремленным и бескорыстным профессионалам.</a:t>
            </a:r>
          </a:p>
        </p:txBody>
      </p:sp>
    </p:spTree>
    <p:extLst>
      <p:ext uri="{BB962C8B-B14F-4D97-AF65-F5344CB8AC3E}">
        <p14:creationId xmlns:p14="http://schemas.microsoft.com/office/powerpoint/2010/main" val="25188500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получить профессию учителя русского языка и литературы</a:t>
            </a:r>
            <a:r>
              <a:rPr lang="en-US" dirty="0" smtClean="0"/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Необходимо окончить 11 классов обучения в школе и получить соответствующий аттестат об образовании, сдав выпускные экзамены в форме ЕГЭ;</a:t>
            </a:r>
          </a:p>
          <a:p>
            <a:r>
              <a:rPr lang="ru-RU" dirty="0" smtClean="0"/>
              <a:t>Поступить в педагогический институт и успешно закончить курс обучения.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2838" y="2260294"/>
            <a:ext cx="5072062" cy="3836013"/>
          </a:xfrm>
        </p:spPr>
      </p:pic>
    </p:spTree>
    <p:extLst>
      <p:ext uri="{BB962C8B-B14F-4D97-AF65-F5344CB8AC3E}">
        <p14:creationId xmlns:p14="http://schemas.microsoft.com/office/powerpoint/2010/main" val="11787999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59C0AA0-7857-2596-744A-AA0B6FEF3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/>
              <a:t>Учебные </a:t>
            </a:r>
            <a:r>
              <a:rPr lang="ru-RU" sz="2800" b="1" dirty="0" smtClean="0"/>
              <a:t>заведения Рязанской области, где можно получить специальность «Учитель русского языка и литературы»</a:t>
            </a:r>
            <a:endParaRPr lang="ru-RU" sz="2800" b="1" i="1" u="sng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Учитель русского языка и литературы обязательно должен иметь высшее образование. В Рязанской области есть единственный ВУЗ, в котором можно получить данную профессию. Это-Рязанский государственный университет им </a:t>
            </a:r>
            <a:r>
              <a:rPr lang="ru-RU" dirty="0" err="1" smtClean="0"/>
              <a:t>С.А.Есенина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2838" y="2488274"/>
            <a:ext cx="5072062" cy="3380053"/>
          </a:xfrm>
        </p:spPr>
      </p:pic>
    </p:spTree>
    <p:extLst>
      <p:ext uri="{BB962C8B-B14F-4D97-AF65-F5344CB8AC3E}">
        <p14:creationId xmlns:p14="http://schemas.microsoft.com/office/powerpoint/2010/main" val="3080241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147</TotalTime>
  <Words>1124</Words>
  <Application>Microsoft Office PowerPoint</Application>
  <PresentationFormat>Произвольный</PresentationFormat>
  <Paragraphs>48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Твердый переплет</vt:lpstr>
      <vt:lpstr> «МОЯ БУДУЩАЯ ПРОФЕССИЯ» </vt:lpstr>
      <vt:lpstr>  </vt:lpstr>
      <vt:lpstr>Почему я сделала такой выбор?</vt:lpstr>
      <vt:lpstr>История профессии</vt:lpstr>
      <vt:lpstr>Востребованность профессии</vt:lpstr>
      <vt:lpstr>Презентация PowerPoint</vt:lpstr>
      <vt:lpstr>Перспективы профессии учителя русского языка и литературы</vt:lpstr>
      <vt:lpstr>Как получить профессию учителя русского языка и литературы?</vt:lpstr>
      <vt:lpstr>Учебные заведения Рязанской области, где можно получить специальность «Учитель русского языка и литературы»</vt:lpstr>
      <vt:lpstr>Как поступить в ВУЗ на специальность «учитель русского языка и литературы»</vt:lpstr>
      <vt:lpstr>Заключение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и профессия (Учитель русского языка)</dc:title>
  <dc:creator>Александра Алёхина</dc:creator>
  <cp:lastModifiedBy>Админ</cp:lastModifiedBy>
  <cp:revision>16</cp:revision>
  <dcterms:created xsi:type="dcterms:W3CDTF">2022-11-02T11:26:54Z</dcterms:created>
  <dcterms:modified xsi:type="dcterms:W3CDTF">2022-11-06T11:23:47Z</dcterms:modified>
</cp:coreProperties>
</file>