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56" r:id="rId2"/>
    <p:sldId id="257" r:id="rId3"/>
    <p:sldId id="269" r:id="rId4"/>
    <p:sldId id="258" r:id="rId5"/>
    <p:sldId id="259" r:id="rId6"/>
    <p:sldId id="261" r:id="rId7"/>
    <p:sldId id="272" r:id="rId8"/>
    <p:sldId id="273" r:id="rId9"/>
    <p:sldId id="274" r:id="rId10"/>
    <p:sldId id="271" r:id="rId11"/>
    <p:sldId id="262" r:id="rId12"/>
    <p:sldId id="276" r:id="rId13"/>
    <p:sldId id="275" r:id="rId14"/>
    <p:sldId id="277" r:id="rId15"/>
    <p:sldId id="278" r:id="rId16"/>
    <p:sldId id="279" r:id="rId17"/>
    <p:sldId id="280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7586B38-913A-4849-BB44-450D086B50DE}" type="datetimeFigureOut">
              <a:rPr lang="ru-RU" smtClean="0"/>
              <a:t>30.12.2022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4F5BA15-8D4D-4930-B0FA-D816A5A1891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microsoft.com/office/2007/relationships/hdphoto" Target="../media/hdphoto15.wdp"/><Relationship Id="rId4" Type="http://schemas.openxmlformats.org/officeDocument/2006/relationships/image" Target="../media/image16.jpeg"/><Relationship Id="rId9" Type="http://schemas.microsoft.com/office/2007/relationships/hdphoto" Target="../media/hdphoto17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9.wdp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7" Type="http://schemas.microsoft.com/office/2007/relationships/hdphoto" Target="../media/hdphoto22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hdphoto" Target="../media/hdphoto21.wdp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microsoft.com/office/2007/relationships/hdphoto" Target="../media/hdphoto23.wdp"/><Relationship Id="rId7" Type="http://schemas.microsoft.com/office/2007/relationships/hdphoto" Target="../media/hdphoto25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microsoft.com/office/2007/relationships/hdphoto" Target="../media/hdphoto24.wdp"/><Relationship Id="rId4" Type="http://schemas.openxmlformats.org/officeDocument/2006/relationships/image" Target="../media/image25.jpeg"/><Relationship Id="rId9" Type="http://schemas.microsoft.com/office/2007/relationships/hdphoto" Target="../media/hdphoto26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microsoft.com/office/2007/relationships/hdphoto" Target="../media/hdphoto28.wdp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5.wdp"/><Relationship Id="rId4" Type="http://schemas.openxmlformats.org/officeDocument/2006/relationships/image" Target="../media/image6.jpeg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microsoft.com/office/2007/relationships/hdphoto" Target="../media/hdphoto11.wdp"/><Relationship Id="rId4" Type="http://schemas.openxmlformats.org/officeDocument/2006/relationships/image" Target="../media/image12.jpeg"/><Relationship Id="rId9" Type="http://schemas.microsoft.com/office/2007/relationships/hdphoto" Target="../media/hdphoto1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844824"/>
            <a:ext cx="6480048" cy="23012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Презентация</a:t>
            </a:r>
            <a:b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Неделя психологии в </a:t>
            </a:r>
            <a:r>
              <a:rPr lang="ru-RU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ДОУ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2" y="5229200"/>
            <a:ext cx="2838082" cy="1199704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Подготовила </a:t>
            </a:r>
          </a:p>
          <a:p>
            <a:r>
              <a:rPr lang="ru-RU" sz="1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Педагог-психолог</a:t>
            </a:r>
          </a:p>
          <a:p>
            <a:r>
              <a:rPr lang="ru-RU" sz="1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ГБОУ Центр «ЛИРА»</a:t>
            </a:r>
          </a:p>
          <a:p>
            <a:r>
              <a:rPr lang="ru-RU" sz="16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Барткова</a:t>
            </a:r>
            <a:r>
              <a:rPr lang="ru-RU" sz="1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1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В.</a:t>
            </a:r>
            <a:endParaRPr lang="ru-RU" sz="1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10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135472" cy="1124744"/>
          </a:xfrm>
        </p:spPr>
        <p:txBody>
          <a:bodyPr>
            <a:noAutofit/>
          </a:bodyPr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Рисование и выставка детских работ на тему: «Мои друзья»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41" y="1389366"/>
            <a:ext cx="4063660" cy="3047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8" r="2447" b="15079"/>
          <a:stretch/>
        </p:blipFill>
        <p:spPr>
          <a:xfrm>
            <a:off x="1043608" y="4597262"/>
            <a:ext cx="3157980" cy="2167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81" t="18915" r="9682" b="6126"/>
          <a:stretch/>
        </p:blipFill>
        <p:spPr>
          <a:xfrm>
            <a:off x="5362656" y="1412776"/>
            <a:ext cx="3240360" cy="227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419" y="4211842"/>
            <a:ext cx="3403915" cy="2552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48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131" y="404664"/>
            <a:ext cx="8064896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Рисование и выставка детских работ на тему: «Мои друзья»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4032447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044"/>
          <a:stretch/>
        </p:blipFill>
        <p:spPr>
          <a:xfrm>
            <a:off x="4596579" y="3501008"/>
            <a:ext cx="4223928" cy="3071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762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День «добрых дел»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акция: «покормите птиц зимой»</a:t>
            </a:r>
            <a:endParaRPr lang="ru-RU" sz="27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10" t="3071" r="-387"/>
          <a:stretch/>
        </p:blipFill>
        <p:spPr>
          <a:xfrm>
            <a:off x="2699792" y="1196752"/>
            <a:ext cx="3528392" cy="2738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" t="10617" r="5994"/>
          <a:stretch/>
        </p:blipFill>
        <p:spPr>
          <a:xfrm>
            <a:off x="329938" y="4081806"/>
            <a:ext cx="3497344" cy="2652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92" t="11883" r="4224" b="5850"/>
          <a:stretch/>
        </p:blipFill>
        <p:spPr>
          <a:xfrm>
            <a:off x="5292080" y="4081806"/>
            <a:ext cx="3482812" cy="2555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437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13727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Рисование и выставка детских работ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</a:t>
            </a:r>
            <a:r>
              <a:rPr lang="ru-RU" sz="27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тему: «</a:t>
            </a:r>
            <a:r>
              <a:rPr lang="ru-RU" sz="2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Моя семья»</a:t>
            </a:r>
            <a:endParaRPr lang="ru-RU" sz="2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3960440" cy="297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254" y="1413696"/>
            <a:ext cx="3115883" cy="233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99"/>
          <a:stretch/>
        </p:blipFill>
        <p:spPr>
          <a:xfrm>
            <a:off x="4788024" y="4576986"/>
            <a:ext cx="3115883" cy="2166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83078"/>
            <a:ext cx="288032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067944" y="3790620"/>
            <a:ext cx="4608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Семья — </a:t>
            </a:r>
            <a:r>
              <a:rPr lang="ru-RU" sz="1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та первичная среда, где человек должен учиться творить добро. </a:t>
            </a:r>
            <a:endParaRPr lang="ru-RU" sz="16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1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В. А. Сухомлинский</a:t>
            </a:r>
            <a:endParaRPr lang="ru-RU" sz="1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071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913"/>
            <a:ext cx="7467600" cy="13590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День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«общения»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тренинг для педагогов</a:t>
            </a:r>
            <a:b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Тема: «Методы снятия психологического напряжения»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637"/>
          <a:stretch/>
        </p:blipFill>
        <p:spPr>
          <a:xfrm rot="5400000">
            <a:off x="-223506" y="2068835"/>
            <a:ext cx="3243768" cy="2149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55107" y="3981093"/>
            <a:ext cx="2952328" cy="2214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6" t="14271" r="3284" b="9648"/>
          <a:stretch/>
        </p:blipFill>
        <p:spPr>
          <a:xfrm>
            <a:off x="2884697" y="2910208"/>
            <a:ext cx="3278909" cy="2170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28734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632848" cy="980728"/>
          </a:xfrm>
        </p:spPr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Психологическая игра: </a:t>
            </a:r>
            <a:b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«я хочу с тобой дружить»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5" t="17516" r="7547" b="5570"/>
          <a:stretch/>
        </p:blipFill>
        <p:spPr>
          <a:xfrm rot="5400000">
            <a:off x="6087387" y="1628497"/>
            <a:ext cx="2853200" cy="1995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30"/>
          <a:stretch/>
        </p:blipFill>
        <p:spPr>
          <a:xfrm>
            <a:off x="4788024" y="4337084"/>
            <a:ext cx="3840284" cy="2334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63" y="1234631"/>
            <a:ext cx="3385321" cy="2538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9" t="8334" r="6873" b="7292"/>
          <a:stretch/>
        </p:blipFill>
        <p:spPr>
          <a:xfrm>
            <a:off x="302886" y="4241918"/>
            <a:ext cx="3167407" cy="2430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779912" y="1916832"/>
            <a:ext cx="259228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«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В руки я клубок возьму,</a:t>
            </a:r>
          </a:p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Пальчик обмотаю.</a:t>
            </a:r>
          </a:p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А кому его отдам – </a:t>
            </a:r>
          </a:p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Мы сейчас узнаем</a:t>
            </a: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…»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 </a:t>
            </a:r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anose="03010101010201010101" pitchFamily="66" charset="0"/>
            </a:endParaRPr>
          </a:p>
          <a:p>
            <a:pPr algn="ctr"/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«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Буду так я говорить:</a:t>
            </a:r>
          </a:p>
          <a:p>
            <a:pPr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</a:rPr>
              <a:t>- Я хочу с тобой дружить!»</a:t>
            </a:r>
          </a:p>
          <a:p>
            <a:pPr algn="ctr"/>
            <a:endParaRPr lang="ru-RU" sz="1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537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243408"/>
            <a:ext cx="7632848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Тренинг для педагогов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1" r="25381"/>
          <a:stretch/>
        </p:blipFill>
        <p:spPr>
          <a:xfrm>
            <a:off x="5148064" y="1916832"/>
            <a:ext cx="2868468" cy="3973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30" y="1196752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77072"/>
            <a:ext cx="3323861" cy="249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4289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640" y="44624"/>
            <a:ext cx="8147248" cy="1143000"/>
          </a:xfrm>
        </p:spPr>
        <p:txBody>
          <a:bodyPr/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Психологическая игра: 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«я хочу с тобой дружить»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132025"/>
            <a:ext cx="3221800" cy="2416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75087"/>
            <a:ext cx="3221800" cy="24163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32025"/>
            <a:ext cx="3221800" cy="24163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75087"/>
            <a:ext cx="3221800" cy="241635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510087" y="2821941"/>
            <a:ext cx="20882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руки я клубок возьму,</a:t>
            </a:r>
          </a:p>
          <a:p>
            <a:pPr algn="ctr"/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Пальчик обмотаю.</a:t>
            </a:r>
          </a:p>
          <a:p>
            <a:pPr algn="ctr"/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кому его отдам – </a:t>
            </a:r>
          </a:p>
          <a:p>
            <a:pPr algn="ctr"/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сейчас узнаем</a:t>
            </a: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…»</a:t>
            </a:r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Буду так я говорить:</a:t>
            </a:r>
          </a:p>
          <a:p>
            <a:pPr algn="ctr"/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Я хочу с тобой дружить!»</a:t>
            </a:r>
          </a:p>
          <a:p>
            <a:pPr algn="ctr"/>
            <a:endParaRPr lang="ru-RU" sz="1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303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80920" cy="1143000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46544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850106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 недели психологии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условий для формирования благоприятного психологического и эмоционального благополучия в детском саду;</a:t>
            </a:r>
          </a:p>
          <a:p>
            <a:pPr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Вовлечение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всех участников образовательного процесса в совместную деятельность;</a:t>
            </a:r>
          </a:p>
          <a:p>
            <a:pPr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Повысить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интерес педагогов и родителей к психологии;</a:t>
            </a:r>
          </a:p>
          <a:p>
            <a:pPr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Показать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реальные формы работы с педагогами и родителями.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919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>
            <a:norm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Неделя психологии проводилась в три этапа: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2204864"/>
            <a:ext cx="7920880" cy="3484984"/>
          </a:xfrm>
        </p:spPr>
        <p:txBody>
          <a:bodyPr/>
          <a:lstStyle/>
          <a:p>
            <a:pPr marL="550926" indent="-514350">
              <a:buFont typeface="+mj-lt"/>
              <a:buAutoNum type="arabicPeriod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Этап: организационный;</a:t>
            </a:r>
          </a:p>
          <a:p>
            <a:pPr marL="550926" indent="-514350">
              <a:buFont typeface="+mj-lt"/>
              <a:buAutoNum type="arabicPeriod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Этап: психологические акции и основные мероприятия;</a:t>
            </a:r>
          </a:p>
          <a:p>
            <a:pPr marL="550926" indent="-514350">
              <a:buFont typeface="+mj-lt"/>
              <a:buAutoNum type="arabicPeriod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Этап: подведение итогов недели психологии.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048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338" y="25795"/>
            <a:ext cx="4013585" cy="392116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Каждый день недели проходил под девизом.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1187624" y="2780928"/>
            <a:ext cx="6779096" cy="2938331"/>
          </a:xfrm>
        </p:spPr>
        <p:txBody>
          <a:bodyPr/>
          <a:lstStyle/>
          <a:p>
            <a:pPr lvl="0">
              <a:buFont typeface="Wingdings 2" panose="05020102010507070707" pitchFamily="18" charset="2"/>
              <a:buChar char=""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Понедельник – «День общения»;</a:t>
            </a:r>
          </a:p>
          <a:p>
            <a:pPr lvl="0">
              <a:buFont typeface="Wingdings 2" panose="05020102010507070707" pitchFamily="18" charset="2"/>
              <a:buChar char=""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Вторник – «День дружбы»;</a:t>
            </a:r>
          </a:p>
          <a:p>
            <a:pPr lvl="0"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Среда – «День добрых дел»;</a:t>
            </a:r>
          </a:p>
          <a:p>
            <a:pPr lvl="0"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Четверг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«День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семьи»;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Пятница – «День комплиментов».</a:t>
            </a:r>
          </a:p>
          <a:p>
            <a:pPr marL="3657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71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786210"/>
          </a:xfrm>
        </p:spPr>
        <p:txBody>
          <a:bodyPr>
            <a:noAutofit/>
          </a:bodyPr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 планировании мероприятий Недели психологии мы придерживались следующих принципов: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276872"/>
            <a:ext cx="7467600" cy="4197080"/>
          </a:xfrm>
        </p:spPr>
        <p:txBody>
          <a:bodyPr>
            <a:normAutofit/>
          </a:bodyPr>
          <a:lstStyle/>
          <a:p>
            <a:pPr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Учитывались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возрастные и индивидуальные возможности детей;</a:t>
            </a:r>
          </a:p>
          <a:p>
            <a:pPr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Мероприятия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Недели психологии должны принести участникам: детям и взрослым радость, положительные эмоции;</a:t>
            </a:r>
          </a:p>
          <a:p>
            <a:pPr>
              <a:buFont typeface="Wingdings 2" panose="05020102010507070707" pitchFamily="18" charset="2"/>
              <a:buChar char=""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Проведенные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мероприятия должны охватить всех участников педагогического процесса (педагогов, родителей, детей).</a:t>
            </a:r>
          </a:p>
          <a:p>
            <a:pPr>
              <a:buFont typeface="Wingdings 2" panose="05020102010507070707" pitchFamily="18" charset="2"/>
              <a:buChar char="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837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147248" cy="1080120"/>
          </a:xfrm>
        </p:spPr>
        <p:txBody>
          <a:bodyPr>
            <a:norm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Психологическая игра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«калейдоскоп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настроения»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4248472" cy="3186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649" y="3681028"/>
            <a:ext cx="4131973" cy="309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4789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Психологическая акция: 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«забор психологической разгрузки»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0" t="18328" r="3241" b="5340"/>
          <a:stretch/>
        </p:blipFill>
        <p:spPr>
          <a:xfrm>
            <a:off x="328846" y="1591122"/>
            <a:ext cx="4859768" cy="3001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03" b="5334"/>
          <a:stretch/>
        </p:blipFill>
        <p:spPr>
          <a:xfrm>
            <a:off x="5292079" y="4630421"/>
            <a:ext cx="3606521" cy="2065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336" t="5794" r="3989" b="9448"/>
          <a:stretch/>
        </p:blipFill>
        <p:spPr>
          <a:xfrm>
            <a:off x="6043777" y="1772815"/>
            <a:ext cx="2103124" cy="2638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5" t="14163" r="4279" b="19469"/>
          <a:stretch/>
        </p:blipFill>
        <p:spPr>
          <a:xfrm>
            <a:off x="1102546" y="4863103"/>
            <a:ext cx="3312368" cy="1832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098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4261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Психологическая акция: </a:t>
            </a:r>
            <a:b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«забор психологической разгрузки»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676" b="6002"/>
          <a:stretch/>
        </p:blipFill>
        <p:spPr>
          <a:xfrm>
            <a:off x="179512" y="2336777"/>
            <a:ext cx="537892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33" t="6208" r="5017" b="2792"/>
          <a:stretch/>
        </p:blipFill>
        <p:spPr>
          <a:xfrm>
            <a:off x="5868144" y="2048745"/>
            <a:ext cx="2988916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456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Психологическая акция: 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«забор психологической разгрузки»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883"/>
          <a:stretch/>
        </p:blipFill>
        <p:spPr>
          <a:xfrm>
            <a:off x="179512" y="1609480"/>
            <a:ext cx="5040560" cy="2499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20" t="6487" r="7730" b="14389"/>
          <a:stretch/>
        </p:blipFill>
        <p:spPr>
          <a:xfrm>
            <a:off x="6156176" y="1772816"/>
            <a:ext cx="2601798" cy="2309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81" b="23417"/>
          <a:stretch/>
        </p:blipFill>
        <p:spPr>
          <a:xfrm>
            <a:off x="3977574" y="4393322"/>
            <a:ext cx="4357204" cy="2264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70" t="9673" b="5738"/>
          <a:stretch/>
        </p:blipFill>
        <p:spPr>
          <a:xfrm>
            <a:off x="467544" y="4518405"/>
            <a:ext cx="2736304" cy="1807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2422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40">
      <a:dk1>
        <a:sysClr val="windowText" lastClr="000000"/>
      </a:dk1>
      <a:lt1>
        <a:srgbClr val="DEFEFD"/>
      </a:lt1>
      <a:dk2>
        <a:srgbClr val="575F6D"/>
      </a:dk2>
      <a:lt2>
        <a:srgbClr val="FFF39D"/>
      </a:lt2>
      <a:accent1>
        <a:srgbClr val="5DD3FF"/>
      </a:accent1>
      <a:accent2>
        <a:srgbClr val="7598D9"/>
      </a:accent2>
      <a:accent3>
        <a:srgbClr val="00B0F0"/>
      </a:accent3>
      <a:accent4>
        <a:srgbClr val="31A9C5"/>
      </a:accent4>
      <a:accent5>
        <a:srgbClr val="AEBAD5"/>
      </a:accent5>
      <a:accent6>
        <a:srgbClr val="185462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207</TotalTime>
  <Words>316</Words>
  <Application>Microsoft Office PowerPoint</Application>
  <PresentationFormat>Экран (4:3)</PresentationFormat>
  <Paragraphs>53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Century Schoolbook</vt:lpstr>
      <vt:lpstr>Monotype Corsiva</vt:lpstr>
      <vt:lpstr>Wingdings</vt:lpstr>
      <vt:lpstr>Wingdings 2</vt:lpstr>
      <vt:lpstr>Эркер</vt:lpstr>
      <vt:lpstr>Презентация Неделя психологии в ДОУ</vt:lpstr>
      <vt:lpstr>Цель недели психологии</vt:lpstr>
      <vt:lpstr>Неделя психологии проводилась в три этапа:</vt:lpstr>
      <vt:lpstr>Каждый день недели проходил под девизом. </vt:lpstr>
      <vt:lpstr>При планировании мероприятий Недели психологии мы придерживались следующих принципов: </vt:lpstr>
      <vt:lpstr>Психологическая игра «калейдоскоп настроения»</vt:lpstr>
      <vt:lpstr>Психологическая акция:  «забор психологической разгрузки»</vt:lpstr>
      <vt:lpstr>Психологическая акция:  «забор психологической разгрузки»</vt:lpstr>
      <vt:lpstr>Психологическая акция:  «забор психологической разгрузки»</vt:lpstr>
      <vt:lpstr>Рисование и выставка детских работ на тему: «Мои друзья»</vt:lpstr>
      <vt:lpstr>Рисование и выставка детских работ на тему: «Мои друзья»</vt:lpstr>
      <vt:lpstr>День «добрых дел» акция: «покормите птиц зимой»</vt:lpstr>
      <vt:lpstr>Рисование и выставка детских работ  на тему: «Моя семья»</vt:lpstr>
      <vt:lpstr>День «общения» тренинг для педагогов Тема: «Методы снятия психологического напряжения»</vt:lpstr>
      <vt:lpstr>Психологическая игра:  «я хочу с тобой дружить»</vt:lpstr>
      <vt:lpstr>Тренинг для педагогов</vt:lpstr>
      <vt:lpstr>Психологическая игра:  «я хочу с тобой дружить»</vt:lpstr>
      <vt:lpstr>Спасибо за внимание!</vt:lpstr>
    </vt:vector>
  </TitlesOfParts>
  <Company>DNA Project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Неделя психологии в МКДОУ детском саду №6 «Солнышко»</dc:title>
  <dc:creator>Simon</dc:creator>
  <cp:lastModifiedBy>Nata Bartkova</cp:lastModifiedBy>
  <cp:revision>32</cp:revision>
  <cp:lastPrinted>2015-03-25T15:39:23Z</cp:lastPrinted>
  <dcterms:created xsi:type="dcterms:W3CDTF">2014-03-01T15:35:34Z</dcterms:created>
  <dcterms:modified xsi:type="dcterms:W3CDTF">2022-12-30T14:30:35Z</dcterms:modified>
</cp:coreProperties>
</file>