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7" r:id="rId3"/>
    <p:sldId id="258" r:id="rId4"/>
    <p:sldId id="259" r:id="rId5"/>
    <p:sldId id="260" r:id="rId6"/>
    <p:sldId id="256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4" d="100"/>
          <a:sy n="84" d="100"/>
        </p:scale>
        <p:origin x="658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CB4A5-2F47-44CE-AF44-34A20437C587}" type="datetimeFigureOut">
              <a:rPr lang="ru-RU" smtClean="0"/>
              <a:t>30.12.2022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22611-227D-409F-87C9-84975546DF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47853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CB4A5-2F47-44CE-AF44-34A20437C587}" type="datetimeFigureOut">
              <a:rPr lang="ru-RU" smtClean="0"/>
              <a:t>30.12.2022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22611-227D-409F-87C9-84975546DF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96312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CB4A5-2F47-44CE-AF44-34A20437C587}" type="datetimeFigureOut">
              <a:rPr lang="ru-RU" smtClean="0"/>
              <a:t>30.12.2022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22611-227D-409F-87C9-84975546DF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42284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CB4A5-2F47-44CE-AF44-34A20437C587}" type="datetimeFigureOut">
              <a:rPr lang="ru-RU" smtClean="0"/>
              <a:t>30.12.2022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22611-227D-409F-87C9-84975546DF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21311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CB4A5-2F47-44CE-AF44-34A20437C587}" type="datetimeFigureOut">
              <a:rPr lang="ru-RU" smtClean="0"/>
              <a:t>30.12.2022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22611-227D-409F-87C9-84975546DF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81629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CB4A5-2F47-44CE-AF44-34A20437C587}" type="datetimeFigureOut">
              <a:rPr lang="ru-RU" smtClean="0"/>
              <a:t>30.12.2022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22611-227D-409F-87C9-84975546DF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1690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CB4A5-2F47-44CE-AF44-34A20437C587}" type="datetimeFigureOut">
              <a:rPr lang="ru-RU" smtClean="0"/>
              <a:t>30.12.2022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22611-227D-409F-87C9-84975546DF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33283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CB4A5-2F47-44CE-AF44-34A20437C587}" type="datetimeFigureOut">
              <a:rPr lang="ru-RU" smtClean="0"/>
              <a:t>30.12.2022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22611-227D-409F-87C9-84975546DF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82237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CB4A5-2F47-44CE-AF44-34A20437C587}" type="datetimeFigureOut">
              <a:rPr lang="ru-RU" smtClean="0"/>
              <a:t>30.12.2022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22611-227D-409F-87C9-84975546DF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84999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CB4A5-2F47-44CE-AF44-34A20437C587}" type="datetimeFigureOut">
              <a:rPr lang="ru-RU" smtClean="0"/>
              <a:t>30.12.2022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22611-227D-409F-87C9-84975546DF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0827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CB4A5-2F47-44CE-AF44-34A20437C587}" type="datetimeFigureOut">
              <a:rPr lang="ru-RU" smtClean="0"/>
              <a:t>30.12.2022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22611-227D-409F-87C9-84975546DF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82713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5CB4A5-2F47-44CE-AF44-34A20437C587}" type="datetimeFigureOut">
              <a:rPr lang="ru-RU" smtClean="0"/>
              <a:t>30.12.2022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822611-227D-409F-87C9-84975546DF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60109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obrazovaka.ru/alpha/k/kuprin-aleksandr-ivanovich-kuprin-aleksandr-ivanovich" TargetMode="External"/><Relationship Id="rId7" Type="http://schemas.openxmlformats.org/officeDocument/2006/relationships/hyperlink" Target="https://obrazovaka.ru/books/kuprin/olesya" TargetMode="External"/><Relationship Id="rId2" Type="http://schemas.openxmlformats.org/officeDocument/2006/relationships/hyperlink" Target="http://kuprin-lit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obrazovaka.ru/sochinenie/olesya/glavnye-geroi-harakteristika.html" TargetMode="External"/><Relationship Id="rId5" Type="http://schemas.openxmlformats.org/officeDocument/2006/relationships/hyperlink" Target="https://ru.wikipedia.org/wiki/&#1050;&#1086;&#1083;&#1076;&#1091;&#1085;&#1100;&#1103;_(&#1092;&#1080;&#1083;&#1100;&#1084;,_1956)" TargetMode="External"/><Relationship Id="rId4" Type="http://schemas.openxmlformats.org/officeDocument/2006/relationships/hyperlink" Target="https://ria.ru/20150907/1229482181.html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47178" y="2136338"/>
            <a:ext cx="7342184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А.И. КУПРИН </a:t>
            </a:r>
          </a:p>
          <a:p>
            <a:pPr algn="ctr"/>
            <a:r>
              <a:rPr lang="ru-RU" sz="54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ЖИЗНЬ И</a:t>
            </a:r>
          </a:p>
          <a:p>
            <a:pPr algn="ctr"/>
            <a:r>
              <a:rPr lang="ru-RU" sz="54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 ТВОРЧЕСТВО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pic>
        <p:nvPicPr>
          <p:cNvPr id="1026" name="Picture 2" descr="Хулиганский писатель Куприн: бил стекла ради ребенка | Marga ...">
            <a:extLst>
              <a:ext uri="{FF2B5EF4-FFF2-40B4-BE49-F238E27FC236}">
                <a16:creationId xmlns:a16="http://schemas.microsoft.com/office/drawing/2014/main" id="{64F49E50-64B1-4429-A3E2-68C24D5F99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2038" y="265176"/>
            <a:ext cx="5016500" cy="5852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40197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56343" y="464457"/>
            <a:ext cx="10624457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>
                <a:latin typeface="Arial Black" panose="020B0A04020102020204" pitchFamily="34" charset="0"/>
              </a:rPr>
              <a:t>Интернет-ресурсы</a:t>
            </a:r>
            <a:r>
              <a:rPr lang="ru-RU" dirty="0">
                <a:latin typeface="Arial Black" panose="020B0A04020102020204" pitchFamily="34" charset="0"/>
              </a:rPr>
              <a:t>, используемые для подготовки презентаций</a:t>
            </a:r>
          </a:p>
          <a:p>
            <a:endParaRPr lang="ru-RU" dirty="0">
              <a:latin typeface="Arial Black" panose="020B0A04020102020204" pitchFamily="34" charset="0"/>
            </a:endParaRPr>
          </a:p>
          <a:p>
            <a:pPr marL="342900" indent="-342900">
              <a:buAutoNum type="arabicPeriod"/>
            </a:pPr>
            <a:r>
              <a:rPr lang="en-US" dirty="0">
                <a:latin typeface="Arial Black" panose="020B0A04020102020204" pitchFamily="34" charset="0"/>
                <a:hlinkClick r:id="rId2"/>
              </a:rPr>
              <a:t>http://kuprin-lit.ru</a:t>
            </a:r>
            <a:endParaRPr lang="ru-RU" dirty="0">
              <a:latin typeface="Arial Black" panose="020B0A04020102020204" pitchFamily="34" charset="0"/>
            </a:endParaRPr>
          </a:p>
          <a:p>
            <a:pPr marL="342900" indent="-342900">
              <a:buAutoNum type="arabicPeriod"/>
            </a:pPr>
            <a:endParaRPr lang="ru-RU" dirty="0">
              <a:latin typeface="Arial Black" panose="020B0A04020102020204" pitchFamily="34" charset="0"/>
            </a:endParaRPr>
          </a:p>
          <a:p>
            <a:r>
              <a:rPr lang="ru-RU" dirty="0">
                <a:latin typeface="Arial Black" panose="020B0A04020102020204" pitchFamily="34" charset="0"/>
              </a:rPr>
              <a:t>2. </a:t>
            </a:r>
            <a:r>
              <a:rPr lang="en-US" dirty="0">
                <a:latin typeface="Arial Black" panose="020B0A04020102020204" pitchFamily="34" charset="0"/>
                <a:hlinkClick r:id="rId3"/>
              </a:rPr>
              <a:t>https://obrazovaka.ru/alpha/k/kuprin-aleksandr-ivanovich-kuprin-aleksandr-ivanovich</a:t>
            </a:r>
            <a:endParaRPr lang="ru-RU" dirty="0">
              <a:latin typeface="Arial Black" panose="020B0A04020102020204" pitchFamily="34" charset="0"/>
            </a:endParaRPr>
          </a:p>
          <a:p>
            <a:endParaRPr lang="ru-RU" dirty="0">
              <a:latin typeface="Arial Black" panose="020B0A04020102020204" pitchFamily="34" charset="0"/>
            </a:endParaRPr>
          </a:p>
          <a:p>
            <a:r>
              <a:rPr lang="ru-RU" dirty="0">
                <a:latin typeface="Arial Black" panose="020B0A04020102020204" pitchFamily="34" charset="0"/>
              </a:rPr>
              <a:t>3. </a:t>
            </a:r>
            <a:r>
              <a:rPr lang="en-US" dirty="0">
                <a:latin typeface="Arial Black" panose="020B0A04020102020204" pitchFamily="34" charset="0"/>
                <a:hlinkClick r:id="rId4"/>
              </a:rPr>
              <a:t>https://ria.ru/20150907/1229482181.html</a:t>
            </a:r>
            <a:endParaRPr lang="ru-RU" dirty="0">
              <a:latin typeface="Arial Black" panose="020B0A04020102020204" pitchFamily="34" charset="0"/>
            </a:endParaRPr>
          </a:p>
          <a:p>
            <a:endParaRPr lang="ru-RU" dirty="0">
              <a:latin typeface="Arial Black" panose="020B0A04020102020204" pitchFamily="34" charset="0"/>
            </a:endParaRPr>
          </a:p>
          <a:p>
            <a:r>
              <a:rPr lang="ru-RU" dirty="0">
                <a:latin typeface="Arial Black" panose="020B0A04020102020204" pitchFamily="34" charset="0"/>
              </a:rPr>
              <a:t>4. </a:t>
            </a:r>
            <a:r>
              <a:rPr lang="en-US" dirty="0">
                <a:latin typeface="Arial Black" panose="020B0A04020102020204" pitchFamily="34" charset="0"/>
                <a:hlinkClick r:id="rId5"/>
              </a:rPr>
              <a:t>https://ru.wikipedia.org/wiki/</a:t>
            </a:r>
            <a:r>
              <a:rPr lang="ru-RU" dirty="0">
                <a:latin typeface="Arial Black" panose="020B0A04020102020204" pitchFamily="34" charset="0"/>
                <a:hlinkClick r:id="rId5"/>
              </a:rPr>
              <a:t>Колдунья_(фильм,_1956)</a:t>
            </a:r>
            <a:endParaRPr lang="ru-RU" dirty="0">
              <a:latin typeface="Arial Black" panose="020B0A04020102020204" pitchFamily="34" charset="0"/>
            </a:endParaRPr>
          </a:p>
          <a:p>
            <a:endParaRPr lang="ru-RU" dirty="0">
              <a:latin typeface="Arial Black" panose="020B0A04020102020204" pitchFamily="34" charset="0"/>
            </a:endParaRPr>
          </a:p>
          <a:p>
            <a:r>
              <a:rPr lang="ru-RU" dirty="0">
                <a:latin typeface="Arial Black" panose="020B0A04020102020204" pitchFamily="34" charset="0"/>
              </a:rPr>
              <a:t>5. </a:t>
            </a:r>
            <a:r>
              <a:rPr lang="en-US" dirty="0">
                <a:latin typeface="Arial Black" panose="020B0A04020102020204" pitchFamily="34" charset="0"/>
                <a:hlinkClick r:id="rId6"/>
              </a:rPr>
              <a:t>https://obrazovaka.ru/sochinenie/olesya/glavnye-geroi-harakteristika.html</a:t>
            </a:r>
            <a:endParaRPr lang="ru-RU" dirty="0">
              <a:latin typeface="Arial Black" panose="020B0A04020102020204" pitchFamily="34" charset="0"/>
            </a:endParaRPr>
          </a:p>
          <a:p>
            <a:endParaRPr lang="ru-RU" dirty="0">
              <a:latin typeface="Arial Black" panose="020B0A04020102020204" pitchFamily="34" charset="0"/>
            </a:endParaRPr>
          </a:p>
          <a:p>
            <a:endParaRPr lang="ru-RU" dirty="0">
              <a:latin typeface="Arial Black" panose="020B0A04020102020204" pitchFamily="34" charset="0"/>
            </a:endParaRPr>
          </a:p>
          <a:p>
            <a:r>
              <a:rPr lang="ru-RU" dirty="0">
                <a:latin typeface="Arial Black" panose="020B0A04020102020204" pitchFamily="34" charset="0"/>
              </a:rPr>
              <a:t>6. </a:t>
            </a:r>
            <a:r>
              <a:rPr lang="en-US" dirty="0">
                <a:latin typeface="Arial Black" panose="020B0A04020102020204" pitchFamily="34" charset="0"/>
                <a:hlinkClick r:id="rId7"/>
              </a:rPr>
              <a:t>https://obrazovaka.ru/books/kuprin/olesya</a:t>
            </a:r>
            <a:endParaRPr lang="ru-RU" dirty="0">
              <a:latin typeface="Arial Black" panose="020B0A04020102020204" pitchFamily="34" charset="0"/>
            </a:endParaRPr>
          </a:p>
          <a:p>
            <a:endParaRPr lang="ru-RU" dirty="0">
              <a:latin typeface="Arial Black" panose="020B0A04020102020204" pitchFamily="34" charset="0"/>
            </a:endParaRPr>
          </a:p>
          <a:p>
            <a:endParaRPr lang="ru-RU" dirty="0">
              <a:latin typeface="Arial Black" panose="020B0A04020102020204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609185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715" y="474837"/>
            <a:ext cx="4242932" cy="595499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41257" y="783772"/>
            <a:ext cx="6139543" cy="670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Arial Black" panose="020B0A04020102020204" pitchFamily="34" charset="0"/>
              </a:rPr>
              <a:t>    </a:t>
            </a:r>
            <a:r>
              <a:rPr lang="ru-RU" sz="2000" dirty="0">
                <a:latin typeface="Arial Black" panose="020B0A04020102020204" pitchFamily="34" charset="0"/>
              </a:rPr>
              <a:t>Александр Иванович Куприн (1870 – 1938) – знаменитый русский писатель-реалист, получивший народное признание. </a:t>
            </a:r>
          </a:p>
          <a:p>
            <a:r>
              <a:rPr lang="ru-RU" sz="2000" dirty="0">
                <a:latin typeface="Arial Black" panose="020B0A04020102020204" pitchFamily="34" charset="0"/>
              </a:rPr>
              <a:t>Александр Иванович Куприн родился 26 августа (7 сентября) 1870 года в захолустном городке Наровчате Пензенской губернии.</a:t>
            </a:r>
            <a:br>
              <a:rPr lang="ru-RU" sz="2000" dirty="0">
                <a:latin typeface="Arial Black" panose="020B0A04020102020204" pitchFamily="34" charset="0"/>
              </a:rPr>
            </a:br>
            <a:r>
              <a:rPr lang="ru-RU" sz="2000" dirty="0">
                <a:latin typeface="Arial Black" panose="020B0A04020102020204" pitchFamily="34" charset="0"/>
              </a:rPr>
              <a:t>    Когда Куприну было 2 года, умер его отец. В 1874 году его мать, происходившая из древнего рода татарских князей </a:t>
            </a:r>
            <a:r>
              <a:rPr lang="ru-RU" sz="2000" dirty="0" err="1">
                <a:latin typeface="Arial Black" panose="020B0A04020102020204" pitchFamily="34" charset="0"/>
              </a:rPr>
              <a:t>Куланчаковых</a:t>
            </a:r>
            <a:r>
              <a:rPr lang="ru-RU" sz="2000" dirty="0">
                <a:latin typeface="Arial Black" panose="020B0A04020102020204" pitchFamily="34" charset="0"/>
              </a:rPr>
              <a:t>, переехала в Москву. </a:t>
            </a:r>
          </a:p>
          <a:p>
            <a:r>
              <a:rPr lang="ru-RU" sz="2000" dirty="0">
                <a:latin typeface="Arial Black" panose="020B0A04020102020204" pitchFamily="34" charset="0"/>
              </a:rPr>
              <a:t>    С пяти лет из-за тяжелого материального положения мальчик был отдан в Московский Разумовский сиротский пансион.</a:t>
            </a:r>
          </a:p>
          <a:p>
            <a:br>
              <a:rPr lang="ru-RU" dirty="0"/>
            </a:br>
            <a:br>
              <a:rPr lang="ru-RU" dirty="0"/>
            </a:br>
            <a:endParaRPr lang="ru-RU" dirty="0"/>
          </a:p>
          <a:p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22222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383" y="435430"/>
            <a:ext cx="3426020" cy="53702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862286" y="1045029"/>
            <a:ext cx="71120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Arial Black" panose="020B0A04020102020204" pitchFamily="34" charset="0"/>
              </a:rPr>
              <a:t>В 1888 году Александр Куприн окончил кадетский корпус, в 1890 году — Александровское военное училище в чине подпоручика.</a:t>
            </a:r>
          </a:p>
          <a:p>
            <a:r>
              <a:rPr lang="ru-RU" sz="2000" dirty="0">
                <a:latin typeface="Arial Black" panose="020B0A04020102020204" pitchFamily="34" charset="0"/>
              </a:rPr>
              <a:t>По окончании училища он был зачислен в 46-й Днепровский пехотный полк и отправлен на службу в город </a:t>
            </a:r>
            <a:r>
              <a:rPr lang="ru-RU" sz="2000" dirty="0" err="1">
                <a:latin typeface="Arial Black" panose="020B0A04020102020204" pitchFamily="34" charset="0"/>
              </a:rPr>
              <a:t>Проскуров</a:t>
            </a:r>
            <a:r>
              <a:rPr lang="ru-RU" sz="2000" dirty="0">
                <a:latin typeface="Arial Black" panose="020B0A04020102020204" pitchFamily="34" charset="0"/>
              </a:rPr>
              <a:t> (ныне Хмельницкий, Украина).</a:t>
            </a:r>
          </a:p>
          <a:p>
            <a:r>
              <a:rPr lang="ru-RU" sz="2000" dirty="0">
                <a:latin typeface="Arial Black" panose="020B0A04020102020204" pitchFamily="34" charset="0"/>
              </a:rPr>
              <a:t>В 1894 году Куприн оставил военную службу. Он много путешествовал по югу России и Украине, пробовал себя в различных сферах деятельности: был грузчиком, кладовщиком, лесным объездчиком, землемером, псаломщиком, корректором, управляющим имением и даже зубным врачом.</a:t>
            </a:r>
          </a:p>
        </p:txBody>
      </p:sp>
    </p:spTree>
    <p:extLst>
      <p:ext uri="{BB962C8B-B14F-4D97-AF65-F5344CB8AC3E}">
        <p14:creationId xmlns:p14="http://schemas.microsoft.com/office/powerpoint/2010/main" val="41763864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886" y="566057"/>
            <a:ext cx="5084387" cy="5254171"/>
          </a:xfrm>
        </p:spPr>
      </p:pic>
      <p:sp>
        <p:nvSpPr>
          <p:cNvPr id="5" name="TextBox 4"/>
          <p:cNvSpPr txBox="1"/>
          <p:nvPr/>
        </p:nvSpPr>
        <p:spPr>
          <a:xfrm>
            <a:off x="5849257" y="1175657"/>
            <a:ext cx="596537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Arial Black" panose="020B0A04020102020204" pitchFamily="34" charset="0"/>
              </a:rPr>
              <a:t>Первый рассказ писателя "Последний дебют" был напечатан в 1889 году в московском "Русском сатирическом листке".</a:t>
            </a:r>
          </a:p>
          <a:p>
            <a:r>
              <a:rPr lang="ru-RU" dirty="0">
                <a:latin typeface="Arial Black" panose="020B0A04020102020204" pitchFamily="34" charset="0"/>
              </a:rPr>
              <a:t>Армейская жизнь описана им в рассказах 1890-1900 годов "Из отдаленного прошлого" ("Дознание"), "Куст сирени", "Ночлег", "Ночная смена", "Прапорщик армейский", "Поход".</a:t>
            </a:r>
          </a:p>
          <a:p>
            <a:r>
              <a:rPr lang="ru-RU" dirty="0">
                <a:latin typeface="Arial Black" panose="020B0A04020102020204" pitchFamily="34" charset="0"/>
              </a:rPr>
              <a:t>Ранние очерки Куприна были изданы в Киеве в сборниках "Киевские типы" (1896) и "Миниатюры" (1897). В 1896 году была напечатана повесть "Молох", принесшая молодому автору широкую известность. Потом последовали "Ночная смена" (1899) и ряд других рассказов.</a:t>
            </a:r>
          </a:p>
        </p:txBody>
      </p:sp>
    </p:spTree>
    <p:extLst>
      <p:ext uri="{BB962C8B-B14F-4D97-AF65-F5344CB8AC3E}">
        <p14:creationId xmlns:p14="http://schemas.microsoft.com/office/powerpoint/2010/main" val="5561952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058" y="254000"/>
            <a:ext cx="5243286" cy="295151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588001" y="254000"/>
            <a:ext cx="6212114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Arial Black" panose="020B0A04020102020204" pitchFamily="34" charset="0"/>
              </a:rPr>
              <a:t>В 1901 году Куприн поселился в Петербурге.</a:t>
            </a:r>
          </a:p>
          <a:p>
            <a:r>
              <a:rPr lang="ru-RU" dirty="0">
                <a:latin typeface="Arial Black" panose="020B0A04020102020204" pitchFamily="34" charset="0"/>
              </a:rPr>
              <a:t>Некоторое время он заведовал отделом беллетристики "Журнала для всех", затем стал сотрудником журнала "Мир Божий" и издательства "Знание", которое выпустило первые два тома сочинений Куприна (1903, 1906).</a:t>
            </a:r>
          </a:p>
          <a:p>
            <a:r>
              <a:rPr lang="ru-RU" dirty="0">
                <a:latin typeface="Arial Black" panose="020B0A04020102020204" pitchFamily="34" charset="0"/>
              </a:rPr>
              <a:t>В историю отечественной литературы Александр Куприн вошел как автор повестей и романов "Олеся" (1898), "Поединок" (1905), "Яма" (1 часть — 1909, 2 часть — 1914-1915).</a:t>
            </a:r>
          </a:p>
          <a:p>
            <a:r>
              <a:rPr lang="ru-RU" dirty="0">
                <a:latin typeface="Arial Black" panose="020B0A04020102020204" pitchFamily="34" charset="0"/>
              </a:rPr>
              <a:t>Он также известен как крупный мастер рассказа. Среди его произведений в этом жанре — "В цирке", "Болото" (оба 1902), "Трус", "Конокрады" (оба 1903), "Мирное житие", "Корь" (оба 1904), "Штабс-капитан Рыбников" (1906), "Гамбринус", "Изумруд" (оба 1907), "</a:t>
            </a:r>
            <a:r>
              <a:rPr lang="ru-RU" dirty="0" err="1">
                <a:latin typeface="Arial Black" panose="020B0A04020102020204" pitchFamily="34" charset="0"/>
              </a:rPr>
              <a:t>Суламифь</a:t>
            </a:r>
            <a:r>
              <a:rPr lang="ru-RU" dirty="0">
                <a:latin typeface="Arial Black" panose="020B0A04020102020204" pitchFamily="34" charset="0"/>
              </a:rPr>
              <a:t>" (1908), "Гранатовый браслет" (1911), "</a:t>
            </a:r>
            <a:r>
              <a:rPr lang="ru-RU" dirty="0" err="1">
                <a:latin typeface="Arial Black" panose="020B0A04020102020204" pitchFamily="34" charset="0"/>
              </a:rPr>
              <a:t>Листригоны</a:t>
            </a:r>
            <a:r>
              <a:rPr lang="ru-RU" dirty="0">
                <a:latin typeface="Arial Black" panose="020B0A04020102020204" pitchFamily="34" charset="0"/>
              </a:rPr>
              <a:t>" (1907-1911), "Черная молния" и "Анафема" (оба 1913).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79349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228" y="130629"/>
            <a:ext cx="4688114" cy="35160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26743" y="1233714"/>
            <a:ext cx="6473371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Arial Black" panose="020B0A04020102020204" pitchFamily="34" charset="0"/>
              </a:rPr>
              <a:t>    Повесть Александра Ивановича Куприна «Олеся» была написана в 1898 году. Впервые произведение было опубликовано в газете «Киевлянин». </a:t>
            </a:r>
          </a:p>
          <a:p>
            <a:r>
              <a:rPr lang="ru-RU" dirty="0">
                <a:latin typeface="Arial Black" panose="020B0A04020102020204" pitchFamily="34" charset="0"/>
              </a:rPr>
              <a:t>    В произведении Куприна “Олеся” герои встречают свою судьбу, их история красива и трагична. Эта чудесная повесть находится в списке лучших произведений автора не случайно: оригинальный сюжет, мистические мотивы, красивая история любви, незабываемые образы главных героев. Рассказ захватывает читателя с первых строк и держит в напряжении до конца повествования. Главные герои “Олеся” вызывают бурю эмоций, их диалоги, картины встреч, финальная сцена – всё западает в душу и заставляет прожить эту историю вместе.</a:t>
            </a:r>
          </a:p>
        </p:txBody>
      </p:sp>
    </p:spTree>
    <p:extLst>
      <p:ext uri="{BB962C8B-B14F-4D97-AF65-F5344CB8AC3E}">
        <p14:creationId xmlns:p14="http://schemas.microsoft.com/office/powerpoint/2010/main" val="35569392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686" y="447184"/>
            <a:ext cx="4120149" cy="595361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42972" y="333829"/>
            <a:ext cx="7402286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Arial Black" panose="020B0A04020102020204" pitchFamily="34" charset="0"/>
              </a:rPr>
              <a:t>Одной из самых успешных экранизаций является фильм «Колдунья» (1956г.) с Мариной Влади в главной роли. </a:t>
            </a:r>
          </a:p>
          <a:p>
            <a:r>
              <a:rPr lang="ru-RU" dirty="0">
                <a:latin typeface="Arial Black" panose="020B0A04020102020204" pitchFamily="34" charset="0"/>
              </a:rPr>
              <a:t>Инженер Лоран </a:t>
            </a:r>
            <a:r>
              <a:rPr lang="ru-RU" dirty="0" err="1">
                <a:latin typeface="Arial Black" panose="020B0A04020102020204" pitchFamily="34" charset="0"/>
              </a:rPr>
              <a:t>Брюлар</a:t>
            </a:r>
            <a:r>
              <a:rPr lang="ru-RU" dirty="0">
                <a:latin typeface="Arial Black" panose="020B0A04020102020204" pitchFamily="34" charset="0"/>
              </a:rPr>
              <a:t> приезжает из Парижа на север Скандинавии, чтобы руководить строительством дороги в самом глухом уголке Швеции. Он полон романтических надежд. Жизнь северной глубинки покоряет сердце молодого искателя приключений своей близостью к природе, патриархальностью и мистической верой местных жителей в могущество лесных духов — «троллей».</a:t>
            </a:r>
            <a:br>
              <a:rPr lang="ru-RU" dirty="0">
                <a:latin typeface="Arial Black" panose="020B0A04020102020204" pitchFamily="34" charset="0"/>
              </a:rPr>
            </a:br>
            <a:r>
              <a:rPr lang="ru-RU" dirty="0">
                <a:latin typeface="Arial Black" panose="020B0A04020102020204" pitchFamily="34" charset="0"/>
              </a:rPr>
              <a:t>Открывая для себя все новые и новые тайны этого затерянного среди лесов и болот мира, </a:t>
            </a:r>
            <a:r>
              <a:rPr lang="ru-RU" dirty="0" err="1">
                <a:latin typeface="Arial Black" panose="020B0A04020102020204" pitchFamily="34" charset="0"/>
              </a:rPr>
              <a:t>Брюлар</a:t>
            </a:r>
            <a:r>
              <a:rPr lang="ru-RU" dirty="0">
                <a:latin typeface="Arial Black" panose="020B0A04020102020204" pitchFamily="34" charset="0"/>
              </a:rPr>
              <a:t> встречает Ингу — прелестную внучку старухи </a:t>
            </a:r>
            <a:r>
              <a:rPr lang="ru-RU" dirty="0" err="1">
                <a:latin typeface="Arial Black" panose="020B0A04020102020204" pitchFamily="34" charset="0"/>
              </a:rPr>
              <a:t>Майлы</a:t>
            </a:r>
            <a:r>
              <a:rPr lang="ru-RU" dirty="0">
                <a:latin typeface="Arial Black" panose="020B0A04020102020204" pitchFamily="34" charset="0"/>
              </a:rPr>
              <a:t>. </a:t>
            </a:r>
            <a:r>
              <a:rPr lang="ru-RU" dirty="0" err="1">
                <a:latin typeface="Arial Black" panose="020B0A04020102020204" pitchFamily="34" charset="0"/>
              </a:rPr>
              <a:t>Майлу</a:t>
            </a:r>
            <a:r>
              <a:rPr lang="ru-RU" dirty="0">
                <a:latin typeface="Arial Black" panose="020B0A04020102020204" pitchFamily="34" charset="0"/>
              </a:rPr>
              <a:t> обитатели этих мест считают колдуньей, и дружба французского инженера со странным семейством из леса вызывает недоумение и недовольство. А когда между </a:t>
            </a:r>
            <a:r>
              <a:rPr lang="ru-RU" dirty="0" err="1">
                <a:latin typeface="Arial Black" panose="020B0A04020102020204" pitchFamily="34" charset="0"/>
              </a:rPr>
              <a:t>Брюларом</a:t>
            </a:r>
            <a:r>
              <a:rPr lang="ru-RU" dirty="0">
                <a:latin typeface="Arial Black" panose="020B0A04020102020204" pitchFamily="34" charset="0"/>
              </a:rPr>
              <a:t> и Ингой возникает любовь, все — даже лесные духи — «тролли» — ополчаются против этого «запретного» чувства.</a:t>
            </a:r>
          </a:p>
          <a:p>
            <a:r>
              <a:rPr lang="ru-RU" dirty="0">
                <a:latin typeface="Arial Black" panose="020B0A04020102020204" pitchFamily="34" charset="0"/>
              </a:rPr>
              <a:t>Фильм с успехом демонстрировался в советском прокате.</a:t>
            </a:r>
          </a:p>
        </p:txBody>
      </p:sp>
    </p:spTree>
    <p:extLst>
      <p:ext uri="{BB962C8B-B14F-4D97-AF65-F5344CB8AC3E}">
        <p14:creationId xmlns:p14="http://schemas.microsoft.com/office/powerpoint/2010/main" val="30171380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963885" y="1770743"/>
            <a:ext cx="6995885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Arial Black" panose="020B0A04020102020204" pitchFamily="34" charset="0"/>
              </a:rPr>
              <a:t>Осенью 1919 года с семьей эмигрировал за границу, где провел 17 лет, главным образом в Париже.</a:t>
            </a:r>
          </a:p>
          <a:p>
            <a:r>
              <a:rPr lang="ru-RU" sz="2000" dirty="0">
                <a:latin typeface="Arial Black" panose="020B0A04020102020204" pitchFamily="34" charset="0"/>
              </a:rPr>
              <a:t>В эмигрантские годы Куприн выпустил несколько сборников прозы "Купол св. </a:t>
            </a:r>
            <a:r>
              <a:rPr lang="ru-RU" sz="2000" dirty="0" err="1">
                <a:latin typeface="Arial Black" panose="020B0A04020102020204" pitchFamily="34" charset="0"/>
              </a:rPr>
              <a:t>Исаакия</a:t>
            </a:r>
            <a:r>
              <a:rPr lang="ru-RU" sz="2000" dirty="0">
                <a:latin typeface="Arial Black" panose="020B0A04020102020204" pitchFamily="34" charset="0"/>
              </a:rPr>
              <a:t> </a:t>
            </a:r>
            <a:r>
              <a:rPr lang="ru-RU" sz="2000" dirty="0" err="1">
                <a:latin typeface="Arial Black" panose="020B0A04020102020204" pitchFamily="34" charset="0"/>
              </a:rPr>
              <a:t>Долматского</a:t>
            </a:r>
            <a:r>
              <a:rPr lang="ru-RU" sz="2000" dirty="0">
                <a:latin typeface="Arial Black" panose="020B0A04020102020204" pitchFamily="34" charset="0"/>
              </a:rPr>
              <a:t>", "Елань", "Колесо времени", романы "</a:t>
            </a:r>
            <a:r>
              <a:rPr lang="ru-RU" sz="2000" dirty="0" err="1">
                <a:latin typeface="Arial Black" panose="020B0A04020102020204" pitchFamily="34" charset="0"/>
              </a:rPr>
              <a:t>Жанета</a:t>
            </a:r>
            <a:r>
              <a:rPr lang="ru-RU" sz="2000" dirty="0">
                <a:latin typeface="Arial Black" panose="020B0A04020102020204" pitchFamily="34" charset="0"/>
              </a:rPr>
              <a:t>", "Юнкера".</a:t>
            </a:r>
          </a:p>
          <a:p>
            <a:r>
              <a:rPr lang="ru-RU" sz="2000" dirty="0">
                <a:latin typeface="Arial Black" panose="020B0A04020102020204" pitchFamily="34" charset="0"/>
              </a:rPr>
              <a:t>Живя в эмиграции, писатель бедствовал, страдая как от </a:t>
            </a:r>
            <a:r>
              <a:rPr lang="ru-RU" sz="2000" dirty="0" err="1">
                <a:latin typeface="Arial Black" panose="020B0A04020102020204" pitchFamily="34" charset="0"/>
              </a:rPr>
              <a:t>невостребованности</a:t>
            </a:r>
            <a:r>
              <a:rPr lang="ru-RU" sz="2000" dirty="0">
                <a:latin typeface="Arial Black" panose="020B0A04020102020204" pitchFamily="34" charset="0"/>
              </a:rPr>
              <a:t>, так и от оторванности от Родины.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603" y="776061"/>
            <a:ext cx="4776282" cy="5203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12942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978400" y="1480457"/>
            <a:ext cx="69088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Arial Black" panose="020B0A04020102020204" pitchFamily="34" charset="0"/>
              </a:rPr>
              <a:t>В мае 1937 года Куприн возвратился вместе с женой в Россию. К этому времени он уже был серьезно болен. </a:t>
            </a:r>
          </a:p>
          <a:p>
            <a:r>
              <a:rPr lang="ru-RU" sz="2000" dirty="0">
                <a:latin typeface="Arial Black" panose="020B0A04020102020204" pitchFamily="34" charset="0"/>
              </a:rPr>
              <a:t>25 августа 1938 года он скончался в Ленинграде (Санкт-Петербурге) от рака пищевода. Похоронен на Литераторских мостках Волкова кладбища.</a:t>
            </a:r>
          </a:p>
          <a:p>
            <a:r>
              <a:rPr lang="ru-RU" sz="2000" dirty="0">
                <a:latin typeface="Arial Black" panose="020B0A04020102020204" pitchFamily="34" charset="0"/>
              </a:rPr>
              <a:t>Памятники писателю установлены в Наровчате и Гатчине. В мае 2009 года бронзовый памятник Александру Куприну был открыт на набережной Балаклавы в Севастополе.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354" y="230819"/>
            <a:ext cx="4184275" cy="6284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460222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947</Words>
  <Application>Microsoft Office PowerPoint</Application>
  <PresentationFormat>Широкоэкранный</PresentationFormat>
  <Paragraphs>44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Arial Black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Константин</dc:creator>
  <cp:lastModifiedBy>Oleg Buikin</cp:lastModifiedBy>
  <cp:revision>15</cp:revision>
  <dcterms:created xsi:type="dcterms:W3CDTF">2020-05-21T12:03:56Z</dcterms:created>
  <dcterms:modified xsi:type="dcterms:W3CDTF">2022-12-30T15:04:28Z</dcterms:modified>
</cp:coreProperties>
</file>