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91" r:id="rId2"/>
    <p:sldId id="276" r:id="rId3"/>
    <p:sldId id="289" r:id="rId4"/>
    <p:sldId id="257" r:id="rId5"/>
    <p:sldId id="292" r:id="rId6"/>
    <p:sldId id="258" r:id="rId7"/>
    <p:sldId id="259" r:id="rId8"/>
    <p:sldId id="260" r:id="rId9"/>
    <p:sldId id="280" r:id="rId10"/>
    <p:sldId id="277" r:id="rId11"/>
    <p:sldId id="282" r:id="rId12"/>
    <p:sldId id="283" r:id="rId13"/>
    <p:sldId id="294" r:id="rId14"/>
    <p:sldId id="261" r:id="rId15"/>
    <p:sldId id="278" r:id="rId16"/>
    <p:sldId id="298" r:id="rId17"/>
    <p:sldId id="262" r:id="rId18"/>
    <p:sldId id="281" r:id="rId19"/>
    <p:sldId id="295" r:id="rId20"/>
    <p:sldId id="263" r:id="rId21"/>
    <p:sldId id="284" r:id="rId22"/>
    <p:sldId id="296" r:id="rId23"/>
    <p:sldId id="299" r:id="rId24"/>
    <p:sldId id="285" r:id="rId25"/>
    <p:sldId id="286" r:id="rId26"/>
    <p:sldId id="300" r:id="rId27"/>
    <p:sldId id="264" r:id="rId28"/>
    <p:sldId id="287" r:id="rId29"/>
    <p:sldId id="293" r:id="rId30"/>
    <p:sldId id="302" r:id="rId31"/>
    <p:sldId id="265" r:id="rId32"/>
    <p:sldId id="266" r:id="rId33"/>
    <p:sldId id="268" r:id="rId34"/>
    <p:sldId id="30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D501D1-2F30-45F2-8902-29BA942B8835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D563B-DC19-4C26-AB3F-917457B41A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364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D563B-DC19-4C26-AB3F-917457B41A6D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F23F4-33E4-4A83-9C4A-8938D1880581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E9D9-B964-4BE1-AA0C-48342767D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F23F4-33E4-4A83-9C4A-8938D1880581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E9D9-B964-4BE1-AA0C-48342767D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F23F4-33E4-4A83-9C4A-8938D1880581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E9D9-B964-4BE1-AA0C-48342767D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F23F4-33E4-4A83-9C4A-8938D1880581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E9D9-B964-4BE1-AA0C-48342767D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F23F4-33E4-4A83-9C4A-8938D1880581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E9D9-B964-4BE1-AA0C-48342767D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F23F4-33E4-4A83-9C4A-8938D1880581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E9D9-B964-4BE1-AA0C-48342767D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F23F4-33E4-4A83-9C4A-8938D1880581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E9D9-B964-4BE1-AA0C-48342767D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F23F4-33E4-4A83-9C4A-8938D1880581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E9D9-B964-4BE1-AA0C-48342767D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F23F4-33E4-4A83-9C4A-8938D1880581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E9D9-B964-4BE1-AA0C-48342767D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F23F4-33E4-4A83-9C4A-8938D1880581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E9D9-B964-4BE1-AA0C-48342767D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F23F4-33E4-4A83-9C4A-8938D1880581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1E9D9-B964-4BE1-AA0C-48342767D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F23F4-33E4-4A83-9C4A-8938D1880581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1E9D9-B964-4BE1-AA0C-48342767D8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3108/chuiko3.a7/0_9a93_a9a98933_XL" TargetMode="External"/><Relationship Id="rId13" Type="http://schemas.openxmlformats.org/officeDocument/2006/relationships/image" Target="../media/image6.gif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12" Type="http://schemas.openxmlformats.org/officeDocument/2006/relationships/hyperlink" Target="http://mcontent.life.ru/media/2/2010/08/1616/159ecc25dcc95ec705f62b50676d705e.gif" TargetMode="External"/><Relationship Id="rId2" Type="http://schemas.openxmlformats.org/officeDocument/2006/relationships/hyperlink" Target="http://open.az/uploads/posts/2009-08/1251092505_petergofsamson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1.liveinternet.ru/images/foto/b/3/533/2483533/f_18621390.jpg" TargetMode="External"/><Relationship Id="rId11" Type="http://schemas.openxmlformats.org/officeDocument/2006/relationships/image" Target="../media/image5.jpeg"/><Relationship Id="rId5" Type="http://schemas.openxmlformats.org/officeDocument/2006/relationships/image" Target="../media/image2.jpeg"/><Relationship Id="rId10" Type="http://schemas.openxmlformats.org/officeDocument/2006/relationships/hyperlink" Target="http://files.myopera.com/Felin/blog/8_%D0%BC%D0%B0%D1%80%D1%82%D0%B0.jpg" TargetMode="External"/><Relationship Id="rId4" Type="http://schemas.openxmlformats.org/officeDocument/2006/relationships/hyperlink" Target="http://s005.radikal.ru/i209/1002/6b/af26a2d4569dt.jpg" TargetMode="External"/><Relationship Id="rId9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МБДОУ ЦРР – детский сад №5 «Солнышко»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b="1" dirty="0" smtClean="0"/>
              <a:t>Нравственно – патриотическое воспитание детей старшего дошкольного возраста </a:t>
            </a:r>
          </a:p>
          <a:p>
            <a:pPr algn="r"/>
            <a:endParaRPr lang="ru-RU" sz="3600" b="1" dirty="0" smtClean="0"/>
          </a:p>
          <a:p>
            <a:pPr algn="r"/>
            <a:endParaRPr lang="ru-RU" sz="3600" b="1" dirty="0" smtClean="0"/>
          </a:p>
          <a:p>
            <a:pPr algn="r">
              <a:buNone/>
            </a:pPr>
            <a:r>
              <a:rPr lang="ru-RU" sz="2400" b="1" dirty="0" smtClean="0"/>
              <a:t>выполнила: воспитатель  Подилько Анна Георгиевна</a:t>
            </a:r>
          </a:p>
          <a:p>
            <a:pPr algn="ctr">
              <a:buNone/>
            </a:pPr>
            <a:r>
              <a:rPr lang="ru-RU" sz="2400" b="1" dirty="0"/>
              <a:t>г</a:t>
            </a:r>
            <a:r>
              <a:rPr lang="ru-RU" sz="2400" b="1" dirty="0" smtClean="0"/>
              <a:t>. Рыльск</a:t>
            </a:r>
            <a:br>
              <a:rPr lang="ru-RU" sz="2400" b="1" dirty="0" smtClean="0"/>
            </a:br>
            <a:r>
              <a:rPr lang="ru-RU" sz="2400" b="1" dirty="0" smtClean="0"/>
              <a:t>2021г</a:t>
            </a:r>
            <a:endParaRPr lang="ru-RU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5200" b="1" dirty="0" smtClean="0"/>
              <a:t>Тематические блоки</a:t>
            </a:r>
          </a:p>
          <a:p>
            <a:pPr algn="ctr">
              <a:buNone/>
            </a:pPr>
            <a:r>
              <a:rPr lang="ru-RU" sz="5200" b="1" dirty="0" smtClean="0"/>
              <a:t> работы с дошкольниками </a:t>
            </a:r>
          </a:p>
          <a:p>
            <a:pPr algn="ctr">
              <a:buNone/>
            </a:pPr>
            <a:r>
              <a:rPr lang="ru-RU" sz="5200" b="1" dirty="0" smtClean="0"/>
              <a:t>по воспитанию чувства патриотизма </a:t>
            </a:r>
            <a:r>
              <a:rPr lang="ru-RU" sz="5200" b="1" smtClean="0"/>
              <a:t>в соответствии с ФГОС ДО</a:t>
            </a:r>
            <a:endParaRPr lang="ru-RU" sz="5200" b="1" dirty="0" smtClean="0"/>
          </a:p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/>
              <a:t>Блок «Здравствуй, это Я !»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Ф</a:t>
            </a:r>
            <a:r>
              <a:rPr lang="ru-RU" b="1" dirty="0" smtClean="0"/>
              <a:t>ормирование </a:t>
            </a:r>
            <a:r>
              <a:rPr lang="ru-RU" b="1" dirty="0"/>
              <a:t>у детей представлений о себе как личности, имеющей право на индивидуальные отличия от других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Показать </a:t>
            </a:r>
            <a:r>
              <a:rPr lang="ru-RU" b="1" dirty="0"/>
              <a:t>разнообразие </a:t>
            </a:r>
            <a:r>
              <a:rPr lang="ru-RU" b="1" dirty="0" smtClean="0"/>
              <a:t>имен.</a:t>
            </a:r>
            <a:endParaRPr lang="ru-RU" b="1" dirty="0"/>
          </a:p>
          <a:p>
            <a:pPr lvl="0"/>
            <a:r>
              <a:rPr lang="ru-RU" b="1" dirty="0"/>
              <a:t>помочь ребенку осознать собственную индивидуальность, повысить самооценку;</a:t>
            </a:r>
          </a:p>
          <a:p>
            <a:pPr lvl="0"/>
            <a:r>
              <a:rPr lang="ru-RU" b="1" dirty="0"/>
              <a:t>понять собственную значимость в сердцах своих родителей (это особенно важно тем детям, чьи родители не склонны к проявлениям излишней нежности и чье воспитание отличается строгостью);</a:t>
            </a:r>
          </a:p>
          <a:p>
            <a:pPr lvl="0">
              <a:buNone/>
            </a:pP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/>
              <a:t>Организованная деятельность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b="1" dirty="0"/>
          </a:p>
          <a:p>
            <a:pPr lvl="0" algn="ctr"/>
            <a:r>
              <a:rPr lang="ru-RU" b="1" dirty="0" smtClean="0"/>
              <a:t> </a:t>
            </a:r>
            <a:r>
              <a:rPr lang="ru-RU" b="1" dirty="0"/>
              <a:t>“Наши имена</a:t>
            </a:r>
            <a:r>
              <a:rPr lang="ru-RU" b="1" dirty="0" smtClean="0"/>
              <a:t>” Беседа</a:t>
            </a:r>
            <a:endParaRPr lang="ru-RU" b="1" dirty="0"/>
          </a:p>
          <a:p>
            <a:pPr lvl="0" algn="ctr"/>
            <a:r>
              <a:rPr lang="ru-RU" b="1" i="1" dirty="0" smtClean="0"/>
              <a:t>Проект</a:t>
            </a:r>
            <a:r>
              <a:rPr lang="ru-RU" b="1" dirty="0" smtClean="0"/>
              <a:t> </a:t>
            </a:r>
            <a:r>
              <a:rPr lang="ru-RU" b="1" dirty="0"/>
              <a:t>“Мое </a:t>
            </a:r>
            <a:r>
              <a:rPr lang="ru-RU" b="1" dirty="0" smtClean="0"/>
              <a:t>имя»</a:t>
            </a:r>
            <a:endParaRPr lang="ru-RU" b="1" dirty="0"/>
          </a:p>
          <a:p>
            <a:pPr algn="ctr"/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АНЯ\АНЯ ФОТО\МАСЛЕНИЦА 2020\i (4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7745834" cy="58093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b="1" dirty="0" smtClean="0"/>
              <a:t>Блок «Моя семья»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/>
          <a:lstStyle/>
          <a:p>
            <a:pPr lvl="0"/>
            <a:r>
              <a:rPr lang="ru-RU" b="1" dirty="0" smtClean="0"/>
              <a:t>Прививать </a:t>
            </a:r>
            <a:r>
              <a:rPr lang="ru-RU" b="1" dirty="0"/>
              <a:t>детям чувство гордости за свою семью;</a:t>
            </a:r>
          </a:p>
          <a:p>
            <a:pPr lvl="0"/>
            <a:r>
              <a:rPr lang="ru-RU" b="1" dirty="0"/>
              <a:t>воспитывать любовь к родному дому;</a:t>
            </a:r>
          </a:p>
          <a:p>
            <a:pPr lvl="0"/>
            <a:r>
              <a:rPr lang="ru-RU" b="1" dirty="0"/>
              <a:t>учить внимательнее относиться к событиям в своей семье, интересоваться делами и традициями родного очага</a:t>
            </a:r>
            <a:r>
              <a:rPr lang="ru-RU" b="1" dirty="0" smtClean="0"/>
              <a:t>.</a:t>
            </a:r>
          </a:p>
          <a:p>
            <a:pPr lvl="0" algn="ctr"/>
            <a:endParaRPr lang="ru-RU" b="1" dirty="0"/>
          </a:p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b="1" dirty="0" smtClean="0"/>
              <a:t>Организованная деятельность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/>
          </a:p>
          <a:p>
            <a:pPr lvl="0" algn="ctr">
              <a:buNone/>
            </a:pPr>
            <a:r>
              <a:rPr lang="ru-RU" b="1" i="1" dirty="0" smtClean="0"/>
              <a:t>Проекты</a:t>
            </a:r>
            <a:r>
              <a:rPr lang="ru-RU" b="1" i="1" dirty="0"/>
              <a:t>: </a:t>
            </a:r>
            <a:r>
              <a:rPr lang="ru-RU" b="1" dirty="0"/>
              <a:t>“Моя семья”, “Семейные традиции: досуг, коллекции” </a:t>
            </a:r>
          </a:p>
          <a:p>
            <a:pPr lvl="0" algn="ctr"/>
            <a:r>
              <a:rPr lang="ru-RU" b="1" dirty="0"/>
              <a:t>Фотоальбом “Один день в нашей семье” </a:t>
            </a:r>
            <a:endParaRPr lang="ru-RU" b="1" u="sng" dirty="0"/>
          </a:p>
          <a:p>
            <a:pPr lvl="0" algn="ctr"/>
            <a:r>
              <a:rPr lang="ru-RU" b="1" i="1" dirty="0" smtClean="0"/>
              <a:t>Альбом </a:t>
            </a:r>
            <a:r>
              <a:rPr lang="ru-RU" b="1" dirty="0"/>
              <a:t>“Дружная семья” </a:t>
            </a:r>
          </a:p>
          <a:p>
            <a:pPr lvl="0" algn="ctr"/>
            <a:r>
              <a:rPr lang="ru-RU" b="1" i="1" dirty="0"/>
              <a:t>Проекты: </a:t>
            </a:r>
            <a:r>
              <a:rPr lang="ru-RU" b="1" dirty="0"/>
              <a:t>“Герб”, “Семейные традиции” </a:t>
            </a:r>
          </a:p>
          <a:p>
            <a:pPr lvl="0" algn="ctr"/>
            <a:r>
              <a:rPr lang="ru-RU" b="1" dirty="0" smtClean="0"/>
              <a:t>Посещение </a:t>
            </a:r>
            <a:r>
              <a:rPr lang="ru-RU" b="1" dirty="0"/>
              <a:t>городских выставок, музеев 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уня\Desktop\рисунки\i.jfif"/>
          <p:cNvPicPr>
            <a:picLocks noChangeAspect="1" noChangeArrowheads="1"/>
          </p:cNvPicPr>
          <p:nvPr/>
        </p:nvPicPr>
        <p:blipFill rotWithShape="1">
          <a:blip r:embed="rId2" cstate="print"/>
          <a:srcRect t="10405"/>
          <a:stretch/>
        </p:blipFill>
        <p:spPr bwMode="auto">
          <a:xfrm>
            <a:off x="942805" y="547921"/>
            <a:ext cx="3211565" cy="3021247"/>
          </a:xfrm>
          <a:prstGeom prst="rect">
            <a:avLst/>
          </a:prstGeom>
          <a:noFill/>
        </p:spPr>
      </p:pic>
      <p:pic>
        <p:nvPicPr>
          <p:cNvPr id="2" name="Picture 2" descr="C:\Users\Дуня\Desktop\рисунки\dlSix5QkRQ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1" y="3933056"/>
            <a:ext cx="3542810" cy="2508171"/>
          </a:xfrm>
          <a:prstGeom prst="rect">
            <a:avLst/>
          </a:prstGeom>
          <a:noFill/>
        </p:spPr>
      </p:pic>
      <p:pic>
        <p:nvPicPr>
          <p:cNvPr id="1027" name="Picture 3" descr="C:\Users\Дуня\Desktop\рисунки\i (1).jf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548680"/>
            <a:ext cx="3168352" cy="3020488"/>
          </a:xfrm>
          <a:prstGeom prst="rect">
            <a:avLst/>
          </a:prstGeom>
          <a:noFill/>
        </p:spPr>
      </p:pic>
      <p:pic>
        <p:nvPicPr>
          <p:cNvPr id="1028" name="Picture 4" descr="C:\Users\Дуня\Desktop\рисунки\i (2).jfif"/>
          <p:cNvPicPr>
            <a:picLocks noChangeAspect="1" noChangeArrowheads="1"/>
          </p:cNvPicPr>
          <p:nvPr/>
        </p:nvPicPr>
        <p:blipFill rotWithShape="1">
          <a:blip r:embed="rId5" cstate="print"/>
          <a:srcRect t="16754" r="4584"/>
          <a:stretch/>
        </p:blipFill>
        <p:spPr bwMode="auto">
          <a:xfrm>
            <a:off x="5364088" y="3838401"/>
            <a:ext cx="3312368" cy="28898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b="1" dirty="0" smtClean="0"/>
              <a:t>Блок «Мой сад»</a:t>
            </a:r>
            <a:r>
              <a:rPr lang="ru-RU" b="1" dirty="0"/>
              <a:t/>
            </a:r>
            <a:br>
              <a:rPr lang="ru-RU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>
            <a:normAutofit fontScale="92500"/>
          </a:bodyPr>
          <a:lstStyle/>
          <a:p>
            <a:pPr lvl="0"/>
            <a:r>
              <a:rPr lang="ru-RU" b="1" dirty="0"/>
              <a:t>Формировать желание посещать дошкольное учреждение, встречаться с друзьями;</a:t>
            </a:r>
          </a:p>
          <a:p>
            <a:pPr lvl="0"/>
            <a:r>
              <a:rPr lang="ru-RU" b="1" dirty="0"/>
              <a:t>воспитывать уважительное отношение к сотрудникам детского сада;</a:t>
            </a:r>
          </a:p>
          <a:p>
            <a:pPr lvl="0"/>
            <a:r>
              <a:rPr lang="ru-RU" b="1" dirty="0"/>
              <a:t>прививать бережное отношение к труду взрослых, желание оказывать посильную помощь;</a:t>
            </a:r>
          </a:p>
          <a:p>
            <a:pPr lvl="0"/>
            <a:r>
              <a:rPr lang="ru-RU" b="1" dirty="0"/>
              <a:t>учить запоминать дорогу к детскому саду, его адрес;</a:t>
            </a:r>
          </a:p>
          <a:p>
            <a:pPr lvl="0"/>
            <a:r>
              <a:rPr lang="ru-RU" b="1" dirty="0"/>
              <a:t>знакомить дошкольников с посещениями детского сада, воспитывать желание поддерживать порядок в своей группе, на своей площадке</a:t>
            </a:r>
            <a:r>
              <a:rPr lang="ru-RU" b="1" dirty="0" smtClean="0"/>
              <a:t>.</a:t>
            </a:r>
          </a:p>
          <a:p>
            <a:pPr lvl="0"/>
            <a:endParaRPr lang="ru-RU" b="1" dirty="0"/>
          </a:p>
          <a:p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/>
              <a:t>Организованная деятельность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b="1" dirty="0" smtClean="0"/>
          </a:p>
          <a:p>
            <a:pPr algn="ctr"/>
            <a:r>
              <a:rPr lang="ru-RU" b="1" dirty="0" smtClean="0"/>
              <a:t>Фотоальбом «Я и мои друзья»</a:t>
            </a:r>
          </a:p>
          <a:p>
            <a:pPr algn="ctr"/>
            <a:r>
              <a:rPr lang="ru-RU" b="1" dirty="0" smtClean="0"/>
              <a:t>«Наши дни рождения!»</a:t>
            </a:r>
          </a:p>
          <a:p>
            <a:pPr algn="ctr"/>
            <a:r>
              <a:rPr lang="ru-RU" b="1" dirty="0" smtClean="0"/>
              <a:t>Выставка детских работ «Мой любимый детский сад»</a:t>
            </a:r>
          </a:p>
          <a:p>
            <a:pPr algn="ctr"/>
            <a:r>
              <a:rPr lang="ru-RU" b="1" dirty="0" smtClean="0"/>
              <a:t>Альбом  «Маршрут от дома до детского сада»</a:t>
            </a:r>
          </a:p>
          <a:p>
            <a:pPr algn="ctr"/>
            <a:r>
              <a:rPr lang="ru-RU" b="1" dirty="0" smtClean="0"/>
              <a:t>Альбом с рассказами «Мой самый лучший друг»</a:t>
            </a:r>
          </a:p>
          <a:p>
            <a:pPr algn="ctr"/>
            <a:r>
              <a:rPr lang="ru-RU" b="1" dirty="0" smtClean="0"/>
              <a:t>День рождение детского сада.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Дуня\Desktop\SAM_76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3456384" cy="2466274"/>
          </a:xfrm>
          <a:prstGeom prst="rect">
            <a:avLst/>
          </a:prstGeom>
          <a:noFill/>
        </p:spPr>
      </p:pic>
      <p:pic>
        <p:nvPicPr>
          <p:cNvPr id="1027" name="Picture 3" descr="C:\Users\Дуня\Desktop\SAM_76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620688"/>
            <a:ext cx="3888432" cy="2535316"/>
          </a:xfrm>
          <a:prstGeom prst="rect">
            <a:avLst/>
          </a:prstGeom>
          <a:noFill/>
        </p:spPr>
      </p:pic>
      <p:pic>
        <p:nvPicPr>
          <p:cNvPr id="3" name="Picture 2" descr="C:\Users\Дуня\Desktop\[016732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429000"/>
            <a:ext cx="3543768" cy="2520280"/>
          </a:xfrm>
          <a:prstGeom prst="rect">
            <a:avLst/>
          </a:prstGeom>
          <a:noFill/>
        </p:spPr>
      </p:pic>
      <p:pic>
        <p:nvPicPr>
          <p:cNvPr id="4" name="Picture 3" descr="C:\Users\Дуня\Desktop\[016720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3573015"/>
            <a:ext cx="3960440" cy="264029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478906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b="1" i="1" dirty="0" smtClean="0"/>
              <a:t>Нравственно-патриотическое воспитание детей дошкольного возраста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348880"/>
            <a:ext cx="9144000" cy="4509120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i-main-pic" descr="Картинка 16 из 2660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852936"/>
            <a:ext cx="187220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-main-pic" descr="Картинка 69 из 64000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2852936"/>
            <a:ext cx="136815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-main-pic" descr="Картинка 57 из 63784">
            <a:hlinkClick r:id="rId6" tgtFrame="_blank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2852936"/>
            <a:ext cx="180020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-main-pic" descr="Картинка 2 из 21247">
            <a:hlinkClick r:id="rId8" tgtFrame="_blank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1115616" y="5013176"/>
            <a:ext cx="187220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-main-pic" descr="Картинка 74 из 64000">
            <a:hlinkClick r:id="rId10" tgtFrame="_blank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00192" y="4941168"/>
            <a:ext cx="187220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-main-pic" descr="Картинка 21 из 17924">
            <a:hlinkClick r:id="rId12" tgtFrame="_blank"/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79912" y="5085184"/>
            <a:ext cx="180020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smtClean="0"/>
              <a:t>Блок </a:t>
            </a:r>
            <a:r>
              <a:rPr lang="ru-RU" sz="4900" b="1" dirty="0"/>
              <a:t>«Мой город»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 lvl="0"/>
            <a:r>
              <a:rPr lang="ru-RU" b="1" dirty="0" smtClean="0"/>
              <a:t>познакомить </a:t>
            </a:r>
            <a:r>
              <a:rPr lang="ru-RU" b="1" dirty="0"/>
              <a:t>детей с историей </a:t>
            </a:r>
            <a:r>
              <a:rPr lang="ru-RU" b="1" dirty="0" smtClean="0"/>
              <a:t>возникновения города Рыльска;</a:t>
            </a:r>
            <a:endParaRPr lang="ru-RU" b="1" dirty="0"/>
          </a:p>
          <a:p>
            <a:pPr lvl="0"/>
            <a:r>
              <a:rPr lang="ru-RU" b="1" dirty="0"/>
              <a:t>воспитывать у дошкольников уважение к людям различных профессий, работающих в городе;</a:t>
            </a:r>
          </a:p>
          <a:p>
            <a:pPr lvl="0"/>
            <a:r>
              <a:rPr lang="ru-RU" b="1" dirty="0"/>
              <a:t>дать представление о транспорте города, его природе;</a:t>
            </a:r>
          </a:p>
          <a:p>
            <a:pPr lvl="0"/>
            <a:r>
              <a:rPr lang="ru-RU" b="1" dirty="0"/>
              <a:t>прививать интерес к историко-культурному наследию своего народа;</a:t>
            </a:r>
          </a:p>
          <a:p>
            <a:pPr lvl="0"/>
            <a:r>
              <a:rPr lang="ru-RU" b="1" dirty="0"/>
              <a:t>формировать уважительное отношение к ветеранам ВОВ родного города.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/>
              <a:t>Организованная деятельность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b="1" dirty="0" smtClean="0"/>
          </a:p>
          <a:p>
            <a:pPr algn="ctr"/>
            <a:r>
              <a:rPr lang="ru-RU" b="1" dirty="0" smtClean="0"/>
              <a:t>Д/и «Собери картинку»</a:t>
            </a:r>
          </a:p>
          <a:p>
            <a:pPr algn="ctr"/>
            <a:r>
              <a:rPr lang="ru-RU" b="1" dirty="0" smtClean="0"/>
              <a:t>«Выложи силуэт»</a:t>
            </a:r>
          </a:p>
          <a:p>
            <a:pPr algn="ctr"/>
            <a:r>
              <a:rPr lang="ru-RU" b="1" dirty="0" smtClean="0"/>
              <a:t>Уголок «Мой Рыльск»</a:t>
            </a:r>
          </a:p>
          <a:p>
            <a:pPr algn="ctr"/>
            <a:r>
              <a:rPr lang="ru-RU" b="1" dirty="0" smtClean="0"/>
              <a:t>«Лабиринты»</a:t>
            </a:r>
          </a:p>
          <a:p>
            <a:pPr algn="ctr"/>
            <a:r>
              <a:rPr lang="ru-RU" b="1" dirty="0" smtClean="0"/>
              <a:t>Д/и «Найди чья тень»</a:t>
            </a:r>
          </a:p>
          <a:p>
            <a:pPr>
              <a:buNone/>
            </a:pPr>
            <a:endParaRPr lang="ru-RU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уня\Desktop\рисунки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3643968" cy="2232248"/>
          </a:xfrm>
          <a:prstGeom prst="rect">
            <a:avLst/>
          </a:prstGeom>
          <a:noFill/>
        </p:spPr>
      </p:pic>
      <p:pic>
        <p:nvPicPr>
          <p:cNvPr id="1027" name="Picture 3" descr="C:\Users\Дуня\Desktop\рисунки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60648"/>
            <a:ext cx="3014288" cy="2304256"/>
          </a:xfrm>
          <a:prstGeom prst="rect">
            <a:avLst/>
          </a:prstGeom>
          <a:noFill/>
        </p:spPr>
      </p:pic>
      <p:pic>
        <p:nvPicPr>
          <p:cNvPr id="1028" name="Picture 4" descr="C:\Users\Дуня\Desktop\рисунки\930084_5154661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61016" y="3379284"/>
            <a:ext cx="2353444" cy="2788831"/>
          </a:xfrm>
          <a:prstGeom prst="rect">
            <a:avLst/>
          </a:prstGeom>
          <a:noFill/>
        </p:spPr>
      </p:pic>
      <p:pic>
        <p:nvPicPr>
          <p:cNvPr id="1029" name="Picture 5" descr="C:\Users\Дуня\Desktop\рисунки\220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657576"/>
            <a:ext cx="2976331" cy="2232248"/>
          </a:xfrm>
          <a:prstGeom prst="rect">
            <a:avLst/>
          </a:prstGeom>
          <a:noFill/>
        </p:spPr>
      </p:pic>
      <p:pic>
        <p:nvPicPr>
          <p:cNvPr id="1030" name="Picture 6" descr="C:\Users\Дуня\Desktop\EXtD2jLM7h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89340" y="3645024"/>
            <a:ext cx="3013598" cy="21602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уня\Desktop\рисунки\314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2736304" cy="2808312"/>
          </a:xfrm>
          <a:prstGeom prst="rect">
            <a:avLst/>
          </a:prstGeom>
          <a:noFill/>
        </p:spPr>
      </p:pic>
      <p:pic>
        <p:nvPicPr>
          <p:cNvPr id="1027" name="Picture 3" descr="C:\Users\Дуня\Desktop\рисунки\314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04664"/>
            <a:ext cx="2502568" cy="2808312"/>
          </a:xfrm>
          <a:prstGeom prst="rect">
            <a:avLst/>
          </a:prstGeom>
          <a:noFill/>
        </p:spPr>
      </p:pic>
      <p:pic>
        <p:nvPicPr>
          <p:cNvPr id="1028" name="Picture 4" descr="C:\Users\Дуня\Desktop\рисунки\26156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04664"/>
            <a:ext cx="3309497" cy="2808312"/>
          </a:xfrm>
          <a:prstGeom prst="rect">
            <a:avLst/>
          </a:prstGeom>
          <a:noFill/>
        </p:spPr>
      </p:pic>
      <p:pic>
        <p:nvPicPr>
          <p:cNvPr id="1029" name="Picture 5" descr="C:\Users\Дуня\Desktop\рисунки\603124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3861048"/>
            <a:ext cx="3168352" cy="2644212"/>
          </a:xfrm>
          <a:prstGeom prst="rect">
            <a:avLst/>
          </a:prstGeom>
          <a:noFill/>
        </p:spPr>
      </p:pic>
      <p:pic>
        <p:nvPicPr>
          <p:cNvPr id="1030" name="Picture 6" descr="C:\Users\Дуня\Desktop\рисунки\medium-636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3789040"/>
            <a:ext cx="2653386" cy="2736304"/>
          </a:xfrm>
          <a:prstGeom prst="rect">
            <a:avLst/>
          </a:prstGeom>
          <a:noFill/>
        </p:spPr>
      </p:pic>
      <p:pic>
        <p:nvPicPr>
          <p:cNvPr id="1031" name="Picture 7" descr="C:\Users\Дуня\Desktop\рисунки\ry2_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3789040"/>
            <a:ext cx="2880320" cy="277237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/>
              <a:t>Блок «Моя страна»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Познакомить с </a:t>
            </a:r>
            <a:r>
              <a:rPr lang="ru-RU" b="1" dirty="0"/>
              <a:t>государственной символикой </a:t>
            </a:r>
            <a:r>
              <a:rPr lang="ru-RU" b="1" dirty="0" smtClean="0"/>
              <a:t>России.</a:t>
            </a:r>
          </a:p>
          <a:p>
            <a:r>
              <a:rPr lang="ru-RU" b="1" dirty="0" smtClean="0"/>
              <a:t>Дать знания о стране, в которой мы живём (города, национальности, богатства нашей страны, народное творчество)</a:t>
            </a:r>
          </a:p>
          <a:p>
            <a:r>
              <a:rPr lang="ru-RU" b="1" dirty="0" smtClean="0"/>
              <a:t> Познакомить с картой, глобусом.</a:t>
            </a:r>
          </a:p>
          <a:p>
            <a:r>
              <a:rPr lang="ru-RU" b="1" dirty="0" smtClean="0"/>
              <a:t>Познакомить с праздниками 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/>
              <a:t>Организованная деятельность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b="1" dirty="0" smtClean="0"/>
          </a:p>
          <a:p>
            <a:pPr algn="ctr"/>
            <a:r>
              <a:rPr lang="ru-RU" b="1" dirty="0" smtClean="0"/>
              <a:t>Альбом для рассматривания</a:t>
            </a:r>
          </a:p>
          <a:p>
            <a:pPr algn="ctr"/>
            <a:r>
              <a:rPr lang="ru-RU" b="1" dirty="0" smtClean="0"/>
              <a:t>Альбом «Города Росси»</a:t>
            </a:r>
          </a:p>
          <a:p>
            <a:pPr algn="ctr"/>
            <a:r>
              <a:rPr lang="ru-RU" b="1" dirty="0" smtClean="0"/>
              <a:t>Альбом «Широка страна </a:t>
            </a:r>
          </a:p>
          <a:p>
            <a:pPr algn="ctr">
              <a:buNone/>
            </a:pPr>
            <a:r>
              <a:rPr lang="ru-RU" b="1" dirty="0" smtClean="0"/>
              <a:t>    моя родная»</a:t>
            </a:r>
          </a:p>
          <a:p>
            <a:pPr algn="ctr">
              <a:buNone/>
            </a:pPr>
            <a:r>
              <a:rPr lang="ru-RU" b="1" dirty="0" smtClean="0"/>
              <a:t>    Выставка рисунков «Моя Родина - Россия»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уня\Desktop\рисунки\a62f000216937382249d90fbc2675f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4469244" cy="3116635"/>
          </a:xfrm>
          <a:prstGeom prst="rect">
            <a:avLst/>
          </a:prstGeom>
          <a:noFill/>
        </p:spPr>
      </p:pic>
      <p:pic>
        <p:nvPicPr>
          <p:cNvPr id="1027" name="Picture 3" descr="C:\Users\Дуня\Desktop\рисунки\GettyImages-184932762-5c81a28046e0fb00014319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60648"/>
            <a:ext cx="3748612" cy="3160005"/>
          </a:xfrm>
          <a:prstGeom prst="rect">
            <a:avLst/>
          </a:prstGeom>
          <a:noFill/>
        </p:spPr>
      </p:pic>
      <p:pic>
        <p:nvPicPr>
          <p:cNvPr id="1028" name="Picture 4" descr="C:\Users\Дуня\Desktop\рисунки\russia-map-region-city-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3573016"/>
            <a:ext cx="5345134" cy="30963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/>
              <a:t>Блок </a:t>
            </a:r>
            <a:r>
              <a:rPr lang="ru-RU" b="1" dirty="0"/>
              <a:t>«Мои традиции»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lvl="0"/>
            <a:r>
              <a:rPr lang="ru-RU" b="1" dirty="0"/>
              <a:t>Развивать у детей художественный вкус, творческие способности;</a:t>
            </a:r>
          </a:p>
          <a:p>
            <a:pPr lvl="0"/>
            <a:r>
              <a:rPr lang="ru-RU" b="1" dirty="0"/>
              <a:t>воспитывать чувство гордости и восхищения к своей малой Родине с помощью традиций русского народа и через музейную педагогику;</a:t>
            </a:r>
          </a:p>
          <a:p>
            <a:pPr lvl="0"/>
            <a:r>
              <a:rPr lang="ru-RU" b="1" dirty="0"/>
              <a:t>прививать интерес к культурным ценностям своего и других народов.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/>
              <a:t>Организованная деятельность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Праздник «Масленица»</a:t>
            </a:r>
          </a:p>
          <a:p>
            <a:pPr algn="ctr">
              <a:buNone/>
            </a:pPr>
            <a:r>
              <a:rPr lang="ru-RU" b="1" dirty="0" smtClean="0"/>
              <a:t>Праздник «Пасха»</a:t>
            </a:r>
          </a:p>
          <a:p>
            <a:pPr algn="ctr">
              <a:buNone/>
            </a:pPr>
            <a:r>
              <a:rPr lang="ru-RU" b="1" dirty="0" smtClean="0"/>
              <a:t>Альбомы народно-прикладного искусства </a:t>
            </a:r>
          </a:p>
          <a:p>
            <a:pPr algn="ctr">
              <a:buNone/>
            </a:pPr>
            <a:r>
              <a:rPr lang="ru-RU" b="1" dirty="0" smtClean="0"/>
              <a:t>Выставки детских работ.</a:t>
            </a:r>
          </a:p>
          <a:p>
            <a:pPr algn="ctr">
              <a:buNone/>
            </a:pPr>
            <a:r>
              <a:rPr lang="ru-RU" b="1" dirty="0" smtClean="0"/>
              <a:t>Мастер класс по изготовлению кукол</a:t>
            </a:r>
          </a:p>
          <a:p>
            <a:pPr algn="ctr">
              <a:buNone/>
            </a:pPr>
            <a:r>
              <a:rPr lang="ru-RU" b="1" dirty="0" smtClean="0"/>
              <a:t>Знакомство с устным народным творчеством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АНЯ\АНЯ ФОТО\МАСЛЕНИЦА 2020\IMG-20200228-WA003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3024336" cy="3096344"/>
          </a:xfrm>
          <a:prstGeom prst="rect">
            <a:avLst/>
          </a:prstGeom>
          <a:noFill/>
        </p:spPr>
      </p:pic>
      <p:pic>
        <p:nvPicPr>
          <p:cNvPr id="1027" name="Picture 3" descr="D:\АНЯ\АНЯ ФОТО\МАСЛЕНИЦА 2020\IMG-20200228-WA00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260648"/>
            <a:ext cx="4320480" cy="2809645"/>
          </a:xfrm>
          <a:prstGeom prst="rect">
            <a:avLst/>
          </a:prstGeom>
          <a:noFill/>
        </p:spPr>
      </p:pic>
      <p:pic>
        <p:nvPicPr>
          <p:cNvPr id="2050" name="Picture 2" descr="C:\Users\Дуня\Desktop\SAM_55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501008"/>
            <a:ext cx="3456384" cy="2592288"/>
          </a:xfrm>
          <a:prstGeom prst="rect">
            <a:avLst/>
          </a:prstGeom>
          <a:noFill/>
        </p:spPr>
      </p:pic>
      <p:pic>
        <p:nvPicPr>
          <p:cNvPr id="2051" name="Picture 3" descr="C:\Users\Дуня\Desktop\SAM_55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3212976"/>
            <a:ext cx="4248472" cy="33780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387424"/>
            <a:ext cx="9395520" cy="7416824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b="1" i="1" dirty="0" smtClean="0"/>
              <a:t>Любовь </a:t>
            </a:r>
            <a:r>
              <a:rPr lang="ru-RU" sz="3200" b="1" i="1" dirty="0"/>
              <a:t>к родному краю, </a:t>
            </a:r>
            <a:br>
              <a:rPr lang="ru-RU" sz="3200" b="1" i="1" dirty="0"/>
            </a:br>
            <a:r>
              <a:rPr lang="ru-RU" sz="3200" b="1" i="1" dirty="0"/>
              <a:t>родной культуре, родной речи </a:t>
            </a:r>
            <a:br>
              <a:rPr lang="ru-RU" sz="3200" b="1" i="1" dirty="0"/>
            </a:br>
            <a:r>
              <a:rPr lang="ru-RU" sz="3200" b="1" i="1" dirty="0"/>
              <a:t>начинается с малого – </a:t>
            </a:r>
            <a:br>
              <a:rPr lang="ru-RU" sz="3200" b="1" i="1" dirty="0"/>
            </a:br>
            <a:r>
              <a:rPr lang="ru-RU" sz="3200" b="1" i="1" dirty="0"/>
              <a:t>любви к своей семье, к своему жилищу, </a:t>
            </a:r>
            <a:br>
              <a:rPr lang="ru-RU" sz="3200" b="1" i="1" dirty="0"/>
            </a:br>
            <a:r>
              <a:rPr lang="ru-RU" sz="3200" b="1" i="1" dirty="0"/>
              <a:t>к своему детскому саду. </a:t>
            </a:r>
            <a:br>
              <a:rPr lang="ru-RU" sz="3200" b="1" i="1" dirty="0"/>
            </a:br>
            <a:r>
              <a:rPr lang="ru-RU" sz="3200" b="1" i="1" dirty="0"/>
              <a:t>Постепенно расширяясь, эта любовь </a:t>
            </a:r>
            <a:br>
              <a:rPr lang="ru-RU" sz="3200" b="1" i="1" dirty="0"/>
            </a:br>
            <a:r>
              <a:rPr lang="ru-RU" sz="3200" b="1" i="1" dirty="0"/>
              <a:t>переходит в любовь к родной стране, </a:t>
            </a:r>
            <a:br>
              <a:rPr lang="ru-RU" sz="3200" b="1" i="1" dirty="0"/>
            </a:br>
            <a:r>
              <a:rPr lang="ru-RU" sz="3200" b="1" i="1" dirty="0"/>
              <a:t>к ее истории, прошлому и настоящему, </a:t>
            </a:r>
            <a:br>
              <a:rPr lang="ru-RU" sz="3200" b="1" i="1" dirty="0"/>
            </a:br>
            <a:r>
              <a:rPr lang="ru-RU" sz="3200" b="1" i="1" dirty="0"/>
              <a:t>ко всему человечеству.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>                                                    </a:t>
            </a:r>
            <a:r>
              <a:rPr lang="ru-RU" sz="3200" b="1" i="1" dirty="0" smtClean="0"/>
              <a:t>Д.С</a:t>
            </a:r>
            <a:r>
              <a:rPr lang="ru-RU" sz="3200" b="1" i="1" dirty="0"/>
              <a:t>. </a:t>
            </a:r>
            <a:r>
              <a:rPr lang="ru-RU" sz="3200" b="1" i="1" dirty="0" smtClean="0"/>
              <a:t>Лихачев</a:t>
            </a:r>
            <a:br>
              <a:rPr lang="ru-RU" sz="3200" b="1" i="1" dirty="0" smtClean="0"/>
            </a:br>
            <a:r>
              <a:rPr lang="ru-RU" sz="3200" b="1" i="1" dirty="0"/>
              <a:t/>
            </a:r>
            <a:br>
              <a:rPr lang="ru-RU" sz="3200" b="1" i="1" dirty="0"/>
            </a:b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уня\Desktop\hello_html_m438a539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7986984" cy="56886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/>
              <a:t>Формы </a:t>
            </a:r>
            <a:r>
              <a:rPr lang="ru-RU" sz="4000" b="1" dirty="0"/>
              <a:t>работы с детьми и их родителями: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>
            <a:normAutofit fontScale="92500" lnSpcReduction="20000"/>
          </a:bodyPr>
          <a:lstStyle/>
          <a:p>
            <a:pPr lvl="0"/>
            <a:r>
              <a:rPr lang="ru-RU" b="1" dirty="0"/>
              <a:t>Экскурсии;</a:t>
            </a:r>
          </a:p>
          <a:p>
            <a:pPr lvl="0"/>
            <a:r>
              <a:rPr lang="ru-RU" b="1" dirty="0" smtClean="0"/>
              <a:t>Прогулки</a:t>
            </a:r>
            <a:r>
              <a:rPr lang="ru-RU" b="1" dirty="0"/>
              <a:t>;</a:t>
            </a:r>
          </a:p>
          <a:p>
            <a:pPr lvl="0"/>
            <a:r>
              <a:rPr lang="ru-RU" b="1" dirty="0" smtClean="0"/>
              <a:t>Совместная образовательная деятельность</a:t>
            </a:r>
            <a:endParaRPr lang="ru-RU" b="1" dirty="0"/>
          </a:p>
          <a:p>
            <a:pPr lvl="0"/>
            <a:r>
              <a:rPr lang="ru-RU" b="1" dirty="0" smtClean="0"/>
              <a:t>Праздники </a:t>
            </a:r>
            <a:r>
              <a:rPr lang="ru-RU" b="1" dirty="0"/>
              <a:t>и развлечения</a:t>
            </a:r>
            <a:r>
              <a:rPr lang="ru-RU" b="1" dirty="0" smtClean="0"/>
              <a:t>;</a:t>
            </a:r>
          </a:p>
          <a:p>
            <a:pPr lvl="0"/>
            <a:r>
              <a:rPr lang="ru-RU" b="1" dirty="0" smtClean="0"/>
              <a:t>Родительские собрания</a:t>
            </a:r>
          </a:p>
          <a:p>
            <a:pPr lvl="0"/>
            <a:r>
              <a:rPr lang="ru-RU" b="1" dirty="0" smtClean="0"/>
              <a:t>Заседания круглых столов</a:t>
            </a:r>
          </a:p>
          <a:p>
            <a:pPr lvl="0"/>
            <a:r>
              <a:rPr lang="ru-RU" b="1" dirty="0" smtClean="0"/>
              <a:t>Консультации</a:t>
            </a:r>
          </a:p>
          <a:p>
            <a:pPr lvl="0"/>
            <a:r>
              <a:rPr lang="ru-RU" b="1" dirty="0" smtClean="0"/>
              <a:t>Наглядная агитация</a:t>
            </a:r>
          </a:p>
          <a:p>
            <a:pPr lvl="0"/>
            <a:r>
              <a:rPr lang="ru-RU" b="1" dirty="0" smtClean="0"/>
              <a:t>Анкетирование</a:t>
            </a:r>
          </a:p>
          <a:p>
            <a:pPr lvl="0"/>
            <a:r>
              <a:rPr lang="ru-RU" b="1" dirty="0" smtClean="0"/>
              <a:t>Выставки</a:t>
            </a:r>
          </a:p>
          <a:p>
            <a:pPr lvl="0"/>
            <a:r>
              <a:rPr lang="ru-RU" b="1" dirty="0" smtClean="0"/>
              <a:t>Фотовыставки</a:t>
            </a:r>
          </a:p>
          <a:p>
            <a:pPr lvl="0"/>
            <a:r>
              <a:rPr lang="ru-RU" b="1" dirty="0" smtClean="0"/>
              <a:t>Викторины</a:t>
            </a:r>
          </a:p>
          <a:p>
            <a:pPr lvl="0"/>
            <a:r>
              <a:rPr lang="ru-RU" b="1" dirty="0" smtClean="0"/>
              <a:t>Создание альбомов</a:t>
            </a:r>
          </a:p>
          <a:p>
            <a:pPr lvl="0"/>
            <a:endParaRPr lang="ru-RU" dirty="0" smtClean="0"/>
          </a:p>
          <a:p>
            <a:pPr lvl="0"/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/>
              <a:t>Памятка для родителей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>
            <a:normAutofit fontScale="77500" lnSpcReduction="20000"/>
          </a:bodyPr>
          <a:lstStyle/>
          <a:p>
            <a:pPr lvl="0"/>
            <a:endParaRPr lang="ru-RU" dirty="0" smtClean="0"/>
          </a:p>
          <a:p>
            <a:pPr lvl="0"/>
            <a:r>
              <a:rPr lang="ru-RU" b="1" dirty="0" smtClean="0"/>
              <a:t>Обращайте </a:t>
            </a:r>
            <a:r>
              <a:rPr lang="ru-RU" b="1" dirty="0"/>
              <a:t>внимание ребенка на красоту родного города </a:t>
            </a:r>
          </a:p>
          <a:p>
            <a:pPr lvl="0"/>
            <a:r>
              <a:rPr lang="ru-RU" b="1" dirty="0"/>
              <a:t>Во время прогулки расскажите, что находится на вашей улице, поговорите о значении каждого объекта. </a:t>
            </a:r>
          </a:p>
          <a:p>
            <a:pPr lvl="0"/>
            <a:r>
              <a:rPr lang="ru-RU" b="1" dirty="0"/>
              <a:t>Дайте представление о работе общественных учреждений: почты, магазина, библиотеки и т.д. Понаблюдайте за работой сотрудников этих учреждений, отметьте ценность их труда. </a:t>
            </a:r>
          </a:p>
          <a:p>
            <a:pPr lvl="0"/>
            <a:r>
              <a:rPr lang="ru-RU" b="1" dirty="0"/>
              <a:t>Вместе с ребенком принимайте участие в труде по благоустройству и озеленению своего двора. </a:t>
            </a:r>
          </a:p>
          <a:p>
            <a:pPr lvl="0"/>
            <a:r>
              <a:rPr lang="ru-RU" b="1" dirty="0"/>
              <a:t>Расширяйте собственный кругозор </a:t>
            </a:r>
          </a:p>
          <a:p>
            <a:pPr lvl="0"/>
            <a:r>
              <a:rPr lang="ru-RU" b="1" dirty="0"/>
              <a:t>Учите ребенка правильно оценивать свои поступки и поступки других людей. </a:t>
            </a:r>
          </a:p>
          <a:p>
            <a:pPr lvl="0"/>
            <a:r>
              <a:rPr lang="ru-RU" b="1" dirty="0"/>
              <a:t>Читайте ему книги о родине, ее героях, о традициях, культуре своего народа </a:t>
            </a:r>
          </a:p>
          <a:p>
            <a:pPr lvl="0"/>
            <a:r>
              <a:rPr lang="ru-RU" b="1" dirty="0"/>
              <a:t>Поощряйте ребенка за стремление поддерживать порядок, примерное поведение в общественных местах.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 Патриотизм </a:t>
            </a:r>
            <a:r>
              <a:rPr lang="ru-RU" b="1" dirty="0"/>
              <a:t>- это постоянная работа ума и души, любовь и уважение к старшим, каждодневные усилия во имя того, чтобы наша общая родина - Россия становилась могущественнее и краше, чтобы граждане Российской Федерации независимо от их национальности жили лучше и верили в будущее своих детей и внуков</a:t>
            </a:r>
            <a:r>
              <a:rPr lang="ru-RU" b="1" dirty="0" smtClean="0"/>
              <a:t>.</a:t>
            </a:r>
          </a:p>
          <a:p>
            <a:pPr>
              <a:buNone/>
            </a:pPr>
            <a:r>
              <a:rPr lang="ru-RU" b="1" dirty="0" smtClean="0"/>
              <a:t>    Это - уважение к историческому </a:t>
            </a:r>
            <a:r>
              <a:rPr lang="ru-RU" b="1" smtClean="0"/>
              <a:t>прошлому Родины </a:t>
            </a:r>
            <a:r>
              <a:rPr lang="ru-RU" b="1" dirty="0" smtClean="0"/>
              <a:t>и унаследованным от него традициям; привязанность к месту жительства.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989923"/>
            <a:ext cx="91440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211E1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используемой литературы: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211E1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О.В.Дыбина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11E1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«Ознакомление с предметным и социальным окружением» М. Мозаика-Синтез 2012г.</a:t>
            </a:r>
          </a:p>
          <a:p>
            <a:pPr marL="457200" marR="0" lvl="0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11E1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211E1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Маханёва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11E1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М.Д. «Нравственно-патриотическое воспитание детей старшего дошкольного возраста» М. Мозаика-Синтез 2004г.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11E1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С.А.Козлова «Мой мир» М.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211E1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Линка-Пресс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11E1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2000г.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11E1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4.Л.А.Кондрыкинская «С чего начинается Родина?» М.Сфера 2003г.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11E1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5.Интернет - ресурсы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/>
              <a:t>Введение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408712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>
            <a:normAutofit fontScale="92500"/>
          </a:bodyPr>
          <a:lstStyle/>
          <a:p>
            <a:endParaRPr lang="ru-RU" sz="2200" dirty="0" smtClean="0"/>
          </a:p>
          <a:p>
            <a:r>
              <a:rPr lang="ru-RU" sz="2200" b="1" dirty="0" smtClean="0"/>
              <a:t>В </a:t>
            </a:r>
            <a:r>
              <a:rPr lang="ru-RU" sz="2200" b="1" dirty="0"/>
              <a:t>современных условиях, когда происходят глубочайшие изменения в жизни общества, одним из центральных направлений работы с подрастающим поколением становиться патриотическое воспитание. Сейчас, в период нестабильности в обществе, возникает необходимость вернуться к лучшим традициям нашего народа, к его вековым корням, к таким вечным понятиям, как род, родство, Родина.</a:t>
            </a:r>
          </a:p>
          <a:p>
            <a:r>
              <a:rPr lang="ru-RU" sz="2200" b="1" dirty="0"/>
              <a:t>Чувство патриотизма многогранно по своему содержанию: это и любовь к родным местам, и гордость за свой народ, и ощущение неразрывности с окружающим, и желание сохранить, приумножить богатство своей страны.</a:t>
            </a:r>
          </a:p>
          <a:p>
            <a:r>
              <a:rPr lang="ru-RU" sz="2200" b="1" dirty="0"/>
              <a:t>Быть патриотом – значит ощущать себя неотъемлемой частью Отечества. Это сложное чувство возникает еще в дошкольном детстве, когда закладываются основы ценностного отношения к окружающему миру, и формируется в ребёнке постепенно, в ходе воспитания любви к своим ближним, к детскому саду, к родным местам, родной стране. Дошкольный возраст как период становления личности имеет свои потенциальные возможности для формирования высших нравственных чувств, к которым и относиться чувство патриотизма.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/>
              <a:t>Цель  </a:t>
            </a:r>
            <a:endParaRPr lang="ru-RU" sz="4000" dirty="0" smtClean="0"/>
          </a:p>
          <a:p>
            <a:pPr algn="ctr">
              <a:buNone/>
            </a:pPr>
            <a:r>
              <a:rPr lang="ru-RU" altLang="ru-RU" sz="4000" i="1" dirty="0" smtClean="0"/>
              <a:t>повышение профессионального уровня педагогов в работе с детьми по</a:t>
            </a:r>
            <a:br>
              <a:rPr lang="ru-RU" altLang="ru-RU" sz="4000" i="1" dirty="0" smtClean="0"/>
            </a:br>
            <a:r>
              <a:rPr lang="ru-RU" altLang="ru-RU" sz="4000" i="1" dirty="0" smtClean="0"/>
              <a:t>нравственно-патриотическому воспитанию</a:t>
            </a:r>
            <a:r>
              <a:rPr lang="ru-RU" altLang="ru-RU" i="1" dirty="0" smtClean="0"/>
              <a:t>.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/>
              <a:t>Задачи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>
            <a:normAutofit fontScale="85000" lnSpcReduction="20000"/>
          </a:bodyPr>
          <a:lstStyle/>
          <a:p>
            <a:pPr lvl="0"/>
            <a:r>
              <a:rPr lang="ru-RU" b="1" dirty="0"/>
              <a:t>воспитание у ребенка любви и привязанности к своей семье, дому, детскому саду, улице, городу; </a:t>
            </a:r>
          </a:p>
          <a:p>
            <a:pPr lvl="0"/>
            <a:r>
              <a:rPr lang="ru-RU" b="1" dirty="0"/>
              <a:t>формирование бережного отношения к природе и всему живому; </a:t>
            </a:r>
          </a:p>
          <a:p>
            <a:pPr lvl="0"/>
            <a:r>
              <a:rPr lang="ru-RU" b="1" dirty="0"/>
              <a:t>воспитание уважения к труду; </a:t>
            </a:r>
          </a:p>
          <a:p>
            <a:pPr lvl="0"/>
            <a:r>
              <a:rPr lang="ru-RU" b="1" dirty="0"/>
              <a:t>развитие интереса к русским традициям и промыслам; </a:t>
            </a:r>
          </a:p>
          <a:p>
            <a:pPr lvl="0"/>
            <a:r>
              <a:rPr lang="ru-RU" b="1" dirty="0"/>
              <a:t>формирование элементарных знаний о правах человека; </a:t>
            </a:r>
          </a:p>
          <a:p>
            <a:pPr lvl="0"/>
            <a:r>
              <a:rPr lang="ru-RU" b="1" dirty="0"/>
              <a:t>расширение представлений о России, ее столице; </a:t>
            </a:r>
          </a:p>
          <a:p>
            <a:pPr lvl="0"/>
            <a:r>
              <a:rPr lang="ru-RU" b="1" dirty="0"/>
              <a:t>знакомство детей с символами государства: гербом, флагом, гимном; </a:t>
            </a:r>
          </a:p>
          <a:p>
            <a:pPr lvl="0"/>
            <a:r>
              <a:rPr lang="ru-RU" b="1" dirty="0"/>
              <a:t>развитие чувства ответственности и гордости за достижения Родины; </a:t>
            </a:r>
          </a:p>
          <a:p>
            <a:pPr lvl="0"/>
            <a:r>
              <a:rPr lang="ru-RU" b="1" dirty="0"/>
              <a:t>формирование толерантности, чувства уважения и симпатии к другим людям, народам, их традициям. </a:t>
            </a:r>
            <a:endParaRPr lang="ru-RU" b="1" dirty="0" smtClean="0"/>
          </a:p>
          <a:p>
            <a:pPr lvl="0"/>
            <a:endParaRPr lang="ru-RU" b="1" u="sng" dirty="0"/>
          </a:p>
          <a:p>
            <a:pPr lvl="0"/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ru-RU" sz="2400" u="sng" dirty="0" smtClean="0"/>
              <a:t/>
            </a:r>
            <a:br>
              <a:rPr lang="ru-RU" sz="2400" u="sng" dirty="0" smtClean="0"/>
            </a:br>
            <a:r>
              <a:rPr lang="ru-RU" b="1" dirty="0" smtClean="0"/>
              <a:t>Принципы построения работы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>
            <a:normAutofit fontScale="92500" lnSpcReduction="20000"/>
          </a:bodyPr>
          <a:lstStyle/>
          <a:p>
            <a:pPr lvl="0"/>
            <a:r>
              <a:rPr lang="ru-RU" b="1" dirty="0"/>
              <a:t>“позитивный центризм” (отбор знаний, наиболее актуальных для ребенка данного возраста); </a:t>
            </a:r>
          </a:p>
          <a:p>
            <a:pPr lvl="0"/>
            <a:r>
              <a:rPr lang="ru-RU" b="1" dirty="0"/>
              <a:t>Непрерывность и преемственность педагогического процесса; </a:t>
            </a:r>
          </a:p>
          <a:p>
            <a:pPr lvl="0"/>
            <a:r>
              <a:rPr lang="ru-RU" b="1" dirty="0"/>
              <a:t>Дифференцированный подход к каждому ребенку, максимальный учет его психологических особенностей, возможностей и интересов; </a:t>
            </a:r>
          </a:p>
          <a:p>
            <a:pPr lvl="0"/>
            <a:r>
              <a:rPr lang="ru-RU" b="1" dirty="0"/>
              <a:t>Рациональное сочетание разных видов деятельности, адекватной возрасту баланс интеллектуальных, эмоциональных и двигательных нагрузок; </a:t>
            </a:r>
          </a:p>
          <a:p>
            <a:pPr lvl="0"/>
            <a:r>
              <a:rPr lang="ru-RU" b="1" dirty="0" err="1"/>
              <a:t>Деятельностный</a:t>
            </a:r>
            <a:r>
              <a:rPr lang="ru-RU" b="1" dirty="0"/>
              <a:t> подход; </a:t>
            </a:r>
          </a:p>
          <a:p>
            <a:pPr lvl="0"/>
            <a:r>
              <a:rPr lang="ru-RU" b="1" dirty="0"/>
              <a:t>Развивающий характер обучения, основанный на детской активности. </a:t>
            </a:r>
          </a:p>
          <a:p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ru-RU" sz="3200" b="1" dirty="0"/>
              <a:t>Для реализации нравственно-патриотического воспитания дошкольников необходимо: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 lvl="0"/>
            <a:r>
              <a:rPr lang="ru-RU" b="1" dirty="0"/>
              <a:t>Создание благоприятных материально-технических и социальных условий; </a:t>
            </a:r>
          </a:p>
          <a:p>
            <a:pPr lvl="0"/>
            <a:r>
              <a:rPr lang="ru-RU" b="1" dirty="0"/>
              <a:t>Обновление содержания образования, отбор наиболее интересного и доступного материала с опорой на опыт и чувства детей; </a:t>
            </a:r>
          </a:p>
          <a:p>
            <a:pPr lvl="0"/>
            <a:r>
              <a:rPr lang="ru-RU" b="1" dirty="0"/>
              <a:t>Последовательная ориентация на </a:t>
            </a:r>
            <a:r>
              <a:rPr lang="ru-RU" b="1" dirty="0" err="1"/>
              <a:t>культуросообразность</a:t>
            </a:r>
            <a:r>
              <a:rPr lang="ru-RU" b="1" dirty="0"/>
              <a:t> образования, призванного обеспечить формирование духовного мира человека; </a:t>
            </a:r>
          </a:p>
          <a:p>
            <a:pPr lvl="0"/>
            <a:r>
              <a:rPr lang="ru-RU" b="1" dirty="0"/>
              <a:t>Тесный контакт по данной проблеме с семьей, опора на ее традиции и опыт. 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3600" b="1" dirty="0" smtClean="0"/>
              <a:t>Система </a:t>
            </a:r>
            <a:r>
              <a:rPr lang="ru-RU" sz="3600" b="1" dirty="0"/>
              <a:t>и последовательность работы по нравственно-патриотическому воспитанию </a:t>
            </a:r>
            <a:r>
              <a:rPr lang="ru-RU" sz="3600" b="1" dirty="0" smtClean="0"/>
              <a:t>детей.</a:t>
            </a:r>
            <a:br>
              <a:rPr lang="ru-RU" sz="3600" b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b="1" dirty="0" smtClean="0"/>
              <a:t>Патриотическое воспитание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916832"/>
            <a:ext cx="2016224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Здравствуй, это Я!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1916832"/>
            <a:ext cx="2016224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Моя семья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88224" y="1916832"/>
            <a:ext cx="2016224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Мой сад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88224" y="5157192"/>
            <a:ext cx="2016224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Традиции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79912" y="5157192"/>
            <a:ext cx="2016224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Моя страна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99592" y="5157192"/>
            <a:ext cx="2016224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Мой город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flipV="1">
            <a:off x="5076056" y="2780928"/>
            <a:ext cx="2376264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0800000">
            <a:off x="2123728" y="2708920"/>
            <a:ext cx="2376264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0800000" flipV="1">
            <a:off x="2123728" y="3861048"/>
            <a:ext cx="2304256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5148064" y="3933056"/>
            <a:ext cx="2376264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 flipH="1" flipV="1">
            <a:off x="4427984" y="3068960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4247964" y="4401108"/>
            <a:ext cx="10801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569</TotalTime>
  <Words>1205</Words>
  <Application>Microsoft Office PowerPoint</Application>
  <PresentationFormat>Экран (4:3)</PresentationFormat>
  <Paragraphs>173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МБДОУ ЦРР – детский сад №5 «Солнышко»</vt:lpstr>
      <vt:lpstr>Нравственно-патриотическое воспитание детей дошкольного возраста</vt:lpstr>
      <vt:lpstr> Любовь к родному краю,  родной культуре, родной речи  начинается с малого –  любви к своей семье, к своему жилищу,  к своему детскому саду.  Постепенно расширяясь, эта любовь  переходит в любовь к родной стране,  к ее истории, прошлому и настоящему,  ко всему человечеству.                                                     Д.С. Лихачев  </vt:lpstr>
      <vt:lpstr>Введение</vt:lpstr>
      <vt:lpstr>Презентация PowerPoint</vt:lpstr>
      <vt:lpstr>Задачи</vt:lpstr>
      <vt:lpstr> Принципы построения работы </vt:lpstr>
      <vt:lpstr>Для реализации нравственно-патриотического воспитания дошкольников необходимо:  </vt:lpstr>
      <vt:lpstr>   Система и последовательность работы по нравственно-патриотическому воспитанию детей.  </vt:lpstr>
      <vt:lpstr>Презентация PowerPoint</vt:lpstr>
      <vt:lpstr>Блок «Здравствуй, это Я !»</vt:lpstr>
      <vt:lpstr>Организованная деятельность</vt:lpstr>
      <vt:lpstr>Презентация PowerPoint</vt:lpstr>
      <vt:lpstr>Блок «Моя семья»</vt:lpstr>
      <vt:lpstr>Организованная деятельность</vt:lpstr>
      <vt:lpstr>Презентация PowerPoint</vt:lpstr>
      <vt:lpstr>      Блок «Мой сад»      </vt:lpstr>
      <vt:lpstr>Организованная деятельность</vt:lpstr>
      <vt:lpstr>Презентация PowerPoint</vt:lpstr>
      <vt:lpstr> Блок «Мой город» </vt:lpstr>
      <vt:lpstr>Организованная деятельность</vt:lpstr>
      <vt:lpstr>Презентация PowerPoint</vt:lpstr>
      <vt:lpstr>Презентация PowerPoint</vt:lpstr>
      <vt:lpstr>Блок «Моя страна»</vt:lpstr>
      <vt:lpstr>Организованная деятельность</vt:lpstr>
      <vt:lpstr>Презентация PowerPoint</vt:lpstr>
      <vt:lpstr>Блок «Мои традиции»</vt:lpstr>
      <vt:lpstr>Организованная деятельность</vt:lpstr>
      <vt:lpstr>Презентация PowerPoint</vt:lpstr>
      <vt:lpstr>Презентация PowerPoint</vt:lpstr>
      <vt:lpstr> Формы работы с детьми и их родителями: </vt:lpstr>
      <vt:lpstr>Памятка для родителей</vt:lpstr>
      <vt:lpstr>Вывод: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Любовь к родному краю,  родной культуре, родной речи  начинается с малого –  любви к своей семье, к своему жилищу,  к своему детскому саду.  Постепенно расширяясь, эта любовь  переходит в любовь к родной стране,  к ее истории, прошлому и настоящему,  ко всему человечеству.                                                     Д.С. Лихачев</dc:title>
  <dc:creator>Наталья</dc:creator>
  <cp:lastModifiedBy>ds</cp:lastModifiedBy>
  <cp:revision>37</cp:revision>
  <dcterms:created xsi:type="dcterms:W3CDTF">2011-01-16T13:08:36Z</dcterms:created>
  <dcterms:modified xsi:type="dcterms:W3CDTF">2021-05-13T11:04:55Z</dcterms:modified>
</cp:coreProperties>
</file>