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sldIdLst>
    <p:sldId id="262" r:id="rId2"/>
    <p:sldId id="259" r:id="rId3"/>
    <p:sldId id="266" r:id="rId4"/>
    <p:sldId id="267" r:id="rId5"/>
    <p:sldId id="268" r:id="rId6"/>
    <p:sldId id="269" r:id="rId7"/>
    <p:sldId id="270" r:id="rId8"/>
    <p:sldId id="271" r:id="rId9"/>
    <p:sldId id="257" r:id="rId10"/>
    <p:sldId id="265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349" autoAdjust="0"/>
  </p:normalViewPr>
  <p:slideViewPr>
    <p:cSldViewPr snapToGrid="0">
      <p:cViewPr varScale="1">
        <p:scale>
          <a:sx n="110" d="100"/>
          <a:sy n="110" d="100"/>
        </p:scale>
        <p:origin x="-16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69F2557-837F-41AE-AF52-BA04D32FFFB9}" type="datetimeFigureOut">
              <a:rPr lang="ru-RU" smtClean="0"/>
              <a:pPr/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A6F7FB7-D079-43D1-BC5D-2B1D3C9D6A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6.png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46074" y="339634"/>
            <a:ext cx="374508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Monotype Corsiva" panose="03010101010201010101" pitchFamily="66" charset="0"/>
              </a:rPr>
              <a:t>Лэпбук </a:t>
            </a:r>
          </a:p>
          <a:p>
            <a:pPr algn="ctr"/>
            <a:r>
              <a:rPr lang="ru-RU" sz="3600" dirty="0" smtClean="0">
                <a:latin typeface="Monotype Corsiva" panose="03010101010201010101" pitchFamily="66" charset="0"/>
              </a:rPr>
              <a:t>«Домашние      животные»</a:t>
            </a:r>
          </a:p>
          <a:p>
            <a:pPr algn="ctr"/>
            <a:r>
              <a:rPr lang="ru-RU" sz="1600" dirty="0" smtClean="0"/>
              <a:t> </a:t>
            </a:r>
            <a:r>
              <a:rPr lang="ru-RU" sz="2800" dirty="0">
                <a:latin typeface="Monotype Corsiva" panose="03010101010201010101" pitchFamily="66" charset="0"/>
              </a:rPr>
              <a:t>предназначен для группы раннего возраста</a:t>
            </a:r>
            <a:r>
              <a:rPr lang="ru-RU" sz="2800" dirty="0" smtClean="0"/>
              <a:t>.</a:t>
            </a:r>
          </a:p>
          <a:p>
            <a:r>
              <a:rPr lang="ru-RU" dirty="0" smtClean="0"/>
              <a:t>        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7310" y="3335483"/>
            <a:ext cx="4696690" cy="352251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249" y="354563"/>
            <a:ext cx="4801084" cy="250350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435429" y="2503506"/>
            <a:ext cx="436565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Monotype Corsiva" panose="03010101010201010101" pitchFamily="66" charset="0"/>
              </a:rPr>
              <a:t> </a:t>
            </a:r>
            <a:r>
              <a:rPr lang="ru-RU" sz="2800" b="1" dirty="0" smtClean="0">
                <a:latin typeface="Monotype Corsiva" panose="03010101010201010101" pitchFamily="66" charset="0"/>
              </a:rPr>
              <a:t>Автор:</a:t>
            </a:r>
          </a:p>
          <a:p>
            <a:r>
              <a:rPr lang="ru-RU" sz="2400" dirty="0" err="1" smtClean="0">
                <a:latin typeface="Monotype Corsiva" panose="03010101010201010101" pitchFamily="66" charset="0"/>
              </a:rPr>
              <a:t>Подилько</a:t>
            </a:r>
            <a:r>
              <a:rPr lang="ru-RU" sz="2400" dirty="0" smtClean="0">
                <a:latin typeface="Monotype Corsiva" panose="03010101010201010101" pitchFamily="66" charset="0"/>
              </a:rPr>
              <a:t> Анна Георгиевна             </a:t>
            </a:r>
          </a:p>
          <a:p>
            <a:endParaRPr lang="ru-RU" sz="2400" dirty="0">
              <a:latin typeface="Monotype Corsiva" panose="03010101010201010101" pitchFamily="66" charset="0"/>
            </a:endParaRPr>
          </a:p>
          <a:p>
            <a:r>
              <a:rPr lang="ru-RU" sz="2800" b="1" dirty="0" smtClean="0">
                <a:latin typeface="Monotype Corsiva" panose="03010101010201010101" pitchFamily="66" charset="0"/>
              </a:rPr>
              <a:t>Номинация: </a:t>
            </a:r>
            <a:endParaRPr lang="ru-RU" sz="2800" b="1" dirty="0">
              <a:latin typeface="Monotype Corsiva" panose="03010101010201010101" pitchFamily="66" charset="0"/>
            </a:endParaRPr>
          </a:p>
          <a:p>
            <a:r>
              <a:rPr lang="ru-RU" sz="2400" dirty="0" smtClean="0">
                <a:latin typeface="Monotype Corsiva" panose="03010101010201010101" pitchFamily="66" charset="0"/>
              </a:rPr>
              <a:t>    «</a:t>
            </a:r>
            <a:r>
              <a:rPr lang="ru-RU" sz="2400" dirty="0">
                <a:latin typeface="Monotype Corsiva" panose="03010101010201010101" pitchFamily="66" charset="0"/>
              </a:rPr>
              <a:t>Лучший познавательный </a:t>
            </a:r>
            <a:r>
              <a:rPr lang="ru-RU" sz="2400" dirty="0" err="1" smtClean="0">
                <a:latin typeface="Monotype Corsiva" panose="03010101010201010101" pitchFamily="66" charset="0"/>
              </a:rPr>
              <a:t>лэпбук</a:t>
            </a:r>
            <a:r>
              <a:rPr lang="ru-RU" sz="2400" dirty="0" smtClean="0">
                <a:latin typeface="Monotype Corsiva" panose="03010101010201010101" pitchFamily="66" charset="0"/>
              </a:rPr>
              <a:t> </a:t>
            </a:r>
            <a:r>
              <a:rPr lang="ru-RU" sz="2400" dirty="0">
                <a:latin typeface="Monotype Corsiva" panose="03010101010201010101" pitchFamily="66" charset="0"/>
              </a:rPr>
              <a:t>для детей</a:t>
            </a:r>
            <a:r>
              <a:rPr lang="ru-RU" sz="2400" dirty="0" smtClean="0">
                <a:latin typeface="Monotype Corsiva" panose="03010101010201010101" pitchFamily="66" charset="0"/>
              </a:rPr>
              <a:t>»</a:t>
            </a:r>
            <a:endParaRPr lang="ru-RU" sz="2400" dirty="0">
              <a:latin typeface="Monotype Corsiva" panose="03010101010201010101" pitchFamily="66" charset="0"/>
            </a:endParaRPr>
          </a:p>
          <a:p>
            <a:r>
              <a:rPr lang="ru-RU" sz="2400" dirty="0">
                <a:latin typeface="Monotype Corsiva" panose="03010101010201010101" pitchFamily="66" charset="0"/>
              </a:rPr>
              <a:t> 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58475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20836" y="193967"/>
            <a:ext cx="522316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Monotype Corsiva" panose="03010101010201010101" pitchFamily="66" charset="0"/>
              </a:rPr>
              <a:t>    </a:t>
            </a:r>
            <a:r>
              <a:rPr lang="ru-RU" sz="2800" b="1" dirty="0" smtClean="0">
                <a:latin typeface="Monotype Corsiva" panose="03010101010201010101" pitchFamily="66" charset="0"/>
              </a:rPr>
              <a:t>Д/и </a:t>
            </a:r>
            <a:r>
              <a:rPr lang="ru-RU" sz="2800" b="1" dirty="0">
                <a:latin typeface="Monotype Corsiva" panose="03010101010201010101" pitchFamily="66" charset="0"/>
              </a:rPr>
              <a:t>«Найди пару»</a:t>
            </a:r>
            <a:endParaRPr lang="ru-RU" sz="2800" dirty="0">
              <a:latin typeface="Monotype Corsiva" panose="03010101010201010101" pitchFamily="66" charset="0"/>
            </a:endParaRPr>
          </a:p>
          <a:p>
            <a:r>
              <a:rPr lang="ru-RU" sz="2800" b="1" dirty="0">
                <a:latin typeface="Monotype Corsiva" panose="03010101010201010101" pitchFamily="66" charset="0"/>
              </a:rPr>
              <a:t>Цель: </a:t>
            </a:r>
            <a:r>
              <a:rPr lang="ru-RU" sz="2800" dirty="0">
                <a:latin typeface="Monotype Corsiva" panose="03010101010201010101" pitchFamily="66" charset="0"/>
              </a:rPr>
              <a:t>Развитие </a:t>
            </a:r>
            <a:r>
              <a:rPr lang="ru-RU" sz="2800" dirty="0" smtClean="0">
                <a:latin typeface="Monotype Corsiva" panose="03010101010201010101" pitchFamily="66" charset="0"/>
              </a:rPr>
              <a:t>зрительного</a:t>
            </a:r>
          </a:p>
          <a:p>
            <a:r>
              <a:rPr lang="ru-RU" sz="2800" dirty="0">
                <a:latin typeface="Monotype Corsiva" panose="03010101010201010101" pitchFamily="66" charset="0"/>
              </a:rPr>
              <a:t> </a:t>
            </a:r>
            <a:r>
              <a:rPr lang="ru-RU" sz="2800" dirty="0" smtClean="0">
                <a:latin typeface="Monotype Corsiva" panose="03010101010201010101" pitchFamily="66" charset="0"/>
              </a:rPr>
              <a:t>          восприятия</a:t>
            </a:r>
            <a:r>
              <a:rPr lang="ru-RU" sz="2800" b="1" dirty="0">
                <a:latin typeface="Monotype Corsiva" panose="03010101010201010101" pitchFamily="66" charset="0"/>
              </a:rPr>
              <a:t>.</a:t>
            </a:r>
            <a:endParaRPr lang="ru-RU" sz="2800" dirty="0">
              <a:latin typeface="Monotype Corsiva" panose="03010101010201010101" pitchFamily="66" charset="0"/>
            </a:endParaRPr>
          </a:p>
          <a:p>
            <a:endParaRPr lang="ru-RU" sz="3600" dirty="0"/>
          </a:p>
          <a:p>
            <a:endParaRPr lang="ru-RU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392" y="176834"/>
            <a:ext cx="3211233" cy="428164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5625" y="3513355"/>
            <a:ext cx="2942556" cy="244777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0628" y="4226766"/>
            <a:ext cx="3308044" cy="242957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3881534" y="1950099"/>
            <a:ext cx="476794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Monotype Corsiva" panose="03010101010201010101" pitchFamily="66" charset="0"/>
              </a:rPr>
              <a:t>Д/и «Найди маму»</a:t>
            </a:r>
            <a:endParaRPr lang="ru-RU" sz="2800" dirty="0">
              <a:latin typeface="Monotype Corsiva" panose="03010101010201010101" pitchFamily="66" charset="0"/>
            </a:endParaRPr>
          </a:p>
          <a:p>
            <a:r>
              <a:rPr lang="ru-RU" sz="2800" b="1" dirty="0">
                <a:latin typeface="Monotype Corsiva" panose="03010101010201010101" pitchFamily="66" charset="0"/>
              </a:rPr>
              <a:t>Цель: </a:t>
            </a:r>
            <a:r>
              <a:rPr lang="ru-RU" sz="2800" dirty="0">
                <a:latin typeface="Monotype Corsiva" panose="03010101010201010101" pitchFamily="66" charset="0"/>
              </a:rPr>
              <a:t>Учить детей правильно называть домашних животных и детенышей.</a:t>
            </a:r>
          </a:p>
          <a:p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64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902" y="494522"/>
            <a:ext cx="33870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Monotype Corsiva" panose="03010101010201010101" pitchFamily="66" charset="0"/>
              </a:rPr>
              <a:t>Д/и </a:t>
            </a:r>
            <a:r>
              <a:rPr lang="ru-RU" sz="2400" b="1" dirty="0">
                <a:latin typeface="Monotype Corsiva" panose="03010101010201010101" pitchFamily="66" charset="0"/>
              </a:rPr>
              <a:t>«Кто чем </a:t>
            </a:r>
            <a:r>
              <a:rPr lang="ru-RU" sz="2400" b="1" dirty="0" smtClean="0">
                <a:latin typeface="Monotype Corsiva" panose="03010101010201010101" pitchFamily="66" charset="0"/>
              </a:rPr>
              <a:t>  питается</a:t>
            </a:r>
            <a:r>
              <a:rPr lang="ru-RU" sz="2400" b="1" dirty="0">
                <a:latin typeface="Monotype Corsiva" panose="03010101010201010101" pitchFamily="66" charset="0"/>
              </a:rPr>
              <a:t>»</a:t>
            </a:r>
            <a:endParaRPr lang="ru-RU" sz="2400" dirty="0">
              <a:latin typeface="Monotype Corsiva" panose="03010101010201010101" pitchFamily="66" charset="0"/>
            </a:endParaRP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 Цель</a:t>
            </a:r>
            <a:r>
              <a:rPr lang="ru-RU" sz="2400" b="1" dirty="0">
                <a:latin typeface="Monotype Corsiva" panose="03010101010201010101" pitchFamily="66" charset="0"/>
              </a:rPr>
              <a:t>:</a:t>
            </a:r>
            <a:r>
              <a:rPr lang="ru-RU" sz="2400" dirty="0">
                <a:latin typeface="Monotype Corsiva" panose="03010101010201010101" pitchFamily="66" charset="0"/>
              </a:rPr>
              <a:t> Активизировать в речи </a:t>
            </a:r>
            <a:r>
              <a:rPr lang="ru-RU" sz="2400" dirty="0" smtClean="0">
                <a:latin typeface="Monotype Corsiva" panose="03010101010201010101" pitchFamily="66" charset="0"/>
              </a:rPr>
              <a:t>глаголы </a:t>
            </a:r>
            <a:r>
              <a:rPr lang="ru-RU" sz="2400" dirty="0">
                <a:latin typeface="Monotype Corsiva" panose="03010101010201010101" pitchFamily="66" charset="0"/>
              </a:rPr>
              <a:t>«ест», «клюёт», «грызёт», «жуёт».</a:t>
            </a:r>
          </a:p>
          <a:p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740" y="2325019"/>
            <a:ext cx="3178521" cy="423802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1380" y="3409900"/>
            <a:ext cx="2973355" cy="270532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5037" y="273246"/>
            <a:ext cx="2820955" cy="20944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7553" y="1754155"/>
            <a:ext cx="3149360" cy="210645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690049" y="3992240"/>
            <a:ext cx="24539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Стихи, </a:t>
            </a:r>
            <a:r>
              <a:rPr lang="ru-RU" sz="2400" dirty="0" err="1" smtClean="0">
                <a:latin typeface="Monotype Corsiva" panose="03010101010201010101" pitchFamily="66" charset="0"/>
              </a:rPr>
              <a:t>потешки</a:t>
            </a:r>
            <a:r>
              <a:rPr lang="ru-RU" sz="2400" dirty="0" smtClean="0">
                <a:latin typeface="Monotype Corsiva" panose="03010101010201010101" pitchFamily="66" charset="0"/>
              </a:rPr>
              <a:t>, загадки и пальчиковая гимнастика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77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1258" y="223935"/>
            <a:ext cx="4171405" cy="6063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           </a:t>
            </a:r>
            <a:r>
              <a:rPr lang="ru-RU" sz="28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Mongolian Baiti" pitchFamily="66" charset="0"/>
              </a:rPr>
              <a:t>Актуальность:</a:t>
            </a:r>
          </a:p>
          <a:p>
            <a:pPr algn="ctr"/>
            <a:r>
              <a:rPr lang="ru-RU" dirty="0" smtClean="0">
                <a:cs typeface="Mongolian Baiti" pitchFamily="66" charset="0"/>
              </a:rPr>
              <a:t>                 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Животный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мир – важная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                     часть нашей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жизни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.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                 С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самого раннего возраста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             необходимо побуждать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детей к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общению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и ухаживанию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за домашними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животными вместе с родителями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.</a:t>
            </a:r>
          </a:p>
          <a:p>
            <a:pPr algn="ctr"/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 Каждый ребенок познает окружающий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мир, стараясь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потрогать его, поиграть.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 В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настоящее время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не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все имеют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возможность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держать домашних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животных в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доме, а любовь к ним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у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детей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нужно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воспитывать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с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раннего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возраста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,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поэтому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нужно расширять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знания детей о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содержании домашних </a:t>
            </a:r>
            <a:endParaRPr lang="ru-RU" dirty="0" smtClean="0">
              <a:solidFill>
                <a:srgbClr val="C00000"/>
              </a:solidFill>
              <a:cs typeface="Mongolian Baiti" pitchFamily="66" charset="0"/>
            </a:endParaRPr>
          </a:p>
          <a:p>
            <a:pPr algn="ctr"/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животных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,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на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основе этих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представлений  ребенок учится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видеть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взаимосвязь 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в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природе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и </a:t>
            </a:r>
            <a:r>
              <a:rPr lang="ru-RU" dirty="0" smtClean="0">
                <a:solidFill>
                  <a:srgbClr val="C00000"/>
                </a:solidFill>
                <a:cs typeface="Mongolian Baiti" pitchFamily="66" charset="0"/>
              </a:rPr>
              <a:t>соответствующе </a:t>
            </a:r>
            <a:r>
              <a:rPr lang="ru-RU" dirty="0">
                <a:solidFill>
                  <a:srgbClr val="C00000"/>
                </a:solidFill>
                <a:cs typeface="Mongolian Baiti" pitchFamily="66" charset="0"/>
              </a:rPr>
              <a:t>действовать.</a:t>
            </a:r>
          </a:p>
          <a:p>
            <a:pPr algn="ctr"/>
            <a:endParaRPr lang="ru-RU" sz="2800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19869" y="645959"/>
            <a:ext cx="39001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Цель: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Формировать у детей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первоначальные знания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о домашних животных и их детенышей.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21290" y="2148378"/>
            <a:ext cx="403549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                        Задачи: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Учить</a:t>
            </a:r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детей различать домашних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животных, выделять характерные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признаки животных, определять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по картинкам родителей детенышей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домашних животных.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Развивать</a:t>
            </a:r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память, внимание, мышление,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мелкую моторику рук и речь.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Воспитывать </a:t>
            </a:r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у детей доброжелательное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отношение к окружающей природе и миру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животных.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26281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илёк\Desktop\IMG20220517203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81" y="123272"/>
            <a:ext cx="8704052" cy="6466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илёк\Desktop\IMG_20220517_2003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397" y="172527"/>
            <a:ext cx="8859327" cy="6547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илёк\Desktop\IMG202205172028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046" y="138023"/>
            <a:ext cx="8712678" cy="6616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илёк\Desktop\IMG_20220517_2027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023" y="146650"/>
            <a:ext cx="8902460" cy="6581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илёк\Desktop\IMG20220517202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25" y="181155"/>
            <a:ext cx="8489886" cy="6397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Лилёк\Desktop\IMG_20220517_2029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18" y="198407"/>
            <a:ext cx="8893834" cy="6521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36844" y="323631"/>
            <a:ext cx="39572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latin typeface="Monotype Corsiva" panose="03010101010201010101" pitchFamily="66" charset="0"/>
              </a:rPr>
              <a:t>Д/и </a:t>
            </a:r>
            <a:r>
              <a:rPr lang="ru-RU" sz="2400" b="1" dirty="0">
                <a:latin typeface="Monotype Corsiva" panose="03010101010201010101" pitchFamily="66" charset="0"/>
              </a:rPr>
              <a:t>«Угадай, чей </a:t>
            </a:r>
            <a:r>
              <a:rPr lang="ru-RU" sz="2400" b="1" dirty="0" smtClean="0">
                <a:latin typeface="Monotype Corsiva" panose="03010101010201010101" pitchFamily="66" charset="0"/>
              </a:rPr>
              <a:t>           голос</a:t>
            </a:r>
            <a:r>
              <a:rPr lang="ru-RU" sz="2400" b="1" dirty="0">
                <a:latin typeface="Monotype Corsiva" panose="03010101010201010101" pitchFamily="66" charset="0"/>
              </a:rPr>
              <a:t>» </a:t>
            </a:r>
            <a:endParaRPr lang="ru-RU" sz="2400" dirty="0">
              <a:latin typeface="Monotype Corsiva" panose="03010101010201010101" pitchFamily="66" charset="0"/>
            </a:endParaRP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        Цель</a:t>
            </a:r>
            <a:r>
              <a:rPr lang="ru-RU" sz="2400" b="1" dirty="0">
                <a:latin typeface="Monotype Corsiva" panose="03010101010201010101" pitchFamily="66" charset="0"/>
              </a:rPr>
              <a:t>: </a:t>
            </a:r>
            <a:r>
              <a:rPr lang="ru-RU" sz="2400" dirty="0">
                <a:latin typeface="Monotype Corsiva" panose="03010101010201010101" pitchFamily="66" charset="0"/>
              </a:rPr>
              <a:t>Формирование </a:t>
            </a:r>
            <a:r>
              <a:rPr lang="ru-RU" sz="2400" dirty="0" smtClean="0">
                <a:latin typeface="Monotype Corsiva" panose="03010101010201010101" pitchFamily="66" charset="0"/>
              </a:rPr>
              <a:t>    умения различать </a:t>
            </a:r>
            <a:r>
              <a:rPr lang="ru-RU" sz="2400" dirty="0">
                <a:latin typeface="Monotype Corsiva" panose="03010101010201010101" pitchFamily="66" charset="0"/>
              </a:rPr>
              <a:t>животных по </a:t>
            </a:r>
            <a:r>
              <a:rPr lang="ru-RU" sz="2400" dirty="0" smtClean="0">
                <a:latin typeface="Monotype Corsiva" panose="03010101010201010101" pitchFamily="66" charset="0"/>
              </a:rPr>
              <a:t>                звукоподражанию</a:t>
            </a:r>
            <a:r>
              <a:rPr lang="ru-RU" sz="2000" dirty="0">
                <a:latin typeface="Monotype Corsiva" panose="03010101010201010101" pitchFamily="66" charset="0"/>
              </a:rPr>
              <a:t>.</a:t>
            </a:r>
          </a:p>
          <a:p>
            <a:endParaRPr lang="ru-RU" sz="3600" dirty="0"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111" y="117057"/>
            <a:ext cx="2949215" cy="393228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338496" y="1914159"/>
            <a:ext cx="2383605" cy="392111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4413661" y="5384612"/>
            <a:ext cx="456727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Monotype Corsiva" panose="03010101010201010101" pitchFamily="66" charset="0"/>
              </a:rPr>
              <a:t>Картинки домашних животных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006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751</TotalTime>
  <Words>208</Words>
  <Application>Microsoft Office PowerPoint</Application>
  <PresentationFormat>Экран (4:3)</PresentationFormat>
  <Paragraphs>52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Лилёк</cp:lastModifiedBy>
  <cp:revision>52</cp:revision>
  <dcterms:created xsi:type="dcterms:W3CDTF">2017-03-19T15:58:59Z</dcterms:created>
  <dcterms:modified xsi:type="dcterms:W3CDTF">2022-05-18T18:12:14Z</dcterms:modified>
</cp:coreProperties>
</file>