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6" r:id="rId2"/>
    <p:sldId id="287" r:id="rId3"/>
    <p:sldId id="256" r:id="rId4"/>
    <p:sldId id="289" r:id="rId5"/>
    <p:sldId id="257" r:id="rId6"/>
    <p:sldId id="258" r:id="rId7"/>
    <p:sldId id="259" r:id="rId8"/>
    <p:sldId id="290" r:id="rId9"/>
    <p:sldId id="291" r:id="rId10"/>
    <p:sldId id="292" r:id="rId11"/>
    <p:sldId id="260" r:id="rId12"/>
    <p:sldId id="261" r:id="rId13"/>
    <p:sldId id="293" r:id="rId14"/>
    <p:sldId id="262" r:id="rId15"/>
    <p:sldId id="263" r:id="rId16"/>
    <p:sldId id="264" r:id="rId17"/>
    <p:sldId id="294" r:id="rId18"/>
    <p:sldId id="295" r:id="rId19"/>
    <p:sldId id="296" r:id="rId20"/>
    <p:sldId id="297" r:id="rId21"/>
    <p:sldId id="266" r:id="rId22"/>
    <p:sldId id="268" r:id="rId23"/>
    <p:sldId id="298" r:id="rId24"/>
    <p:sldId id="299" r:id="rId25"/>
    <p:sldId id="269" r:id="rId26"/>
    <p:sldId id="271" r:id="rId27"/>
    <p:sldId id="272" r:id="rId28"/>
    <p:sldId id="274" r:id="rId29"/>
    <p:sldId id="276" r:id="rId30"/>
    <p:sldId id="278" r:id="rId31"/>
    <p:sldId id="279" r:id="rId32"/>
    <p:sldId id="280" r:id="rId33"/>
    <p:sldId id="275" r:id="rId34"/>
    <p:sldId id="277" r:id="rId35"/>
    <p:sldId id="281" r:id="rId36"/>
    <p:sldId id="282" r:id="rId37"/>
    <p:sldId id="283" r:id="rId38"/>
    <p:sldId id="284" r:id="rId39"/>
    <p:sldId id="28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06" autoAdjust="0"/>
  </p:normalViewPr>
  <p:slideViewPr>
    <p:cSldViewPr>
      <p:cViewPr>
        <p:scale>
          <a:sx n="60" d="100"/>
          <a:sy n="60" d="100"/>
        </p:scale>
        <p:origin x="-165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627616-1007-4184-AC46-FE6CD55A8B17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7B98B6D-D51B-419A-897B-60EFFF3EF4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18.png"/><Relationship Id="rId9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png"/><Relationship Id="rId7" Type="http://schemas.openxmlformats.org/officeDocument/2006/relationships/image" Target="../media/image1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5.pn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1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51.png"/><Relationship Id="rId7" Type="http://schemas.openxmlformats.org/officeDocument/2006/relationships/image" Target="../media/image8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51.png"/><Relationship Id="rId7" Type="http://schemas.openxmlformats.org/officeDocument/2006/relationships/image" Target="../media/image9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88.png"/><Relationship Id="rId7" Type="http://schemas.openxmlformats.org/officeDocument/2006/relationships/image" Target="../media/image10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png"/><Relationship Id="rId4" Type="http://schemas.openxmlformats.org/officeDocument/2006/relationships/image" Target="../media/image13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image" Target="../media/image23.jpeg"/><Relationship Id="rId16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19" Type="http://schemas.openxmlformats.org/officeDocument/2006/relationships/image" Target="../media/image40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и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умк</a:t>
            </a:r>
            <a:endParaRPr lang="ru-RU" sz="4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30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 smtClean="0"/>
              <a:t>Информационно–образовательная среда УМК «Школа России»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Учебники;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Рабочие, проверочные и контрольные тетради;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Тесты;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Дидактические материалы;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Книги для чтения;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Методические пособия;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Высококачественные комплекты демонстрационных таблиц к предметным линиям УМК;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Современные электронные пособия;</a:t>
            </a:r>
          </a:p>
          <a:p>
            <a:pPr marL="548640" indent="-411480">
              <a:buClrTx/>
              <a:buFont typeface="Wingdings" pitchFamily="2" charset="2"/>
              <a:buChar char="Ø"/>
              <a:defRPr/>
            </a:pPr>
            <a:r>
              <a:rPr lang="ru-RU" dirty="0" smtClean="0"/>
              <a:t>Интернет поддержка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045190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924944"/>
            <a:ext cx="7704856" cy="2448272"/>
          </a:xfrm>
        </p:spPr>
        <p:txBody>
          <a:bodyPr/>
          <a:lstStyle/>
          <a:p>
            <a:r>
              <a:rPr lang="ru-RU" sz="3600" dirty="0" smtClean="0"/>
              <a:t>Учебники УМК «Школа России», которые </a:t>
            </a:r>
            <a:r>
              <a:rPr lang="ru-RU" sz="3600" dirty="0"/>
              <a:t>включены в федеральный перечень </a:t>
            </a:r>
            <a:r>
              <a:rPr lang="ru-RU" sz="3600" dirty="0" smtClean="0"/>
              <a:t>учебников</a:t>
            </a:r>
            <a:endParaRPr lang="ru-RU" sz="3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159" y="0"/>
            <a:ext cx="26193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34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857" y="4370891"/>
            <a:ext cx="1368152" cy="1812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32" y="2132856"/>
            <a:ext cx="1441506" cy="192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21" y="2098750"/>
            <a:ext cx="1389112" cy="196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8817" y="4042158"/>
            <a:ext cx="5747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Обучение грамоте  (Горецкий В.Г. и др.)</a:t>
            </a:r>
            <a:endParaRPr lang="ru-RU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17" y="4333707"/>
            <a:ext cx="1455105" cy="192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32" y="4349309"/>
            <a:ext cx="1382577" cy="195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Русский язык  (</a:t>
            </a:r>
            <a:r>
              <a:rPr lang="ru-RU" dirty="0" err="1" smtClean="0"/>
              <a:t>Канакина</a:t>
            </a:r>
            <a:r>
              <a:rPr lang="ru-RU" dirty="0" smtClean="0"/>
              <a:t> В.П., Горецкий В.Г.)</a:t>
            </a:r>
            <a:endParaRPr lang="ru-RU" dirty="0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595" y="1810102"/>
            <a:ext cx="1378709" cy="182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844824"/>
            <a:ext cx="1391838" cy="182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04048" y="3636891"/>
            <a:ext cx="4306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Литературное чтение. Климанова Л.Ф., Горецкий В.Г., </a:t>
            </a:r>
            <a:r>
              <a:rPr lang="ru-RU" dirty="0" err="1" smtClean="0"/>
              <a:t>Бойкина</a:t>
            </a:r>
            <a:r>
              <a:rPr lang="ru-RU" dirty="0" smtClean="0"/>
              <a:t> М.В. и др.</a:t>
            </a:r>
            <a:endParaRPr lang="ru-RU" dirty="0"/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747" y="4411490"/>
            <a:ext cx="1396402" cy="1850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49" y="4361610"/>
            <a:ext cx="1269931" cy="1841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824" y="4408399"/>
            <a:ext cx="1265453" cy="18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6408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Математика. </a:t>
            </a:r>
          </a:p>
          <a:p>
            <a:r>
              <a:rPr lang="ru-RU" dirty="0" smtClean="0"/>
              <a:t>Моро М.И., Волкова С.И.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83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72547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cap="none" dirty="0" smtClean="0">
                <a:ln/>
                <a:solidFill>
                  <a:srgbClr val="BF2F17"/>
                </a:solidFill>
                <a:latin typeface="Times New Roman" pitchFamily="18" charset="0"/>
                <a:cs typeface="Times New Roman" pitchFamily="18" charset="0"/>
              </a:rPr>
              <a:t>Обучение грамоте и развитие речи</a:t>
            </a:r>
            <a:endParaRPr lang="ru-RU" sz="4000" b="1" i="1" cap="none" dirty="0">
              <a:ln/>
              <a:solidFill>
                <a:srgbClr val="BF2F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9036496" cy="57864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  </a:t>
            </a:r>
            <a:r>
              <a:rPr lang="ru-RU" sz="2800" dirty="0" smtClean="0"/>
              <a:t>Ведётся работа по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800" dirty="0" smtClean="0"/>
              <a:t>развитию фонетического слуха детей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/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800" dirty="0" smtClean="0"/>
              <a:t>обучению первоначальному чтению и письму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/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800" dirty="0" smtClean="0"/>
              <a:t>расширению и уточнению представлений детей об окружающей действительности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/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800" dirty="0" smtClean="0"/>
              <a:t>обогащению словаря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/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800" dirty="0" smtClean="0"/>
              <a:t>развитию речи</a:t>
            </a:r>
            <a:r>
              <a:rPr lang="ru-RU" sz="2800" dirty="0" smtClean="0"/>
              <a:t>.</a:t>
            </a:r>
          </a:p>
          <a:p>
            <a:pPr marL="114300" indent="0" algn="just">
              <a:buClr>
                <a:schemeClr val="accent3"/>
              </a:buClr>
              <a:buNone/>
            </a:pP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литературном чтении используются задания</a:t>
            </a:r>
            <a:endParaRPr lang="ru-RU" sz="3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направленные</a:t>
            </a:r>
            <a:r>
              <a:rPr lang="ru-RU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 формирование умения осуществлять сравнение,  анализ,  синтез,  </a:t>
            </a: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</a:t>
            </a:r>
            <a:r>
              <a:rPr lang="ru-RU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 классификацию,  установление аналогий.  </a:t>
            </a:r>
            <a:endParaRPr lang="ru-RU" sz="3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42499807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8" b="9284"/>
          <a:stretch/>
        </p:blipFill>
        <p:spPr bwMode="auto">
          <a:xfrm>
            <a:off x="6806952" y="4603747"/>
            <a:ext cx="1340271" cy="17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780" y="4125516"/>
            <a:ext cx="1561206" cy="211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832" y="1771753"/>
            <a:ext cx="1461120" cy="19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1461120" cy="19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1489218" cy="19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26" y="1772816"/>
            <a:ext cx="1461120" cy="19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106" y="375618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Окружающий мир. Плешаков А.А.</a:t>
            </a:r>
            <a:endParaRPr lang="ru-RU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832" y="1772816"/>
            <a:ext cx="1461120" cy="19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98838" y="36577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Основы безопасности жизнедеятельности. Анастасова Л.П., Плешаков А.А., Назарова З.Д. и др.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1" y="4125516"/>
            <a:ext cx="1444708" cy="211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10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Изобразительное искусство. </a:t>
            </a:r>
            <a:r>
              <a:rPr lang="ru-RU" dirty="0" smtClean="0"/>
              <a:t>(</a:t>
            </a:r>
            <a:r>
              <a:rPr lang="ru-RU" dirty="0"/>
              <a:t>под ред. </a:t>
            </a:r>
            <a:r>
              <a:rPr lang="ru-RU" dirty="0" err="1"/>
              <a:t>Неменского</a:t>
            </a:r>
            <a:r>
              <a:rPr lang="ru-RU" dirty="0"/>
              <a:t> Б.М.).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25491"/>
            <a:ext cx="1348565" cy="173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20952" y="61740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Музыка</a:t>
            </a:r>
            <a:r>
              <a:rPr lang="ru-RU" dirty="0" smtClean="0"/>
              <a:t>.. </a:t>
            </a:r>
            <a:r>
              <a:rPr lang="ru-RU" dirty="0"/>
              <a:t>Критская Е.Д., Сергеева Г.П., </a:t>
            </a:r>
            <a:r>
              <a:rPr lang="ru-RU" dirty="0" err="1"/>
              <a:t>Шмагина</a:t>
            </a:r>
            <a:r>
              <a:rPr lang="ru-RU" dirty="0"/>
              <a:t> Т.С. </a:t>
            </a:r>
          </a:p>
        </p:txBody>
      </p:sp>
    </p:spTree>
    <p:extLst>
      <p:ext uri="{BB962C8B-B14F-4D97-AF65-F5344CB8AC3E}">
        <p14:creationId xmlns:p14="http://schemas.microsoft.com/office/powerpoint/2010/main" val="276203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0648"/>
            <a:ext cx="868680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8" b="7778"/>
          <a:stretch/>
        </p:blipFill>
        <p:spPr bwMode="auto">
          <a:xfrm>
            <a:off x="369383" y="4077072"/>
            <a:ext cx="1950992" cy="2524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2557" y="5661248"/>
            <a:ext cx="3361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Технология. </a:t>
            </a:r>
            <a:r>
              <a:rPr lang="ru-RU" dirty="0" err="1"/>
              <a:t>Лутцева</a:t>
            </a:r>
            <a:r>
              <a:rPr lang="ru-RU" dirty="0"/>
              <a:t> Е.А., </a:t>
            </a:r>
            <a:endParaRPr lang="ru-RU" dirty="0" smtClean="0"/>
          </a:p>
          <a:p>
            <a:r>
              <a:rPr lang="ru-RU" dirty="0" smtClean="0"/>
              <a:t>Зуева </a:t>
            </a:r>
            <a:r>
              <a:rPr lang="ru-RU" dirty="0"/>
              <a:t>Т.П.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57399" y="286611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Физическая </a:t>
            </a:r>
            <a:r>
              <a:rPr lang="ru-RU" dirty="0"/>
              <a:t>культура. 1-4 классы. </a:t>
            </a:r>
            <a:endParaRPr lang="ru-RU" dirty="0" smtClean="0"/>
          </a:p>
          <a:p>
            <a:r>
              <a:rPr lang="ru-RU" dirty="0" smtClean="0"/>
              <a:t>Лях </a:t>
            </a:r>
            <a:r>
              <a:rPr lang="ru-RU" dirty="0"/>
              <a:t>В.И.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42" y="1786838"/>
            <a:ext cx="2165176" cy="28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03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Русский язык  (</a:t>
            </a:r>
            <a:r>
              <a:rPr lang="ru-RU" dirty="0" err="1" smtClean="0"/>
              <a:t>Канакина</a:t>
            </a:r>
            <a:r>
              <a:rPr lang="ru-RU" dirty="0" smtClean="0"/>
              <a:t> В.П., Горецкий В.Г.)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636891"/>
            <a:ext cx="4306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Литературное чтение. Климанова Л.Ф., Горецкий В.Г., </a:t>
            </a:r>
            <a:r>
              <a:rPr lang="ru-RU" dirty="0" err="1" smtClean="0"/>
              <a:t>Бойкина</a:t>
            </a:r>
            <a:r>
              <a:rPr lang="ru-RU" dirty="0" smtClean="0"/>
              <a:t> М.В. и др.</a:t>
            </a:r>
            <a:endParaRPr lang="ru-RU" dirty="0"/>
          </a:p>
        </p:txBody>
      </p:sp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824" y="4408399"/>
            <a:ext cx="1265453" cy="18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6408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Математика. </a:t>
            </a:r>
          </a:p>
          <a:p>
            <a:r>
              <a:rPr lang="ru-RU" dirty="0" smtClean="0"/>
              <a:t>Моро М.И., Волкова С.И.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58" y="4328939"/>
            <a:ext cx="1436848" cy="1921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08" y="4344705"/>
            <a:ext cx="1368084" cy="193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07" y="4344705"/>
            <a:ext cx="1359222" cy="180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117" y="1852665"/>
            <a:ext cx="1321649" cy="178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509" y="1852665"/>
            <a:ext cx="1346586" cy="178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430" y="4434918"/>
            <a:ext cx="1350079" cy="1805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518" y="4415192"/>
            <a:ext cx="1378034" cy="1791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0" y="1914525"/>
            <a:ext cx="1336865" cy="177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07" y="1926826"/>
            <a:ext cx="1278553" cy="171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3058" y="3636891"/>
            <a:ext cx="2536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Окружающий </a:t>
            </a:r>
            <a:r>
              <a:rPr lang="ru-RU" dirty="0" smtClean="0"/>
              <a:t>мир</a:t>
            </a:r>
            <a:endParaRPr lang="ru-RU" dirty="0"/>
          </a:p>
          <a:p>
            <a:r>
              <a:rPr lang="ru-RU" dirty="0"/>
              <a:t>Плешаков А.А.</a:t>
            </a:r>
          </a:p>
        </p:txBody>
      </p:sp>
    </p:spTree>
    <p:extLst>
      <p:ext uri="{BB962C8B-B14F-4D97-AF65-F5344CB8AC3E}">
        <p14:creationId xmlns:p14="http://schemas.microsoft.com/office/powerpoint/2010/main" val="7713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cap="none" dirty="0" smtClean="0">
                <a:ln/>
                <a:solidFill>
                  <a:srgbClr val="BF2F17"/>
                </a:solidFill>
                <a:latin typeface="Times New Roman" pitchFamily="18" charset="0"/>
                <a:cs typeface="Times New Roman" pitchFamily="18" charset="0"/>
              </a:rPr>
              <a:t>Чтение </a:t>
            </a:r>
            <a:endParaRPr lang="ru-RU" sz="4000" b="1" i="1" cap="none" dirty="0">
              <a:ln/>
              <a:solidFill>
                <a:srgbClr val="BF2F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9001156" cy="4917160"/>
          </a:xfrm>
        </p:spPr>
        <p:txBody>
          <a:bodyPr>
            <a:normAutofit fontScale="92500" lnSpcReduction="10000"/>
          </a:bodyPr>
          <a:lstStyle/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развивать у детей способность полноценно воспринимать художественное произведение;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учить детей чувствовать и понимать образный язык художественного произведения;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формировать умение воссоздавать художественные образы;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развивать поэтический слух;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формировать потребность в постоянном чтении книг;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обогащать чувственный опыт ребёнка;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обеспечить глубокое понимание содержания произведений;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расширять кругозор детей через чтение произведений;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работать с различными типами текстов.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864353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cap="none" dirty="0" smtClean="0">
                <a:ln/>
                <a:solidFill>
                  <a:srgbClr val="BF2F17"/>
                </a:solidFill>
                <a:latin typeface="Times New Roman" pitchFamily="18" charset="0"/>
                <a:cs typeface="Times New Roman" pitchFamily="18" charset="0"/>
              </a:rPr>
              <a:t>Русский язык </a:t>
            </a:r>
            <a:endParaRPr lang="ru-RU" sz="4000" b="1" i="1" cap="none" dirty="0">
              <a:ln/>
              <a:solidFill>
                <a:srgbClr val="BF2F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72816"/>
            <a:ext cx="8572560" cy="47011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каждой темы курса предполагает: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постановку проблемы и её анализ учащимися совместно с учителем;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самостоятельное формулирование детьми правил;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уточнение по учебнику сформулированных обобщений;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 терминов;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выполнение различных по уровню сложности упражнений.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432002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cap="none" dirty="0" smtClean="0">
                <a:ln/>
                <a:solidFill>
                  <a:srgbClr val="BF2F17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000" b="1" i="1" cap="none" dirty="0">
              <a:ln/>
              <a:solidFill>
                <a:srgbClr val="BF2F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700808"/>
            <a:ext cx="8858312" cy="48714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Принципы обучения</a:t>
            </a:r>
          </a:p>
          <a:p>
            <a:pPr>
              <a:buClr>
                <a:schemeClr val="accent5"/>
              </a:buClr>
              <a:buFont typeface="Wingdings" pitchFamily="2" charset="2"/>
              <a:buChar char="Ø"/>
            </a:pPr>
            <a:r>
              <a:rPr lang="ru-RU" dirty="0" smtClean="0"/>
              <a:t>органическое сочетание  обучения и воспитания,</a:t>
            </a:r>
          </a:p>
          <a:p>
            <a:pPr>
              <a:buClr>
                <a:schemeClr val="accent5"/>
              </a:buClr>
              <a:buFont typeface="Wingdings" pitchFamily="2" charset="2"/>
              <a:buChar char="Ø"/>
            </a:pPr>
            <a:endParaRPr lang="ru-RU" dirty="0" smtClean="0"/>
          </a:p>
          <a:p>
            <a:pPr>
              <a:buClr>
                <a:schemeClr val="accent5"/>
              </a:buClr>
              <a:buFont typeface="Wingdings" pitchFamily="2" charset="2"/>
              <a:buChar char="Ø"/>
            </a:pPr>
            <a:r>
              <a:rPr lang="ru-RU" dirty="0" smtClean="0"/>
              <a:t>усвоение знаний и развитие познавательных способностей,</a:t>
            </a:r>
          </a:p>
          <a:p>
            <a:pPr>
              <a:buClr>
                <a:schemeClr val="accent5"/>
              </a:buClr>
              <a:buNone/>
            </a:pPr>
            <a:endParaRPr lang="ru-RU" dirty="0" smtClean="0"/>
          </a:p>
          <a:p>
            <a:pPr>
              <a:buClr>
                <a:schemeClr val="accent5"/>
              </a:buClr>
              <a:buFont typeface="Wingdings" pitchFamily="2" charset="2"/>
              <a:buChar char="Ø"/>
            </a:pPr>
            <a:r>
              <a:rPr lang="ru-RU" dirty="0" smtClean="0"/>
              <a:t>практическая направленность обучения,</a:t>
            </a:r>
          </a:p>
          <a:p>
            <a:pPr>
              <a:buClr>
                <a:schemeClr val="accent5"/>
              </a:buClr>
              <a:buFont typeface="Wingdings" pitchFamily="2" charset="2"/>
              <a:buChar char="Ø"/>
            </a:pPr>
            <a:endParaRPr lang="ru-RU" dirty="0" smtClean="0"/>
          </a:p>
          <a:p>
            <a:pPr>
              <a:buClr>
                <a:schemeClr val="accent5"/>
              </a:buClr>
              <a:buFont typeface="Wingdings" pitchFamily="2" charset="2"/>
              <a:buChar char="Ø"/>
            </a:pPr>
            <a:r>
              <a:rPr lang="ru-RU" dirty="0" smtClean="0"/>
              <a:t>дифференцированный подход в обучении.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300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186766" cy="61882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14744" y="2500306"/>
            <a:ext cx="178595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УМК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1475656" y="4286256"/>
            <a:ext cx="2024774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Гармо-ния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464710" y="214290"/>
            <a:ext cx="1821670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«Школа 21 века»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429388" y="2571744"/>
            <a:ext cx="2103052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«Классическая начальная школа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3714744" y="4572008"/>
            <a:ext cx="2071702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 </a:t>
            </a:r>
            <a:r>
              <a:rPr lang="ru-RU" dirty="0" err="1" smtClean="0"/>
              <a:t>Эльконина-Давыдова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572132" y="785794"/>
            <a:ext cx="1952196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«Школа </a:t>
            </a:r>
            <a:r>
              <a:rPr lang="ru-RU" dirty="0" smtClean="0"/>
              <a:t>2100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475656" y="857232"/>
            <a:ext cx="1881898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«Школа России»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899592" y="2643182"/>
            <a:ext cx="1957896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«Перспективная начальная школа»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857884" y="4214818"/>
            <a:ext cx="1882468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 </a:t>
            </a:r>
            <a:r>
              <a:rPr lang="ru-RU" dirty="0" err="1" smtClean="0"/>
              <a:t>Занкова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8" idx="0"/>
          </p:cNvCxnSpPr>
          <p:nvPr/>
        </p:nvCxnSpPr>
        <p:spPr>
          <a:xfrm rot="16200000" flipV="1">
            <a:off x="4304108" y="2196694"/>
            <a:ext cx="571504" cy="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5429256" y="2214554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500694" y="328612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5429256" y="3714752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2"/>
          </p:cNvCxnSpPr>
          <p:nvPr/>
        </p:nvCxnSpPr>
        <p:spPr>
          <a:xfrm rot="16200000" flipH="1">
            <a:off x="4267594" y="4126314"/>
            <a:ext cx="715174" cy="3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 flipV="1">
            <a:off x="3143240" y="3714752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8" idx="1"/>
          </p:cNvCxnSpPr>
          <p:nvPr/>
        </p:nvCxnSpPr>
        <p:spPr>
          <a:xfrm rot="10800000" flipV="1">
            <a:off x="2857488" y="3143248"/>
            <a:ext cx="857256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0800000">
            <a:off x="3286116" y="2143116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773962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cap="none" dirty="0" smtClean="0">
                <a:ln/>
                <a:solidFill>
                  <a:srgbClr val="BF2F17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Много достоинств у учебника «Математика», цели и задачи которого направлены на развитие образного и логического мышления учащихся, формирование предметных умений и навыков, воспитание интереса к математике.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   Курс предусматривает </a:t>
            </a:r>
            <a:r>
              <a:rPr lang="ru-RU" u="sng" dirty="0" smtClean="0"/>
              <a:t>последовательное</a:t>
            </a:r>
            <a:r>
              <a:rPr lang="ru-RU" dirty="0" smtClean="0"/>
              <a:t> расширение знаний, происходит </a:t>
            </a:r>
            <a:r>
              <a:rPr lang="ru-RU" u="sng" dirty="0" smtClean="0"/>
              <a:t>постепенное </a:t>
            </a:r>
            <a:r>
              <a:rPr lang="ru-RU" dirty="0" smtClean="0"/>
              <a:t>нарастание трудности учебного материала, т.е. в нем созданы хорошие условия для совершенствования формируемых знаний, умений и навыков.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6040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98838" y="35192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Основы безопасности жизнедеятельности. Анастасова Л.П., Плешаков А.А., Назарова З.Д. и др.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10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Изобразительное искусство. </a:t>
            </a:r>
            <a:r>
              <a:rPr lang="ru-RU" dirty="0" smtClean="0"/>
              <a:t>(</a:t>
            </a:r>
            <a:r>
              <a:rPr lang="ru-RU" dirty="0"/>
              <a:t>под ред. </a:t>
            </a:r>
            <a:r>
              <a:rPr lang="ru-RU" dirty="0" err="1"/>
              <a:t>Неменского</a:t>
            </a:r>
            <a:r>
              <a:rPr lang="ru-RU" dirty="0"/>
              <a:t> Б.М.).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74483" y="62374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Музыка</a:t>
            </a:r>
            <a:r>
              <a:rPr lang="ru-RU" dirty="0" smtClean="0"/>
              <a:t>.. </a:t>
            </a:r>
            <a:r>
              <a:rPr lang="ru-RU" dirty="0"/>
              <a:t>Критская Е.Д., Сергеева Г.П., </a:t>
            </a:r>
            <a:r>
              <a:rPr lang="ru-RU" dirty="0" err="1"/>
              <a:t>Шмагина</a:t>
            </a:r>
            <a:r>
              <a:rPr lang="ru-RU" dirty="0"/>
              <a:t> Т.С.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158" y="1664914"/>
            <a:ext cx="1390650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89" y="4125517"/>
            <a:ext cx="1507297" cy="203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247"/>
            <a:ext cx="1454844" cy="219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5"/>
          <a:stretch/>
        </p:blipFill>
        <p:spPr bwMode="auto">
          <a:xfrm>
            <a:off x="6412160" y="4287310"/>
            <a:ext cx="1479864" cy="196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2425" y="3334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Технология. </a:t>
            </a:r>
            <a:r>
              <a:rPr lang="ru-RU" dirty="0" err="1"/>
              <a:t>Лутцева</a:t>
            </a:r>
            <a:r>
              <a:rPr lang="ru-RU" dirty="0"/>
              <a:t> Е.А., </a:t>
            </a:r>
          </a:p>
          <a:p>
            <a:r>
              <a:rPr lang="ru-RU" dirty="0"/>
              <a:t>Зуева Т.П.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1" y="1782277"/>
            <a:ext cx="1176027" cy="155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561" y="1782277"/>
            <a:ext cx="1123905" cy="155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82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 smtClean="0"/>
              <a:t>3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Русский язык  (</a:t>
            </a:r>
            <a:r>
              <a:rPr lang="ru-RU" dirty="0" err="1" smtClean="0"/>
              <a:t>Канакина</a:t>
            </a:r>
            <a:r>
              <a:rPr lang="ru-RU" dirty="0" smtClean="0"/>
              <a:t> В.П., Горецкий В.Г.)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636891"/>
            <a:ext cx="4306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Литературное чтение. Климанова Л.Ф., Горецкий В.Г., </a:t>
            </a:r>
            <a:r>
              <a:rPr lang="ru-RU" dirty="0" err="1" smtClean="0"/>
              <a:t>Бойкина</a:t>
            </a:r>
            <a:r>
              <a:rPr lang="ru-RU" dirty="0" smtClean="0"/>
              <a:t> М.В. и др.</a:t>
            </a:r>
            <a:endParaRPr lang="ru-RU" dirty="0"/>
          </a:p>
        </p:txBody>
      </p:sp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824" y="4408399"/>
            <a:ext cx="1265453" cy="18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6408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Математика. </a:t>
            </a:r>
          </a:p>
          <a:p>
            <a:r>
              <a:rPr lang="ru-RU" dirty="0" smtClean="0"/>
              <a:t>Моро М.И., Волкова С.И.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3058" y="3636891"/>
            <a:ext cx="2536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Окружающий </a:t>
            </a:r>
            <a:r>
              <a:rPr lang="ru-RU" dirty="0" smtClean="0"/>
              <a:t>мир</a:t>
            </a:r>
            <a:endParaRPr lang="ru-RU" dirty="0"/>
          </a:p>
          <a:p>
            <a:r>
              <a:rPr lang="ru-RU" dirty="0"/>
              <a:t>Плешаков А.А.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57" y="4254602"/>
            <a:ext cx="1473233" cy="195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482" y="4246285"/>
            <a:ext cx="1387859" cy="196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011" y="1928813"/>
            <a:ext cx="1301393" cy="1708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508" y="1914525"/>
            <a:ext cx="1365043" cy="1808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437" y="4492011"/>
            <a:ext cx="1297855" cy="171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895" y="4492010"/>
            <a:ext cx="1344804" cy="1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13" y="1848698"/>
            <a:ext cx="1306817" cy="18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829" y="1835922"/>
            <a:ext cx="1359222" cy="180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1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cap="none" dirty="0" smtClean="0">
                <a:ln/>
                <a:solidFill>
                  <a:srgbClr val="BF2F17"/>
                </a:solidFill>
              </a:rPr>
              <a:t>Окружающий мир</a:t>
            </a:r>
            <a:endParaRPr lang="ru-RU" sz="4000" b="1" i="1" cap="none" dirty="0">
              <a:ln/>
              <a:solidFill>
                <a:srgbClr val="BF2F17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14282" y="1556792"/>
            <a:ext cx="8786874" cy="4917160"/>
          </a:xfrm>
        </p:spPr>
        <p:txBody>
          <a:bodyPr>
            <a:normAutofit lnSpcReduction="10000"/>
          </a:bodyPr>
          <a:lstStyle/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Воспитание у младших школьников любви к своему городу, к своей Родине;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Формирование опыта экологически и этически обоснованного поведения в природной и социальной среде;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Развитие интереса к познанию самого себя и окружающего мира;</a:t>
            </a:r>
          </a:p>
          <a:p>
            <a:pPr lvl="1"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sz="2400" dirty="0" smtClean="0"/>
              <a:t>Подготовку к изучению естественно научных и обществоведческих дисциплин в основной школе;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ru-RU" dirty="0" smtClean="0"/>
              <a:t>Создание условий для развития познавательных процессов, речи, эмоциональной сферы, творческих способностей, формирования учебной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755282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634"/>
            <a:ext cx="8784976" cy="658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16832"/>
            <a:ext cx="352839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41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98838" y="35192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Основы безопасности жизнедеятельности. Анастасова Л.П., Плешаков А.А., Назарова З.Д. и др.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10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Изобразительное искусство. </a:t>
            </a:r>
            <a:r>
              <a:rPr lang="ru-RU" dirty="0" smtClean="0"/>
              <a:t>(</a:t>
            </a:r>
            <a:r>
              <a:rPr lang="ru-RU" dirty="0"/>
              <a:t>под ред. </a:t>
            </a:r>
            <a:r>
              <a:rPr lang="ru-RU" dirty="0" err="1"/>
              <a:t>Неменского</a:t>
            </a:r>
            <a:r>
              <a:rPr lang="ru-RU" dirty="0"/>
              <a:t> Б.М.).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106" y="611348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Музыка</a:t>
            </a:r>
            <a:r>
              <a:rPr lang="ru-RU" dirty="0" smtClean="0"/>
              <a:t>.. </a:t>
            </a:r>
            <a:r>
              <a:rPr lang="ru-RU" dirty="0"/>
              <a:t>Критская Е.Д., </a:t>
            </a:r>
            <a:endParaRPr lang="ru-RU" dirty="0" smtClean="0"/>
          </a:p>
          <a:p>
            <a:r>
              <a:rPr lang="ru-RU" dirty="0" smtClean="0"/>
              <a:t>Сергеева </a:t>
            </a:r>
            <a:r>
              <a:rPr lang="ru-RU" dirty="0"/>
              <a:t>Г.П.,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2425" y="3334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Технология. </a:t>
            </a:r>
            <a:r>
              <a:rPr lang="ru-RU" dirty="0" err="1"/>
              <a:t>Лутцева</a:t>
            </a:r>
            <a:r>
              <a:rPr lang="ru-RU" dirty="0"/>
              <a:t> Е.А., </a:t>
            </a:r>
          </a:p>
          <a:p>
            <a:r>
              <a:rPr lang="ru-RU" dirty="0"/>
              <a:t>Зуева Т.П.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358" y="1625898"/>
            <a:ext cx="1349603" cy="190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00" y="4125517"/>
            <a:ext cx="1433808" cy="2032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38" y="4011394"/>
            <a:ext cx="16478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81" y="4460487"/>
            <a:ext cx="15716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7" b="7404"/>
          <a:stretch/>
        </p:blipFill>
        <p:spPr bwMode="auto">
          <a:xfrm>
            <a:off x="950145" y="1763726"/>
            <a:ext cx="1221185" cy="158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Русский язык  (</a:t>
            </a:r>
            <a:r>
              <a:rPr lang="ru-RU" dirty="0" err="1" smtClean="0"/>
              <a:t>Канакина</a:t>
            </a:r>
            <a:r>
              <a:rPr lang="ru-RU" dirty="0" smtClean="0"/>
              <a:t> В.П., Горецкий В.Г.)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636891"/>
            <a:ext cx="4306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Литературное чтение. Климанова Л.Ф., Горецкий В.Г., </a:t>
            </a:r>
            <a:r>
              <a:rPr lang="ru-RU" dirty="0" err="1" smtClean="0"/>
              <a:t>Бойкина</a:t>
            </a:r>
            <a:r>
              <a:rPr lang="ru-RU" dirty="0" smtClean="0"/>
              <a:t> М.В. и др.</a:t>
            </a:r>
            <a:endParaRPr lang="ru-RU" dirty="0"/>
          </a:p>
        </p:txBody>
      </p:sp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824" y="4408399"/>
            <a:ext cx="1265453" cy="18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6408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Математика. </a:t>
            </a:r>
          </a:p>
          <a:p>
            <a:r>
              <a:rPr lang="ru-RU" dirty="0" smtClean="0"/>
              <a:t>Моро М.И., Волкова С.И.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3058" y="3636891"/>
            <a:ext cx="2536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Окружающий </a:t>
            </a:r>
            <a:r>
              <a:rPr lang="ru-RU" dirty="0" smtClean="0"/>
              <a:t>мир</a:t>
            </a:r>
            <a:endParaRPr lang="ru-RU" dirty="0"/>
          </a:p>
          <a:p>
            <a:r>
              <a:rPr lang="ru-RU" dirty="0"/>
              <a:t>Плешаков А.А.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12" y="4308267"/>
            <a:ext cx="1432731" cy="189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359" y="4308267"/>
            <a:ext cx="1371821" cy="190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911" y="1851865"/>
            <a:ext cx="1389112" cy="18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022" y="1851864"/>
            <a:ext cx="1350345" cy="178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311" y="4408399"/>
            <a:ext cx="1334911" cy="175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022" y="4420225"/>
            <a:ext cx="1378034" cy="1791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1901947"/>
            <a:ext cx="1297154" cy="173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94" y="1928813"/>
            <a:ext cx="1301393" cy="1708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60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98838" y="35192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Основы безопасности жизнедеятельности. Анастасова Л.П., Плешаков А.А., Назарова З.Д. и др.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10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Изобразительное искусство. </a:t>
            </a:r>
            <a:r>
              <a:rPr lang="ru-RU" dirty="0" smtClean="0"/>
              <a:t>(</a:t>
            </a:r>
            <a:r>
              <a:rPr lang="ru-RU" dirty="0"/>
              <a:t>под ред. </a:t>
            </a:r>
            <a:r>
              <a:rPr lang="ru-RU" dirty="0" err="1"/>
              <a:t>Неменского</a:t>
            </a:r>
            <a:r>
              <a:rPr lang="ru-RU" dirty="0"/>
              <a:t> Б.М.).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106" y="611348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Музыка</a:t>
            </a:r>
            <a:r>
              <a:rPr lang="ru-RU" dirty="0" smtClean="0"/>
              <a:t>.. </a:t>
            </a:r>
            <a:r>
              <a:rPr lang="ru-RU" dirty="0"/>
              <a:t>Критская Е.Д., </a:t>
            </a:r>
            <a:endParaRPr lang="ru-RU" dirty="0" smtClean="0"/>
          </a:p>
          <a:p>
            <a:r>
              <a:rPr lang="ru-RU" dirty="0" smtClean="0"/>
              <a:t>Сергеева </a:t>
            </a:r>
            <a:r>
              <a:rPr lang="ru-RU" dirty="0"/>
              <a:t>Г.П.,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2425" y="3334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Технология. </a:t>
            </a:r>
            <a:r>
              <a:rPr lang="ru-RU" dirty="0" err="1"/>
              <a:t>Лутцева</a:t>
            </a:r>
            <a:r>
              <a:rPr lang="ru-RU" dirty="0"/>
              <a:t> Е.А., </a:t>
            </a:r>
          </a:p>
          <a:p>
            <a:r>
              <a:rPr lang="ru-RU" dirty="0"/>
              <a:t>Зуева Т.П.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358" y="1625898"/>
            <a:ext cx="1349603" cy="190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46" y="4064202"/>
            <a:ext cx="1597817" cy="214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300" y="3930641"/>
            <a:ext cx="1579612" cy="228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824" y="4519648"/>
            <a:ext cx="1528895" cy="224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5" y="1685713"/>
            <a:ext cx="1234905" cy="164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" b="6916"/>
          <a:stretch/>
        </p:blipFill>
        <p:spPr bwMode="auto">
          <a:xfrm>
            <a:off x="1402119" y="1767032"/>
            <a:ext cx="1219563" cy="1624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79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924944"/>
            <a:ext cx="7704856" cy="2448272"/>
          </a:xfrm>
        </p:spPr>
        <p:txBody>
          <a:bodyPr/>
          <a:lstStyle/>
          <a:p>
            <a:r>
              <a:rPr lang="ru-RU" sz="3600" dirty="0" smtClean="0"/>
              <a:t>Учебники УМК «Школа России», которые не включены </a:t>
            </a:r>
            <a:r>
              <a:rPr lang="ru-RU" sz="3600" dirty="0"/>
              <a:t>в федеральный перечень </a:t>
            </a:r>
            <a:r>
              <a:rPr lang="ru-RU" sz="3600" dirty="0" smtClean="0"/>
              <a:t>учебников</a:t>
            </a:r>
            <a:endParaRPr lang="ru-RU" sz="3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159" y="0"/>
            <a:ext cx="26193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04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35896" y="3281700"/>
            <a:ext cx="5747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Букварь. </a:t>
            </a:r>
            <a:r>
              <a:rPr lang="ru-RU" dirty="0" err="1" smtClean="0"/>
              <a:t>А.А.Бондаренко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00993" y="4963473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Русский язык. Авторы: Зеленина Л.М., Хохлова Т.Н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17" y="4072781"/>
            <a:ext cx="1891205" cy="249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002298"/>
            <a:ext cx="2001826" cy="2640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539" y="4072781"/>
            <a:ext cx="1729454" cy="2430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3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268760"/>
            <a:ext cx="8064896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программы начального общего образования соответствующей ФГОС 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6768752" cy="139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566124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УМК «Школа России»</a:t>
            </a:r>
            <a:endParaRPr lang="ru-RU" sz="4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805" y="3140968"/>
            <a:ext cx="2964245" cy="139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5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95842" y="3145039"/>
            <a:ext cx="4456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Английский язык «Английский в фокусе» («</a:t>
            </a:r>
            <a:r>
              <a:rPr lang="ru-RU" dirty="0" err="1"/>
              <a:t>Spotlight</a:t>
            </a:r>
            <a:r>
              <a:rPr lang="ru-RU" dirty="0"/>
              <a:t>») </a:t>
            </a:r>
            <a:r>
              <a:rPr lang="ru-RU" dirty="0" smtClean="0"/>
              <a:t>Быкова </a:t>
            </a:r>
            <a:r>
              <a:rPr lang="ru-RU" dirty="0"/>
              <a:t>Н.И., Дули Д., Поспелова М.Д., Эванс 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Русский язык. Авторы: Зеленина Л.М., Хохлова Т.Н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2222029"/>
            <a:ext cx="4306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Немецкий язык </a:t>
            </a:r>
            <a:r>
              <a:rPr lang="ru-RU" dirty="0" smtClean="0"/>
              <a:t>.Бим </a:t>
            </a:r>
            <a:r>
              <a:rPr lang="ru-RU" dirty="0"/>
              <a:t>И.Л., </a:t>
            </a:r>
            <a:endParaRPr lang="ru-RU" dirty="0" smtClean="0"/>
          </a:p>
          <a:p>
            <a:r>
              <a:rPr lang="ru-RU" dirty="0" smtClean="0"/>
              <a:t>Рыжова </a:t>
            </a:r>
            <a:r>
              <a:rPr lang="ru-RU" dirty="0"/>
              <a:t>Л.И., Фомичева Л.М.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46637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Основы исламской культуры. </a:t>
            </a:r>
            <a:r>
              <a:rPr lang="ru-RU" dirty="0" smtClean="0"/>
              <a:t> </a:t>
            </a:r>
            <a:r>
              <a:rPr lang="ru-RU" dirty="0" err="1"/>
              <a:t>Латышина</a:t>
            </a:r>
            <a:r>
              <a:rPr lang="ru-RU" dirty="0"/>
              <a:t> Д.И., </a:t>
            </a:r>
            <a:r>
              <a:rPr lang="ru-RU" dirty="0" err="1"/>
              <a:t>Муртазин</a:t>
            </a:r>
            <a:r>
              <a:rPr lang="ru-RU" dirty="0"/>
              <a:t> М.Ф.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56" y="4388542"/>
            <a:ext cx="1326913" cy="175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34"/>
          <a:stretch/>
        </p:blipFill>
        <p:spPr bwMode="auto">
          <a:xfrm>
            <a:off x="1497522" y="4411490"/>
            <a:ext cx="1319777" cy="17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17" y="1680942"/>
            <a:ext cx="1650966" cy="2387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12" y="1723358"/>
            <a:ext cx="1651416" cy="234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503" y="1768275"/>
            <a:ext cx="1486033" cy="232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19" y="4221087"/>
            <a:ext cx="190500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 smtClean="0"/>
              <a:t>3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57410" y="3184271"/>
            <a:ext cx="4456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Английский язык «Английский в фокусе» («</a:t>
            </a:r>
            <a:r>
              <a:rPr lang="ru-RU" dirty="0" err="1"/>
              <a:t>Spotlight</a:t>
            </a:r>
            <a:r>
              <a:rPr lang="ru-RU" dirty="0"/>
              <a:t>») </a:t>
            </a:r>
            <a:r>
              <a:rPr lang="ru-RU" dirty="0" smtClean="0"/>
              <a:t>Быкова </a:t>
            </a:r>
            <a:r>
              <a:rPr lang="ru-RU" dirty="0"/>
              <a:t>Н.И., Дули Д., Поспелова М.Д., Эванс 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Русский язык. Авторы: Зеленина Л.М., Хохлова Т.Н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52384" y="2340558"/>
            <a:ext cx="4306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Немецкий язык </a:t>
            </a:r>
            <a:r>
              <a:rPr lang="ru-RU" dirty="0" smtClean="0"/>
              <a:t>.Бим </a:t>
            </a:r>
            <a:r>
              <a:rPr lang="ru-RU" dirty="0"/>
              <a:t>И.Л., </a:t>
            </a:r>
            <a:endParaRPr lang="ru-RU" dirty="0" smtClean="0"/>
          </a:p>
          <a:p>
            <a:r>
              <a:rPr lang="ru-RU" dirty="0" smtClean="0"/>
              <a:t>Рыжова </a:t>
            </a:r>
            <a:r>
              <a:rPr lang="ru-RU" dirty="0"/>
              <a:t>Л.И., Фомичева Л.М.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46637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Основы исламской культуры. </a:t>
            </a:r>
            <a:r>
              <a:rPr lang="ru-RU" dirty="0" smtClean="0"/>
              <a:t> </a:t>
            </a:r>
            <a:r>
              <a:rPr lang="ru-RU" dirty="0" err="1"/>
              <a:t>Латышина</a:t>
            </a:r>
            <a:r>
              <a:rPr lang="ru-RU" dirty="0"/>
              <a:t> Д.И., </a:t>
            </a:r>
            <a:r>
              <a:rPr lang="ru-RU" dirty="0" err="1"/>
              <a:t>Муртазин</a:t>
            </a:r>
            <a:r>
              <a:rPr lang="ru-RU" dirty="0"/>
              <a:t> М.Ф.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196" y="4228953"/>
            <a:ext cx="1710967" cy="2629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 b="7737"/>
          <a:stretch/>
        </p:blipFill>
        <p:spPr bwMode="auto">
          <a:xfrm>
            <a:off x="162714" y="1685361"/>
            <a:ext cx="1974451" cy="2603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70" y="4348408"/>
            <a:ext cx="1461671" cy="192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710" y="4332338"/>
            <a:ext cx="1454354" cy="1939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155" y="1689463"/>
            <a:ext cx="1840678" cy="239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73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3041" y="1365555"/>
            <a:ext cx="8260672" cy="1039427"/>
          </a:xfrm>
        </p:spPr>
        <p:txBody>
          <a:bodyPr/>
          <a:lstStyle/>
          <a:p>
            <a:r>
              <a:rPr lang="ru-RU" dirty="0" smtClean="0"/>
              <a:t>4 класс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77805" y="3337261"/>
            <a:ext cx="4456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Английский язык «Английский в фокусе» («</a:t>
            </a:r>
            <a:r>
              <a:rPr lang="ru-RU" dirty="0" err="1"/>
              <a:t>Spotlight</a:t>
            </a:r>
            <a:r>
              <a:rPr lang="ru-RU" dirty="0"/>
              <a:t>») </a:t>
            </a:r>
            <a:r>
              <a:rPr lang="ru-RU" dirty="0" smtClean="0"/>
              <a:t>Быкова </a:t>
            </a:r>
            <a:r>
              <a:rPr lang="ru-RU" dirty="0"/>
              <a:t>Н.И., Дули Д., Поспелова М.Д., Эванс 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762" y="6211669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Русский язык. Авторы: Зеленина Л.М., Хохлова Т.Н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28478" y="2354943"/>
            <a:ext cx="4306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Немецкий язык </a:t>
            </a:r>
            <a:r>
              <a:rPr lang="ru-RU" dirty="0" smtClean="0"/>
              <a:t>.Бим </a:t>
            </a:r>
            <a:r>
              <a:rPr lang="ru-RU" dirty="0"/>
              <a:t>И.Л., </a:t>
            </a:r>
            <a:endParaRPr lang="ru-RU" dirty="0" smtClean="0"/>
          </a:p>
          <a:p>
            <a:r>
              <a:rPr lang="ru-RU" dirty="0" smtClean="0"/>
              <a:t>Рыжова </a:t>
            </a:r>
            <a:r>
              <a:rPr lang="ru-RU" dirty="0"/>
              <a:t>Л.И., Фомичева Л.М.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63453" y="50704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Основы исламской культуры. </a:t>
            </a:r>
            <a:r>
              <a:rPr lang="ru-RU" dirty="0" smtClean="0"/>
              <a:t> </a:t>
            </a:r>
            <a:r>
              <a:rPr lang="ru-RU" dirty="0" err="1"/>
              <a:t>Латышина</a:t>
            </a:r>
            <a:r>
              <a:rPr lang="ru-RU" dirty="0"/>
              <a:t> Д.И., </a:t>
            </a:r>
            <a:r>
              <a:rPr lang="ru-RU" dirty="0" err="1"/>
              <a:t>Муртазин</a:t>
            </a:r>
            <a:r>
              <a:rPr lang="ru-RU" dirty="0"/>
              <a:t> М.Ф.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828" y="1858219"/>
            <a:ext cx="161925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46" y="4436205"/>
            <a:ext cx="1372464" cy="183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7" t="15519" r="30587"/>
          <a:stretch/>
        </p:blipFill>
        <p:spPr bwMode="auto">
          <a:xfrm>
            <a:off x="1014487" y="4487488"/>
            <a:ext cx="1726636" cy="181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91" y="1734394"/>
            <a:ext cx="1714014" cy="2533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828" y="4072911"/>
            <a:ext cx="1719011" cy="2641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6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47920" y="3202628"/>
            <a:ext cx="32410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Основы иудейской культуры. </a:t>
            </a:r>
            <a:r>
              <a:rPr lang="ru-RU" dirty="0" smtClean="0"/>
              <a:t>Членов </a:t>
            </a:r>
            <a:r>
              <a:rPr lang="ru-RU" dirty="0"/>
              <a:t>М.А., </a:t>
            </a:r>
            <a:r>
              <a:rPr lang="ru-RU" dirty="0" err="1"/>
              <a:t>Миндрина</a:t>
            </a:r>
            <a:r>
              <a:rPr lang="ru-RU" dirty="0"/>
              <a:t> Г.А., </a:t>
            </a:r>
            <a:r>
              <a:rPr lang="ru-RU" dirty="0" err="1"/>
              <a:t>Глоцер</a:t>
            </a:r>
            <a:r>
              <a:rPr lang="ru-RU" dirty="0"/>
              <a:t> А.В.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71974" y="5949460"/>
            <a:ext cx="4293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Основы буддийской культуры. </a:t>
            </a:r>
            <a:r>
              <a:rPr lang="ru-RU" dirty="0" err="1" smtClean="0"/>
              <a:t>Чимитдоржиев</a:t>
            </a:r>
            <a:r>
              <a:rPr lang="ru-RU" dirty="0" smtClean="0"/>
              <a:t> </a:t>
            </a:r>
            <a:r>
              <a:rPr lang="ru-RU" dirty="0"/>
              <a:t>В.Л.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529770"/>
            <a:ext cx="4306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Основы православной </a:t>
            </a:r>
            <a:endParaRPr lang="ru-RU" dirty="0" smtClean="0"/>
          </a:p>
          <a:p>
            <a:r>
              <a:rPr lang="ru-RU" dirty="0" smtClean="0"/>
              <a:t>культуры</a:t>
            </a:r>
            <a:r>
              <a:rPr lang="ru-RU" dirty="0"/>
              <a:t>. </a:t>
            </a:r>
            <a:r>
              <a:rPr lang="ru-RU" dirty="0" smtClean="0"/>
              <a:t>Кураев </a:t>
            </a:r>
            <a:r>
              <a:rPr lang="ru-RU" dirty="0"/>
              <a:t>А.В.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46637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Основы исламской культуры. </a:t>
            </a:r>
            <a:r>
              <a:rPr lang="ru-RU" dirty="0" smtClean="0"/>
              <a:t> </a:t>
            </a:r>
            <a:r>
              <a:rPr lang="ru-RU" dirty="0" err="1"/>
              <a:t>Латышина</a:t>
            </a:r>
            <a:r>
              <a:rPr lang="ru-RU" dirty="0"/>
              <a:t> Д.И., </a:t>
            </a:r>
            <a:r>
              <a:rPr lang="ru-RU" dirty="0" err="1"/>
              <a:t>Муртазин</a:t>
            </a:r>
            <a:r>
              <a:rPr lang="ru-RU" dirty="0"/>
              <a:t> М.Ф.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014" y="1680942"/>
            <a:ext cx="1669071" cy="266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14" y="4411490"/>
            <a:ext cx="1744270" cy="235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7" y="1680942"/>
            <a:ext cx="1817613" cy="243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7" y="4332228"/>
            <a:ext cx="1808054" cy="239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4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1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7876" y="47251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Основы мировых религиозных культур. </a:t>
            </a:r>
            <a:r>
              <a:rPr lang="ru-RU" dirty="0" err="1" smtClean="0"/>
              <a:t>Беглов</a:t>
            </a:r>
            <a:r>
              <a:rPr lang="ru-RU" dirty="0" smtClean="0"/>
              <a:t> </a:t>
            </a:r>
            <a:r>
              <a:rPr lang="ru-RU" dirty="0"/>
              <a:t>А.Л., Саплина Е.В., Токарева Е.С. и др.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01" y="4312832"/>
            <a:ext cx="18192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79502"/>
            <a:ext cx="19050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5776" y="22768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Основы светской этики. </a:t>
            </a:r>
            <a:r>
              <a:rPr lang="ru-RU" dirty="0" smtClean="0"/>
              <a:t>Бондаренко </a:t>
            </a:r>
            <a:r>
              <a:rPr lang="ru-RU" dirty="0"/>
              <a:t>Л.И., Перов В.Ю.</a:t>
            </a:r>
          </a:p>
        </p:txBody>
      </p:sp>
    </p:spTree>
    <p:extLst>
      <p:ext uri="{BB962C8B-B14F-4D97-AF65-F5344CB8AC3E}">
        <p14:creationId xmlns:p14="http://schemas.microsoft.com/office/powerpoint/2010/main" val="32525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252520" cy="4047610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ru-RU" dirty="0" smtClean="0"/>
              <a:t>В </a:t>
            </a:r>
            <a:r>
              <a:rPr lang="ru-RU" dirty="0"/>
              <a:t>качестве единого целого УМК «Школа России» работает с 2001 года. Авторы </a:t>
            </a:r>
            <a:r>
              <a:rPr lang="ru-RU" dirty="0" err="1"/>
              <a:t>прграммы</a:t>
            </a:r>
            <a:r>
              <a:rPr lang="ru-RU" dirty="0"/>
              <a:t> «Школа России» - ученые, чьи имена известны всем, кто работает в системе </a:t>
            </a:r>
            <a:r>
              <a:rPr lang="ru-RU" dirty="0" smtClean="0"/>
              <a:t>начального </a:t>
            </a:r>
            <a:r>
              <a:rPr lang="ru-RU" dirty="0"/>
              <a:t>образования: В.Г. Горецкий, М.И. Моро, А.А. Плешаков, В.П. </a:t>
            </a:r>
            <a:r>
              <a:rPr lang="ru-RU" dirty="0" err="1"/>
              <a:t>Канакина</a:t>
            </a:r>
            <a:r>
              <a:rPr lang="ru-RU" dirty="0"/>
              <a:t>, Л.М. Зеленина, Л.Ф. Климанова и др. </a:t>
            </a:r>
            <a:r>
              <a:rPr lang="ru-RU" dirty="0" smtClean="0"/>
              <a:t>В </a:t>
            </a:r>
            <a:r>
              <a:rPr lang="ru-RU" dirty="0"/>
              <a:t>ноябре 2010 года издательство «Просвещение» получило положительные экспертные заключения Российской академии наук и Российской академии образования о том, что система учебников «Школа России» обеспечивает достижение результатов освоения основной образовательной программы начального общего образования и полностью соответствует требованиям </a:t>
            </a:r>
            <a:r>
              <a:rPr lang="ru-RU" b="1" dirty="0" smtClean="0"/>
              <a:t>ФГОС.</a:t>
            </a:r>
            <a:r>
              <a:rPr lang="ru-RU" dirty="0" smtClean="0"/>
              <a:t> </a:t>
            </a:r>
            <a:r>
              <a:rPr lang="ru-RU" dirty="0"/>
              <a:t>Все учебники, составляющие завершенные предметные линии УМК «Школа России», получили положительные оценки </a:t>
            </a:r>
            <a:r>
              <a:rPr lang="ru-RU" b="1" dirty="0"/>
              <a:t>РАН</a:t>
            </a:r>
            <a:r>
              <a:rPr lang="ru-RU" dirty="0"/>
              <a:t> и </a:t>
            </a:r>
            <a:r>
              <a:rPr lang="ru-RU" b="1" dirty="0"/>
              <a:t>РАО</a:t>
            </a:r>
            <a:r>
              <a:rPr lang="ru-RU" dirty="0"/>
              <a:t>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60648"/>
            <a:ext cx="867727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9" y="5386897"/>
            <a:ext cx="1259632" cy="147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60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252520" cy="4047610"/>
          </a:xfrm>
        </p:spPr>
        <p:txBody>
          <a:bodyPr>
            <a:normAutofit fontScale="85000" lnSpcReduction="10000"/>
          </a:bodyPr>
          <a:lstStyle/>
          <a:p>
            <a:pPr marL="114300" indent="0">
              <a:buNone/>
            </a:pPr>
            <a:r>
              <a:rPr lang="ru-RU" dirty="0"/>
              <a:t>Существенной </a:t>
            </a:r>
            <a:r>
              <a:rPr lang="ru-RU" b="1" dirty="0"/>
              <a:t>особенностью</a:t>
            </a:r>
            <a:r>
              <a:rPr lang="ru-RU" dirty="0"/>
              <a:t> системы учебников «Школа России» является направленность на формирование у учащихся универсальных учебных действий (УУД) как основы умения учиться, на включение детей в учебную деятельность при изучении всех школьных предметов. В доработанных учебниках «Школы России» этим и другим важнейшим аспектам начального общего образования, зафиксированным в новом стандарте, уделено особое внимание. Главный принцип модернизации учебников УМК «Школа России» — усиление ориентирования учебного материала, способов его представления, методов обучения на максимальное включение учащихся в учебную деятельность и реализацию идеологической основы ФГОС – Концепции духовно-нравственного развития и воспитания личности гражданина России.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60648"/>
            <a:ext cx="867727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50509"/>
            <a:ext cx="1547665" cy="180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BADEEE"/>
              </a:clrFrom>
              <a:clrTo>
                <a:srgbClr val="BAD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5287410"/>
            <a:ext cx="1800200" cy="157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46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252520" cy="4047610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ru-RU" dirty="0"/>
              <a:t>УМК «Школа России» построен на единых для всех учебных предметов основополагающих </a:t>
            </a:r>
            <a:r>
              <a:rPr lang="ru-RU" b="1" dirty="0"/>
              <a:t>принципах</a:t>
            </a:r>
            <a:r>
              <a:rPr lang="ru-RU" dirty="0"/>
              <a:t>, имеет полное программно-методическое сопровождение и гарантирует преемственность с дошкольным образованием. Ведущая </a:t>
            </a:r>
            <a:r>
              <a:rPr lang="ru-RU" b="1" dirty="0"/>
              <a:t>целевая установка </a:t>
            </a:r>
            <a:r>
              <a:rPr lang="ru-RU" dirty="0"/>
              <a:t>и основные </a:t>
            </a:r>
            <a:r>
              <a:rPr lang="ru-RU" b="1" dirty="0"/>
              <a:t>средства ее реализации</a:t>
            </a:r>
            <a:r>
              <a:rPr lang="ru-RU" dirty="0"/>
              <a:t>, заложенные в основу программы «Школа России» направлены на обеспечение современного образования младшего школьника в контексте требований ФГОС. Мощным образовательным </a:t>
            </a:r>
            <a:r>
              <a:rPr lang="ru-RU" b="1" dirty="0"/>
              <a:t>ресурсом</a:t>
            </a:r>
            <a:r>
              <a:rPr lang="ru-RU" dirty="0"/>
              <a:t> является информационно-образовательная среда (ИОС) УМК «Школа России», включающая: концепцию, рабочие программы, систему учебников, составляющие ядро ИОС и мощную методическую оболочку. Кроме того, программа «Школа России» имеет многоцелевую интернет-поддержку.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60648"/>
            <a:ext cx="867727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716" y="4725144"/>
            <a:ext cx="3263056" cy="208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17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54260" y="1844824"/>
            <a:ext cx="9252520" cy="404761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b="1" dirty="0"/>
              <a:t>Основополагающие принципы УМК «Школа России</a:t>
            </a:r>
            <a:r>
              <a:rPr lang="ru-RU" b="1" dirty="0" smtClean="0"/>
              <a:t>»:</a:t>
            </a:r>
          </a:p>
          <a:p>
            <a:pPr marL="11430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441325" indent="0">
              <a:buNone/>
            </a:pPr>
            <a:r>
              <a:rPr lang="ru-RU" sz="2000" dirty="0"/>
              <a:t>• принцип воспитания гражданина России; </a:t>
            </a:r>
          </a:p>
          <a:p>
            <a:pPr marL="441325" indent="0">
              <a:buNone/>
            </a:pPr>
            <a:r>
              <a:rPr lang="ru-RU" sz="2000" dirty="0"/>
              <a:t>• принцип ценностных ориентиров;</a:t>
            </a:r>
          </a:p>
          <a:p>
            <a:pPr marL="441325" indent="0">
              <a:buNone/>
            </a:pPr>
            <a:r>
              <a:rPr lang="ru-RU" sz="2000" dirty="0"/>
              <a:t>• принцип </a:t>
            </a:r>
            <a:r>
              <a:rPr lang="ru-RU" sz="2000" dirty="0" err="1"/>
              <a:t>экоадекватного</a:t>
            </a:r>
            <a:r>
              <a:rPr lang="ru-RU" sz="2000" dirty="0"/>
              <a:t> характера образования;</a:t>
            </a:r>
          </a:p>
          <a:p>
            <a:pPr marL="441325" indent="0">
              <a:buNone/>
            </a:pPr>
            <a:r>
              <a:rPr lang="ru-RU" sz="2000" dirty="0"/>
              <a:t>• принцип обучения в деятельности; </a:t>
            </a:r>
          </a:p>
          <a:p>
            <a:pPr marL="441325" indent="0">
              <a:buNone/>
            </a:pPr>
            <a:r>
              <a:rPr lang="ru-RU" sz="2000" dirty="0"/>
              <a:t>• принцип работы на результат; </a:t>
            </a:r>
          </a:p>
          <a:p>
            <a:pPr marL="441325" indent="0">
              <a:buNone/>
            </a:pPr>
            <a:r>
              <a:rPr lang="ru-RU" sz="2000" dirty="0"/>
              <a:t>• принцип синтеза традиций и инноваций;</a:t>
            </a:r>
          </a:p>
          <a:p>
            <a:pPr marL="441325" indent="0">
              <a:buNone/>
            </a:pPr>
            <a:r>
              <a:rPr lang="ru-RU" sz="2000" dirty="0"/>
              <a:t>• принцип глобальной ориентации образования;</a:t>
            </a:r>
          </a:p>
          <a:p>
            <a:pPr marL="441325" indent="0">
              <a:buNone/>
            </a:pPr>
            <a:r>
              <a:rPr lang="ru-RU" sz="2000" dirty="0"/>
              <a:t>• принцип вариативности.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60648"/>
            <a:ext cx="867727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474261"/>
            <a:ext cx="2699792" cy="338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6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95320"/>
            <a:ext cx="9252520" cy="404761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000" b="1" dirty="0"/>
              <a:t>Учебно-методический комплекс «Школа России» сегодня - это: </a:t>
            </a:r>
          </a:p>
          <a:p>
            <a:pPr marL="114300" indent="327025">
              <a:buNone/>
            </a:pPr>
            <a:r>
              <a:rPr lang="ru-RU" sz="1800" dirty="0"/>
              <a:t>• мощный потенциал для духовно-нравственного развития и воспитания личности гражданина России; </a:t>
            </a:r>
          </a:p>
          <a:p>
            <a:pPr marL="114300" indent="327025">
              <a:buNone/>
            </a:pPr>
            <a:r>
              <a:rPr lang="ru-RU" sz="1800" dirty="0"/>
              <a:t>• реальная возможность достижения личностных, </a:t>
            </a:r>
            <a:r>
              <a:rPr lang="ru-RU" sz="1800" dirty="0" err="1"/>
              <a:t>метапредметных</a:t>
            </a:r>
            <a:r>
              <a:rPr lang="ru-RU" sz="1800" dirty="0"/>
              <a:t> и предметных результатов, соответствующих задачам современного образования;</a:t>
            </a:r>
          </a:p>
          <a:p>
            <a:pPr marL="114300" indent="327025">
              <a:buNone/>
            </a:pPr>
            <a:r>
              <a:rPr lang="ru-RU" sz="1800" dirty="0"/>
              <a:t>• эффективное сочетание лучших традиций российского образования и проверенных практиками образовательного процесса инноваций;</a:t>
            </a:r>
          </a:p>
          <a:p>
            <a:pPr marL="114300" indent="327025">
              <a:buNone/>
            </a:pPr>
            <a:r>
              <a:rPr lang="ru-RU" sz="1800" dirty="0"/>
              <a:t>• постоянно обновляющаяся, наиболее востребованная и понятная учителю образовательная система для начальной школы.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60648"/>
            <a:ext cx="867727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4950"/>
            <a:ext cx="1763688" cy="219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D:\девчата\Лиза\1271620960_r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743" y="4590250"/>
            <a:ext cx="2218168" cy="235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BADEEE"/>
              </a:clrFrom>
              <a:clrTo>
                <a:srgbClr val="BAD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791" y="4713085"/>
            <a:ext cx="2315329" cy="2102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89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2643182"/>
            <a:ext cx="7215238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7200" b="1" dirty="0" smtClean="0">
                <a:ln/>
                <a:solidFill>
                  <a:srgbClr val="BF2F17"/>
                </a:solidFill>
              </a:rPr>
              <a:t>«Школа </a:t>
            </a:r>
          </a:p>
          <a:p>
            <a:r>
              <a:rPr lang="ru-RU" sz="7200" b="1" dirty="0" smtClean="0">
                <a:ln/>
                <a:solidFill>
                  <a:srgbClr val="BF2F17"/>
                </a:solidFill>
              </a:rPr>
              <a:t>			России»</a:t>
            </a:r>
            <a:endParaRPr lang="ru-RU" sz="7200" b="1" dirty="0">
              <a:ln/>
              <a:solidFill>
                <a:srgbClr val="BF2F17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2000240"/>
            <a:ext cx="800105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Учебно-методический комплекс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1428760" cy="190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2714620"/>
            <a:ext cx="1285884" cy="169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786322"/>
            <a:ext cx="11401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786322"/>
            <a:ext cx="11401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6394" y="214290"/>
            <a:ext cx="14287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214290"/>
            <a:ext cx="14287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2714620"/>
            <a:ext cx="864393" cy="123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2714620"/>
            <a:ext cx="857249" cy="1224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48" y="4786322"/>
            <a:ext cx="1176338" cy="152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43570" y="4786323"/>
            <a:ext cx="121444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5984" y="214290"/>
            <a:ext cx="2428892" cy="1811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32566494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57654"/>
            <a:ext cx="8640960" cy="4373563"/>
          </a:xfrm>
        </p:spPr>
        <p:txBody>
          <a:bodyPr/>
          <a:lstStyle/>
          <a:p>
            <a:pPr marL="114300" indent="0">
              <a:buNone/>
            </a:pPr>
            <a:r>
              <a:rPr lang="ru-RU" b="1" i="1" dirty="0"/>
              <a:t>«Школа России» </a:t>
            </a:r>
            <a:r>
              <a:rPr lang="ru-RU" dirty="0"/>
              <a:t>- это учебно-методический комплекс (УМК) для начальных классов общеобразовательных учреждений, который обеспечивает достижение результатов освоения основной образовательной программы начального общего образования и полностью соответствует требованиям Федерального государственного образовательного стандарта (ФГОС).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ADEEE"/>
              </a:clrFrom>
              <a:clrTo>
                <a:srgbClr val="BAD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339" y="4437112"/>
            <a:ext cx="2763245" cy="241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60648"/>
            <a:ext cx="8677275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64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69" y="1625898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ru-RU" dirty="0"/>
              <a:t>Главная концептуальная идея программы «Школа России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594" y="2636911"/>
            <a:ext cx="5269494" cy="4195235"/>
          </a:xfrm>
        </p:spPr>
        <p:txBody>
          <a:bodyPr/>
          <a:lstStyle/>
          <a:p>
            <a:pPr marL="114300" indent="0">
              <a:buNone/>
            </a:pPr>
            <a:r>
              <a:rPr lang="ru-RU" dirty="0" smtClean="0"/>
              <a:t>Российская </a:t>
            </a:r>
            <a:r>
              <a:rPr lang="ru-RU" dirty="0"/>
              <a:t>школа должна стать школой духовно-нравственного развития и воспитания гражданина нашего Отечества. Ее основа - это современные достижения педагогической теории и практики и лучшие традиции отечественной школы, их исключительная ценность и значимость.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571" y="3284984"/>
            <a:ext cx="3654653" cy="1961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49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4968552" cy="4968552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dirty="0"/>
              <a:t>Программа «Школа России» построена на единых для всех учебных </a:t>
            </a:r>
            <a:r>
              <a:rPr lang="ru-RU" dirty="0" smtClean="0"/>
              <a:t>предметах </a:t>
            </a:r>
            <a:r>
              <a:rPr lang="ru-RU" dirty="0"/>
              <a:t>концептуальных основах и имеет полное программно-методическое обеспечение. Все учебники, входящие в состав УМК, представляют собой единую систему учебников, так как разработаны на основе единых методологических принципов, методических подходов и единства художественно-полиграфического оформления.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" y="260648"/>
            <a:ext cx="868203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724" y="4709170"/>
            <a:ext cx="2148830" cy="214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09170"/>
            <a:ext cx="15335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414" y="1988840"/>
            <a:ext cx="1653464" cy="255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151" y="2146864"/>
            <a:ext cx="1731729" cy="223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15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X:\Алова Людмила Дмитриевна\сайт Школа России\Окружающий мир\большие\1 мет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124744"/>
            <a:ext cx="1066800" cy="1643063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62468" name="TextBox 2"/>
          <p:cNvSpPr txBox="1">
            <a:spLocks noChangeArrowheads="1"/>
          </p:cNvSpPr>
          <p:nvPr/>
        </p:nvSpPr>
        <p:spPr bwMode="auto">
          <a:xfrm>
            <a:off x="827584" y="0"/>
            <a:ext cx="8001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  <a:cs typeface="Arial" charset="0"/>
              </a:rPr>
              <a:t>Курс «Окружающий мир», Андрей Анатольевич Плешаков </a:t>
            </a:r>
            <a:r>
              <a:rPr lang="ru-RU" dirty="0">
                <a:solidFill>
                  <a:schemeClr val="accent6"/>
                </a:solidFill>
                <a:cs typeface="Arial" charset="0"/>
              </a:rPr>
              <a:t>— кандидат педагогических наук,</a:t>
            </a:r>
          </a:p>
          <a:p>
            <a:pPr algn="ctr">
              <a:defRPr/>
            </a:pPr>
            <a:r>
              <a:rPr lang="ru-RU" dirty="0" smtClean="0">
                <a:solidFill>
                  <a:schemeClr val="accent6"/>
                </a:solidFill>
                <a:cs typeface="Arial" charset="0"/>
              </a:rPr>
              <a:t>Лауреат Премии Президента РФ в области образования </a:t>
            </a:r>
          </a:p>
          <a:p>
            <a:pPr algn="ctr">
              <a:defRPr/>
            </a:pPr>
            <a:r>
              <a:rPr lang="ru-RU" dirty="0" smtClean="0">
                <a:solidFill>
                  <a:schemeClr val="accent6"/>
                </a:solidFill>
                <a:cs typeface="Arial" charset="0"/>
              </a:rPr>
              <a:t>научный </a:t>
            </a:r>
            <a:r>
              <a:rPr lang="ru-RU" dirty="0">
                <a:solidFill>
                  <a:schemeClr val="accent6"/>
                </a:solidFill>
                <a:cs typeface="Arial" charset="0"/>
              </a:rPr>
              <a:t>руководитель проекта</a:t>
            </a:r>
          </a:p>
          <a:p>
            <a:pPr algn="ctr">
              <a:defRPr/>
            </a:pPr>
            <a:r>
              <a:rPr lang="ru-RU" dirty="0">
                <a:solidFill>
                  <a:srgbClr val="C00000"/>
                </a:solidFill>
                <a:cs typeface="Arial" charset="0"/>
              </a:rPr>
              <a:t> </a:t>
            </a:r>
            <a:r>
              <a:rPr lang="ru-RU" b="1" dirty="0">
                <a:solidFill>
                  <a:srgbClr val="C00000"/>
                </a:solidFill>
                <a:cs typeface="Arial" charset="0"/>
              </a:rPr>
              <a:t>«Школа России</a:t>
            </a:r>
            <a:r>
              <a:rPr lang="ru-RU" b="1" dirty="0">
                <a:solidFill>
                  <a:srgbClr val="BF2F17"/>
                </a:solidFill>
                <a:cs typeface="Arial" charset="0"/>
              </a:rPr>
              <a:t>»</a:t>
            </a:r>
          </a:p>
        </p:txBody>
      </p:sp>
      <p:pic>
        <p:nvPicPr>
          <p:cNvPr id="48132" name="Picture 2" descr="Y:\Полученные файлы\Pleshako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1428750"/>
            <a:ext cx="2428875" cy="34290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28" name="Picture 4" descr="X:\Алова Людмила Дмитриевна\сайт Школа России\Окружающий мир\большие\3 кл 1 част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1143000"/>
            <a:ext cx="1190625" cy="1547813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29" name="Picture 5" descr="X:\Алова Людмила Дмитриевна\сайт Школа России\Окружающий мир\большие\3 кл 2 част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1124744"/>
            <a:ext cx="1193800" cy="1546225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1" name="Picture 7" descr="X:\Алова Людмила Дмитриевна\сайт Школа России\Окружающий мир\большие\4 кл 1 част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25" y="3128963"/>
            <a:ext cx="1143000" cy="1514475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3" name="Picture 9" descr="X:\Алова Людмила Дмитриевна\сайт Школа России\Окружающий мир\большие\атлас-определител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3" y="5214938"/>
            <a:ext cx="1098550" cy="14287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4" name="Picture 10" descr="X:\Алова Людмила Дмитриевна\сайт Школа России\Окружающий мир\большие\великан на полян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75" y="5214938"/>
            <a:ext cx="1143000" cy="14287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5" name="Picture 11" descr="X:\Алова Людмила Дмитриевна\сайт Школа России\Окружающий мир\большие\зелёные страницы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5214938"/>
            <a:ext cx="1071562" cy="1427162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9" name="Picture 15" descr="X:\Алова Людмила Дмитриевна\сайт Школа России\Окружающий мир\большие\1 кл тетр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88" y="2786063"/>
            <a:ext cx="1103312" cy="14287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41" name="Picture 17" descr="X:\Алова Людмила Дмитриевна\сайт Школа России\Окружающий мир\большие\1 тесты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25" y="2786063"/>
            <a:ext cx="1087438" cy="142240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8" name="Picture 14" descr="X:\Алова Людмила Дмитриевна\сайт Школа России\Окружающий мир\большие\1 кл 2 часть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43063" y="1857375"/>
            <a:ext cx="1130300" cy="1450975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7" name="Picture 13" descr="X:\Алова Людмила Дмитриевна\сайт Школа России\Окружающий мир\большие\1 кл 1 часть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99592" y="1124744"/>
            <a:ext cx="1109662" cy="1477962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7" name="Picture 18" descr="X:\Алова Людмила Дмитриевна\сайт Школа России\Окружающий мир\большие\2 кл 1 часть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71625" y="4143375"/>
            <a:ext cx="1103313" cy="1520825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8" name="Picture 19" descr="X:\Алова Людмила Дмитриевна\сайт Школа России\Окружающий мир\большие\2 кл 2 часть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7250" y="5143500"/>
            <a:ext cx="1095375" cy="140970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9" name="Picture 3" descr="X:\Алова Людмила Дмитриевна\сайт Школа России\Окружающий мир\большие\2 кл тетр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71688" y="5072063"/>
            <a:ext cx="1136650" cy="14541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030" name="Picture 6" descr="X:\Алова Людмила Дмитриевна\сайт Школа России\Окружающий мир\большие\3 кл тетр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358063" y="2286000"/>
            <a:ext cx="1209675" cy="15430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2" name="Picture 8" descr="X:\Алова Людмила Дмитриевна\сайт Школа России\Окружающий мир\большие\4 кл 2 часть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286500" y="3214688"/>
            <a:ext cx="1193800" cy="15811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1" name="Picture 12" descr="X:\Алова Людмила Дмитриевна\сайт Школа России\Окружающий мир\большие\программа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215188" y="4643438"/>
            <a:ext cx="1214437" cy="162560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6004675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82726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Авторский коллектив УМК             «Школа России» </a:t>
            </a:r>
            <a:endParaRPr lang="ru-RU" sz="3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3116"/>
            <a:ext cx="7467600" cy="43308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u="sng" dirty="0" smtClean="0"/>
              <a:t>А. А. Плешаков</a:t>
            </a:r>
          </a:p>
          <a:p>
            <a:pPr algn="ctr">
              <a:buNone/>
            </a:pPr>
            <a:r>
              <a:rPr lang="ru-RU" sz="2800" dirty="0" smtClean="0"/>
              <a:t>В. Г. Горецкий</a:t>
            </a:r>
          </a:p>
          <a:p>
            <a:pPr algn="ctr">
              <a:buNone/>
            </a:pPr>
            <a:r>
              <a:rPr lang="ru-RU" sz="2800" dirty="0" smtClean="0"/>
              <a:t>М. И. Моро</a:t>
            </a:r>
          </a:p>
          <a:p>
            <a:pPr algn="ctr">
              <a:buNone/>
            </a:pPr>
            <a:r>
              <a:rPr lang="ru-RU" sz="2800" dirty="0" smtClean="0"/>
              <a:t>Л. Ф. Климанова</a:t>
            </a:r>
          </a:p>
          <a:p>
            <a:pPr algn="ctr">
              <a:buNone/>
            </a:pPr>
            <a:r>
              <a:rPr lang="ru-RU" sz="2800" dirty="0" smtClean="0"/>
              <a:t>В. П. </a:t>
            </a:r>
            <a:r>
              <a:rPr lang="ru-RU" sz="2800" dirty="0" err="1" smtClean="0"/>
              <a:t>Канакина</a:t>
            </a: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Л. М. Зеленина</a:t>
            </a:r>
          </a:p>
          <a:p>
            <a:pPr algn="ctr">
              <a:buNone/>
            </a:pPr>
            <a:r>
              <a:rPr lang="ru-RU" sz="2800" dirty="0" smtClean="0"/>
              <a:t>Л. А. Виноградская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6158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334</TotalTime>
  <Words>1565</Words>
  <Application>Microsoft Office PowerPoint</Application>
  <PresentationFormat>Экран (4:3)</PresentationFormat>
  <Paragraphs>219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Аптека</vt:lpstr>
      <vt:lpstr>Программы и умк</vt:lpstr>
      <vt:lpstr>Презентация PowerPoint</vt:lpstr>
      <vt:lpstr>Анализ программы начального общего образования соответствующей ФГОС </vt:lpstr>
      <vt:lpstr>Презентация PowerPoint</vt:lpstr>
      <vt:lpstr>Презентация PowerPoint</vt:lpstr>
      <vt:lpstr>Главная концептуальная идея программы «Школа России»</vt:lpstr>
      <vt:lpstr>Презентация PowerPoint</vt:lpstr>
      <vt:lpstr>Презентация PowerPoint</vt:lpstr>
      <vt:lpstr>Авторский коллектив УМК             «Школа России» </vt:lpstr>
      <vt:lpstr>Информационно–образовательная среда УМК «Школа России» </vt:lpstr>
      <vt:lpstr>Учебники УМК «Школа России», которые включены в федеральный перечень учебников</vt:lpstr>
      <vt:lpstr>1 класс</vt:lpstr>
      <vt:lpstr>Обучение грамоте и развитие речи</vt:lpstr>
      <vt:lpstr>Презентация PowerPoint</vt:lpstr>
      <vt:lpstr>Презентация PowerPoint</vt:lpstr>
      <vt:lpstr>2 класс</vt:lpstr>
      <vt:lpstr>Чтение </vt:lpstr>
      <vt:lpstr>Русский язык </vt:lpstr>
      <vt:lpstr>Математика</vt:lpstr>
      <vt:lpstr>Математика</vt:lpstr>
      <vt:lpstr>Презентация PowerPoint</vt:lpstr>
      <vt:lpstr>3 класс</vt:lpstr>
      <vt:lpstr>Окружающий мир</vt:lpstr>
      <vt:lpstr>Презентация PowerPoint</vt:lpstr>
      <vt:lpstr>Презентация PowerPoint</vt:lpstr>
      <vt:lpstr>4 класс</vt:lpstr>
      <vt:lpstr>Презентация PowerPoint</vt:lpstr>
      <vt:lpstr>Учебники УМК «Школа России», которые не включены в федеральный перечень учебников</vt:lpstr>
      <vt:lpstr>1 класс</vt:lpstr>
      <vt:lpstr>2 класс</vt:lpstr>
      <vt:lpstr>3 класс</vt:lpstr>
      <vt:lpstr>4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«Анализ программ начального общего образования соответствующих ФГОС.</dc:title>
  <dc:creator>евгения</dc:creator>
  <cp:lastModifiedBy>Админ</cp:lastModifiedBy>
  <cp:revision>27</cp:revision>
  <dcterms:created xsi:type="dcterms:W3CDTF">2017-03-24T16:31:23Z</dcterms:created>
  <dcterms:modified xsi:type="dcterms:W3CDTF">2022-04-05T17:46:59Z</dcterms:modified>
</cp:coreProperties>
</file>