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60" r:id="rId4"/>
    <p:sldId id="261" r:id="rId5"/>
    <p:sldId id="262" r:id="rId6"/>
    <p:sldId id="263" r:id="rId7"/>
    <p:sldId id="264" r:id="rId8"/>
    <p:sldId id="265" r:id="rId9"/>
    <p:sldId id="266" r:id="rId10"/>
    <p:sldId id="267" r:id="rId11"/>
    <p:sldId id="268" r:id="rId12"/>
    <p:sldId id="269" r:id="rId13"/>
    <p:sldId id="270" r:id="rId14"/>
    <p:sldId id="272" r:id="rId15"/>
    <p:sldId id="273" r:id="rId16"/>
    <p:sldId id="274" r:id="rId17"/>
    <p:sldId id="275" r:id="rId18"/>
    <p:sldId id="276" r:id="rId19"/>
    <p:sldId id="277" r:id="rId20"/>
    <p:sldId id="278" r:id="rId21"/>
    <p:sldId id="279" r:id="rId22"/>
    <p:sldId id="281" r:id="rId23"/>
    <p:sldId id="280" r:id="rId24"/>
    <p:sldId id="282" r:id="rId25"/>
    <p:sldId id="259" r:id="rId26"/>
    <p:sldId id="271" r:id="rId2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499" autoAdjust="0"/>
  </p:normalViewPr>
  <p:slideViewPr>
    <p:cSldViewPr snapToGrid="0">
      <p:cViewPr varScale="1">
        <p:scale>
          <a:sx n="99" d="100"/>
          <a:sy n="99" d="100"/>
        </p:scale>
        <p:origin x="99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B74D8D6-273A-4087-96C2-370E5E0BB17A}" type="datetimeFigureOut">
              <a:rPr lang="ru-RU" smtClean="0"/>
              <a:t>30.12.2022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5572E4-9930-4D4E-BFBD-9C228971984C}" type="slidenum">
              <a:rPr lang="ru-RU" smtClean="0"/>
              <a:t>‹#›</a:t>
            </a:fld>
            <a:endParaRPr lang="ru-RU"/>
          </a:p>
        </p:txBody>
      </p:sp>
    </p:spTree>
    <p:extLst>
      <p:ext uri="{BB962C8B-B14F-4D97-AF65-F5344CB8AC3E}">
        <p14:creationId xmlns:p14="http://schemas.microsoft.com/office/powerpoint/2010/main" val="1067356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B74D8D6-273A-4087-96C2-370E5E0BB17A}" type="datetimeFigureOut">
              <a:rPr lang="ru-RU" smtClean="0"/>
              <a:t>30.12.2022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5572E4-9930-4D4E-BFBD-9C228971984C}" type="slidenum">
              <a:rPr lang="ru-RU" smtClean="0"/>
              <a:t>‹#›</a:t>
            </a:fld>
            <a:endParaRPr lang="ru-RU"/>
          </a:p>
        </p:txBody>
      </p:sp>
    </p:spTree>
    <p:extLst>
      <p:ext uri="{BB962C8B-B14F-4D97-AF65-F5344CB8AC3E}">
        <p14:creationId xmlns:p14="http://schemas.microsoft.com/office/powerpoint/2010/main" val="360584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B74D8D6-273A-4087-96C2-370E5E0BB17A}" type="datetimeFigureOut">
              <a:rPr lang="ru-RU" smtClean="0"/>
              <a:t>30.12.2022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5572E4-9930-4D4E-BFBD-9C228971984C}" type="slidenum">
              <a:rPr lang="ru-RU" smtClean="0"/>
              <a:t>‹#›</a:t>
            </a:fld>
            <a:endParaRPr lang="ru-RU"/>
          </a:p>
        </p:txBody>
      </p:sp>
    </p:spTree>
    <p:extLst>
      <p:ext uri="{BB962C8B-B14F-4D97-AF65-F5344CB8AC3E}">
        <p14:creationId xmlns:p14="http://schemas.microsoft.com/office/powerpoint/2010/main" val="2072287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B74D8D6-273A-4087-96C2-370E5E0BB17A}" type="datetimeFigureOut">
              <a:rPr lang="ru-RU" smtClean="0"/>
              <a:t>30.12.2022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5572E4-9930-4D4E-BFBD-9C228971984C}" type="slidenum">
              <a:rPr lang="ru-RU" smtClean="0"/>
              <a:t>‹#›</a:t>
            </a:fld>
            <a:endParaRPr lang="ru-RU"/>
          </a:p>
        </p:txBody>
      </p:sp>
    </p:spTree>
    <p:extLst>
      <p:ext uri="{BB962C8B-B14F-4D97-AF65-F5344CB8AC3E}">
        <p14:creationId xmlns:p14="http://schemas.microsoft.com/office/powerpoint/2010/main" val="181088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B74D8D6-273A-4087-96C2-370E5E0BB17A}" type="datetimeFigureOut">
              <a:rPr lang="ru-RU" smtClean="0"/>
              <a:t>30.12.2022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5572E4-9930-4D4E-BFBD-9C228971984C}" type="slidenum">
              <a:rPr lang="ru-RU" smtClean="0"/>
              <a:t>‹#›</a:t>
            </a:fld>
            <a:endParaRPr lang="ru-RU"/>
          </a:p>
        </p:txBody>
      </p:sp>
    </p:spTree>
    <p:extLst>
      <p:ext uri="{BB962C8B-B14F-4D97-AF65-F5344CB8AC3E}">
        <p14:creationId xmlns:p14="http://schemas.microsoft.com/office/powerpoint/2010/main" val="1928641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B74D8D6-273A-4087-96C2-370E5E0BB17A}" type="datetimeFigureOut">
              <a:rPr lang="ru-RU" smtClean="0"/>
              <a:t>30.12.2022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C5572E4-9930-4D4E-BFBD-9C228971984C}" type="slidenum">
              <a:rPr lang="ru-RU" smtClean="0"/>
              <a:t>‹#›</a:t>
            </a:fld>
            <a:endParaRPr lang="ru-RU"/>
          </a:p>
        </p:txBody>
      </p:sp>
    </p:spTree>
    <p:extLst>
      <p:ext uri="{BB962C8B-B14F-4D97-AF65-F5344CB8AC3E}">
        <p14:creationId xmlns:p14="http://schemas.microsoft.com/office/powerpoint/2010/main" val="368902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B74D8D6-273A-4087-96C2-370E5E0BB17A}" type="datetimeFigureOut">
              <a:rPr lang="ru-RU" smtClean="0"/>
              <a:t>30.12.2022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C5572E4-9930-4D4E-BFBD-9C228971984C}" type="slidenum">
              <a:rPr lang="ru-RU" smtClean="0"/>
              <a:t>‹#›</a:t>
            </a:fld>
            <a:endParaRPr lang="ru-RU"/>
          </a:p>
        </p:txBody>
      </p:sp>
    </p:spTree>
    <p:extLst>
      <p:ext uri="{BB962C8B-B14F-4D97-AF65-F5344CB8AC3E}">
        <p14:creationId xmlns:p14="http://schemas.microsoft.com/office/powerpoint/2010/main" val="854511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B74D8D6-273A-4087-96C2-370E5E0BB17A}" type="datetimeFigureOut">
              <a:rPr lang="ru-RU" smtClean="0"/>
              <a:t>30.12.2022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C5572E4-9930-4D4E-BFBD-9C228971984C}" type="slidenum">
              <a:rPr lang="ru-RU" smtClean="0"/>
              <a:t>‹#›</a:t>
            </a:fld>
            <a:endParaRPr lang="ru-RU"/>
          </a:p>
        </p:txBody>
      </p:sp>
    </p:spTree>
    <p:extLst>
      <p:ext uri="{BB962C8B-B14F-4D97-AF65-F5344CB8AC3E}">
        <p14:creationId xmlns:p14="http://schemas.microsoft.com/office/powerpoint/2010/main" val="227835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B74D8D6-273A-4087-96C2-370E5E0BB17A}" type="datetimeFigureOut">
              <a:rPr lang="ru-RU" smtClean="0"/>
              <a:t>30.12.2022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C5572E4-9930-4D4E-BFBD-9C228971984C}" type="slidenum">
              <a:rPr lang="ru-RU" smtClean="0"/>
              <a:t>‹#›</a:t>
            </a:fld>
            <a:endParaRPr lang="ru-RU"/>
          </a:p>
        </p:txBody>
      </p:sp>
    </p:spTree>
    <p:extLst>
      <p:ext uri="{BB962C8B-B14F-4D97-AF65-F5344CB8AC3E}">
        <p14:creationId xmlns:p14="http://schemas.microsoft.com/office/powerpoint/2010/main" val="4030045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B74D8D6-273A-4087-96C2-370E5E0BB17A}" type="datetimeFigureOut">
              <a:rPr lang="ru-RU" smtClean="0"/>
              <a:t>30.12.2022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C5572E4-9930-4D4E-BFBD-9C228971984C}" type="slidenum">
              <a:rPr lang="ru-RU" smtClean="0"/>
              <a:t>‹#›</a:t>
            </a:fld>
            <a:endParaRPr lang="ru-RU"/>
          </a:p>
        </p:txBody>
      </p:sp>
    </p:spTree>
    <p:extLst>
      <p:ext uri="{BB962C8B-B14F-4D97-AF65-F5344CB8AC3E}">
        <p14:creationId xmlns:p14="http://schemas.microsoft.com/office/powerpoint/2010/main" val="3539319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B74D8D6-273A-4087-96C2-370E5E0BB17A}" type="datetimeFigureOut">
              <a:rPr lang="ru-RU" smtClean="0"/>
              <a:t>30.12.2022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C5572E4-9930-4D4E-BFBD-9C228971984C}" type="slidenum">
              <a:rPr lang="ru-RU" smtClean="0"/>
              <a:t>‹#›</a:t>
            </a:fld>
            <a:endParaRPr lang="ru-RU"/>
          </a:p>
        </p:txBody>
      </p:sp>
    </p:spTree>
    <p:extLst>
      <p:ext uri="{BB962C8B-B14F-4D97-AF65-F5344CB8AC3E}">
        <p14:creationId xmlns:p14="http://schemas.microsoft.com/office/powerpoint/2010/main" val="3791142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74D8D6-273A-4087-96C2-370E5E0BB17A}" type="datetimeFigureOut">
              <a:rPr lang="ru-RU" smtClean="0"/>
              <a:t>30.12.2022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5572E4-9930-4D4E-BFBD-9C228971984C}" type="slidenum">
              <a:rPr lang="ru-RU" smtClean="0"/>
              <a:t>‹#›</a:t>
            </a:fld>
            <a:endParaRPr lang="ru-RU"/>
          </a:p>
        </p:txBody>
      </p:sp>
    </p:spTree>
    <p:extLst>
      <p:ext uri="{BB962C8B-B14F-4D97-AF65-F5344CB8AC3E}">
        <p14:creationId xmlns:p14="http://schemas.microsoft.com/office/powerpoint/2010/main" val="14854799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image" Target="../media/image2.jpeg"/><Relationship Id="rId7"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hyperlink" Target="http://ru.wikipedia.org/wiki/%D0%AD%D1%85%D0%B8%D0%BD%D0%BE%D0%BF%D0%BB%D1%8E%D1%82%D0%B5%D1%83%D1%81" TargetMode="External"/><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hyperlink" Target="http://ru.wikipedia.org/wiki/%D0%90%D0%BD%D1%82%D0%B0%D1%80%D0%BA%D1%82%D0%B8%D0%BA%D0%B0"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ru.wikipedia.org/wiki/%D0%93%D0%B0%D0%BC%D0%B5%D1%82%D0%B0" TargetMode="External"/><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8" Type="http://schemas.openxmlformats.org/officeDocument/2006/relationships/hyperlink" Target="http://ru.wikipedia.org/wiki/%D0%94%D0%BE%D0%BB%D0%B8%D0%BE%D0%BB%D1%8F%D1%80%D0%B8%D1%8F" TargetMode="External"/><Relationship Id="rId3" Type="http://schemas.openxmlformats.org/officeDocument/2006/relationships/hyperlink" Target="http://ru.wikipedia.org/wiki/%D0%93%D0%BE%D0%BD%D0%B0%D0%B4%D0%B0" TargetMode="External"/><Relationship Id="rId7" Type="http://schemas.openxmlformats.org/officeDocument/2006/relationships/hyperlink" Target="http://ru.wikipedia.org/wiki/%D0%90%D1%83%D1%80%D0%B8%D0%BA%D1%83%D0%BB%D1%8F%D1%80%D0%B8%D1%8F_(%D0%BB%D0%B8%D1%87%D0%B8%D0%BD%D0%BA%D0%B0)"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ru.wikipedia.org/wiki/%D0%94%D0%B8%D0%BF%D0%BB%D0%B5%D1%83%D1%80%D1%83%D0%BB%D0%B0" TargetMode="External"/><Relationship Id="rId5" Type="http://schemas.openxmlformats.org/officeDocument/2006/relationships/hyperlink" Target="http://ru.wikipedia.org/wiki/%D0%9C%D0%B5%D1%82%D0%B0%D0%BC%D0%BE%D1%80%D1%84%D0%BE%D0%B7" TargetMode="External"/><Relationship Id="rId4" Type="http://schemas.openxmlformats.org/officeDocument/2006/relationships/hyperlink" Target="http://ru.wikipedia.org/wiki/%D0%9E%D0%BF%D0%BB%D0%BE%D0%B4%D0%BE%D1%82%D0%B2%D0%BE%D1%80%D0%B5%D0%BD%D0%B8%D0%B5"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ru.wikipedia.org/wiki/%D0%9A%D0%BE%D1%80%D0%B0%D0%BB%D0%BB%D0%BE%D0%B2%D1%8B%D0%B5_%D1%80%D0%B8%D1%84%D1%8B" TargetMode="External"/><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27.jpeg"/><Relationship Id="rId4" Type="http://schemas.openxmlformats.org/officeDocument/2006/relationships/image" Target="../media/image26.jpeg"/></Relationships>
</file>

<file path=ppt/slides/_rels/slide22.xml.rels><?xml version="1.0" encoding="UTF-8" standalone="yes"?>
<Relationships xmlns="http://schemas.openxmlformats.org/package/2006/relationships"><Relationship Id="rId3" Type="http://schemas.openxmlformats.org/officeDocument/2006/relationships/hyperlink" Target="http://ru.wikipedia.org/wiki/%D0%A0%D0%B5%D0%B3%D0%B5%D0%BD%D0%B5%D1%80%D0%B0%D1%86%D0%B8%D1%8F" TargetMode="External"/><Relationship Id="rId7" Type="http://schemas.openxmlformats.org/officeDocument/2006/relationships/image" Target="../media/image28.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ru.wikipedia.org/wiki/%D0%9C%D0%BE%D1%80%D1%81%D0%BA%D0%B8%D0%B5_%D0%B5%D0%B6%D0%B8" TargetMode="External"/><Relationship Id="rId5" Type="http://schemas.openxmlformats.org/officeDocument/2006/relationships/hyperlink" Target="http://ru.wikipedia.org/wiki/%D0%9A%D0%BE%D1%80%D0%B0%D0%BB%D0%BB%D1%8B" TargetMode="External"/><Relationship Id="rId4" Type="http://schemas.openxmlformats.org/officeDocument/2006/relationships/hyperlink" Target="http://ru.wikipedia.org/wiki/%D0%93%D1%83%D0%B1%D0%BA%D0%B8"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503"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brittle_star_2"/>
          <p:cNvPicPr>
            <a:picLocks noChangeAspect="1" noChangeArrowheads="1"/>
          </p:cNvPicPr>
          <p:nvPr/>
        </p:nvPicPr>
        <p:blipFill>
          <a:blip r:embed="rId4"/>
          <a:srcRect/>
          <a:stretch>
            <a:fillRect/>
          </a:stretch>
        </p:blipFill>
        <p:spPr bwMode="auto">
          <a:xfrm>
            <a:off x="1046285" y="228600"/>
            <a:ext cx="3525715" cy="2407900"/>
          </a:xfrm>
          <a:prstGeom prst="rect">
            <a:avLst/>
          </a:prstGeom>
          <a:noFill/>
          <a:ln w="9525">
            <a:noFill/>
            <a:miter lim="800000"/>
            <a:headEnd/>
            <a:tailEnd/>
          </a:ln>
        </p:spPr>
      </p:pic>
      <p:pic>
        <p:nvPicPr>
          <p:cNvPr id="6" name="Picture 2"/>
          <p:cNvPicPr>
            <a:picLocks noChangeAspect="1" noChangeArrowheads="1"/>
          </p:cNvPicPr>
          <p:nvPr/>
        </p:nvPicPr>
        <p:blipFill>
          <a:blip r:embed="rId5"/>
          <a:srcRect/>
          <a:stretch>
            <a:fillRect/>
          </a:stretch>
        </p:blipFill>
        <p:spPr bwMode="auto">
          <a:xfrm>
            <a:off x="1059472" y="4242712"/>
            <a:ext cx="3512527" cy="2438400"/>
          </a:xfrm>
          <a:prstGeom prst="rect">
            <a:avLst/>
          </a:prstGeom>
          <a:noFill/>
          <a:ln w="9525">
            <a:noFill/>
            <a:miter lim="800000"/>
            <a:headEnd/>
            <a:tailEnd/>
          </a:ln>
        </p:spPr>
      </p:pic>
      <p:pic>
        <p:nvPicPr>
          <p:cNvPr id="7" name="Picture 1"/>
          <p:cNvPicPr>
            <a:picLocks noChangeAspect="1" noChangeArrowheads="1"/>
          </p:cNvPicPr>
          <p:nvPr/>
        </p:nvPicPr>
        <p:blipFill>
          <a:blip r:embed="rId6"/>
          <a:srcRect/>
          <a:stretch>
            <a:fillRect/>
          </a:stretch>
        </p:blipFill>
        <p:spPr bwMode="auto">
          <a:xfrm>
            <a:off x="7315200" y="228599"/>
            <a:ext cx="3490546" cy="2421623"/>
          </a:xfrm>
          <a:prstGeom prst="rect">
            <a:avLst/>
          </a:prstGeom>
          <a:noFill/>
          <a:ln w="9525">
            <a:noFill/>
            <a:miter lim="800000"/>
            <a:headEnd/>
            <a:tailEnd/>
          </a:ln>
        </p:spPr>
      </p:pic>
      <p:graphicFrame>
        <p:nvGraphicFramePr>
          <p:cNvPr id="8" name="Object 7"/>
          <p:cNvGraphicFramePr>
            <a:graphicFrameLocks noChangeAspect="1"/>
          </p:cNvGraphicFramePr>
          <p:nvPr>
            <p:extLst>
              <p:ext uri="{D42A27DB-BD31-4B8C-83A1-F6EECF244321}">
                <p14:modId xmlns:p14="http://schemas.microsoft.com/office/powerpoint/2010/main" val="354643979"/>
              </p:ext>
            </p:extLst>
          </p:nvPr>
        </p:nvGraphicFramePr>
        <p:xfrm>
          <a:off x="8118231" y="3588316"/>
          <a:ext cx="3581400" cy="2058988"/>
        </p:xfrm>
        <a:graphic>
          <a:graphicData uri="http://schemas.openxmlformats.org/presentationml/2006/ole">
            <mc:AlternateContent xmlns:mc="http://schemas.openxmlformats.org/markup-compatibility/2006">
              <mc:Choice xmlns:v="urn:schemas-microsoft-com:vml" Requires="v">
                <p:oleObj spid="_x0000_s3078" name="CorelDRAW" r:id="rId7" imgW="8630640" imgH="4972320" progId="">
                  <p:embed/>
                </p:oleObj>
              </mc:Choice>
              <mc:Fallback>
                <p:oleObj name="CorelDRAW" r:id="rId7" imgW="8630640" imgH="4972320" progId="">
                  <p:embed/>
                  <p:pic>
                    <p:nvPicPr>
                      <p:cNvPr id="44039"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18231" y="3588316"/>
                        <a:ext cx="3581400" cy="2058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Прямоугольник 3"/>
          <p:cNvSpPr/>
          <p:nvPr/>
        </p:nvSpPr>
        <p:spPr>
          <a:xfrm>
            <a:off x="3048000" y="3105835"/>
            <a:ext cx="6096000" cy="646331"/>
          </a:xfrm>
          <a:prstGeom prst="rect">
            <a:avLst/>
          </a:prstGeom>
        </p:spPr>
        <p:txBody>
          <a:bodyPr>
            <a:spAutoFit/>
          </a:bodyPr>
          <a:lstStyle/>
          <a:p>
            <a:r>
              <a:rPr lang="ru-RU" b="1" dirty="0">
                <a:solidFill>
                  <a:srgbClr val="0000FF"/>
                </a:solidFill>
                <a:latin typeface="Comic Sans MS" pitchFamily="66" charset="0"/>
              </a:rPr>
              <a:t/>
            </a:r>
            <a:br>
              <a:rPr lang="ru-RU" b="1" dirty="0">
                <a:solidFill>
                  <a:srgbClr val="0000FF"/>
                </a:solidFill>
                <a:latin typeface="Comic Sans MS" pitchFamily="66" charset="0"/>
              </a:rPr>
            </a:br>
            <a:endParaRPr lang="ru-RU" dirty="0"/>
          </a:p>
        </p:txBody>
      </p:sp>
      <p:sp>
        <p:nvSpPr>
          <p:cNvPr id="9" name="Прямоугольник 8"/>
          <p:cNvSpPr/>
          <p:nvPr/>
        </p:nvSpPr>
        <p:spPr>
          <a:xfrm>
            <a:off x="3490545" y="2728575"/>
            <a:ext cx="6638193" cy="1754326"/>
          </a:xfrm>
          <a:prstGeom prst="rect">
            <a:avLst/>
          </a:prstGeom>
        </p:spPr>
        <p:txBody>
          <a:bodyPr wrap="square">
            <a:spAutoFit/>
          </a:bodyPr>
          <a:lstStyle/>
          <a:p>
            <a:r>
              <a:rPr lang="ru-RU" sz="5400" b="1" dirty="0" smtClean="0">
                <a:solidFill>
                  <a:schemeClr val="bg1"/>
                </a:solidFill>
                <a:latin typeface="Comic Sans MS" pitchFamily="66" charset="0"/>
              </a:rPr>
              <a:t>Тип Иглокожие</a:t>
            </a:r>
            <a:r>
              <a:rPr lang="ru-RU" sz="5400" b="1" dirty="0">
                <a:solidFill>
                  <a:schemeClr val="bg1"/>
                </a:solidFill>
                <a:latin typeface="Comic Sans MS" pitchFamily="66" charset="0"/>
              </a:rPr>
              <a:t/>
            </a:r>
            <a:br>
              <a:rPr lang="ru-RU" sz="5400" b="1" dirty="0">
                <a:solidFill>
                  <a:schemeClr val="bg1"/>
                </a:solidFill>
                <a:latin typeface="Comic Sans MS" pitchFamily="66" charset="0"/>
              </a:rPr>
            </a:br>
            <a:endParaRPr lang="ru-RU" sz="5400" dirty="0">
              <a:solidFill>
                <a:schemeClr val="bg1"/>
              </a:solidFill>
            </a:endParaRPr>
          </a:p>
        </p:txBody>
      </p:sp>
      <p:sp>
        <p:nvSpPr>
          <p:cNvPr id="11" name="Прямоугольник 10"/>
          <p:cNvSpPr/>
          <p:nvPr/>
        </p:nvSpPr>
        <p:spPr>
          <a:xfrm>
            <a:off x="4940444" y="5835348"/>
            <a:ext cx="5171609" cy="954107"/>
          </a:xfrm>
          <a:prstGeom prst="rect">
            <a:avLst/>
          </a:prstGeom>
          <a:solidFill>
            <a:schemeClr val="accent1">
              <a:lumMod val="20000"/>
              <a:lumOff val="80000"/>
            </a:schemeClr>
          </a:solidFill>
        </p:spPr>
        <p:txBody>
          <a:bodyPr wrap="none">
            <a:spAutoFit/>
          </a:bodyPr>
          <a:lstStyle/>
          <a:p>
            <a:r>
              <a:rPr lang="ru-RU" sz="2800" b="1" dirty="0" smtClean="0">
                <a:solidFill>
                  <a:srgbClr val="002060"/>
                </a:solidFill>
                <a:latin typeface="Comic Sans MS" pitchFamily="66" charset="0"/>
              </a:rPr>
              <a:t>МБОУ «СОШ №22» </a:t>
            </a:r>
            <a:r>
              <a:rPr lang="ru-RU" sz="2800" b="1" dirty="0" err="1" smtClean="0">
                <a:solidFill>
                  <a:srgbClr val="002060"/>
                </a:solidFill>
                <a:latin typeface="Comic Sans MS" pitchFamily="66" charset="0"/>
              </a:rPr>
              <a:t>г.Курск</a:t>
            </a:r>
            <a:endParaRPr lang="ru-RU" sz="2800" b="1" smtClean="0">
              <a:solidFill>
                <a:srgbClr val="002060"/>
              </a:solidFill>
              <a:latin typeface="Comic Sans MS" pitchFamily="66" charset="0"/>
            </a:endParaRPr>
          </a:p>
          <a:p>
            <a:r>
              <a:rPr lang="ru-RU" sz="2800" b="1" smtClean="0">
                <a:solidFill>
                  <a:srgbClr val="002060"/>
                </a:solidFill>
                <a:latin typeface="Comic Sans MS" pitchFamily="66" charset="0"/>
              </a:rPr>
              <a:t>учитель </a:t>
            </a:r>
            <a:r>
              <a:rPr lang="ru-RU" sz="2800" b="1" dirty="0" smtClean="0">
                <a:solidFill>
                  <a:srgbClr val="002060"/>
                </a:solidFill>
                <a:latin typeface="Comic Sans MS" pitchFamily="66" charset="0"/>
              </a:rPr>
              <a:t>Ерофеева М.И.</a:t>
            </a:r>
            <a:endParaRPr lang="ru-RU" sz="2800" dirty="0">
              <a:solidFill>
                <a:srgbClr val="002060"/>
              </a:solidFill>
            </a:endParaRPr>
          </a:p>
        </p:txBody>
      </p:sp>
    </p:spTree>
    <p:extLst>
      <p:ext uri="{BB962C8B-B14F-4D97-AF65-F5344CB8AC3E}">
        <p14:creationId xmlns:p14="http://schemas.microsoft.com/office/powerpoint/2010/main" val="32962562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txBox="1">
            <a:spLocks noChangeArrowheads="1"/>
          </p:cNvSpPr>
          <p:nvPr/>
        </p:nvSpPr>
        <p:spPr>
          <a:xfrm>
            <a:off x="1981200" y="0"/>
            <a:ext cx="8229600" cy="1143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ru-RU" sz="4400" b="1" dirty="0" smtClean="0">
                <a:latin typeface="Comic Sans MS" pitchFamily="66" charset="0"/>
              </a:rPr>
              <a:t>Класс Морские ежи</a:t>
            </a:r>
            <a:endParaRPr lang="ru-RU" sz="4400" b="1" dirty="0">
              <a:latin typeface="Comic Sans MS" pitchFamily="66" charset="0"/>
            </a:endParaRPr>
          </a:p>
        </p:txBody>
      </p:sp>
      <p:sp>
        <p:nvSpPr>
          <p:cNvPr id="4" name="Прямоугольник 3"/>
          <p:cNvSpPr/>
          <p:nvPr/>
        </p:nvSpPr>
        <p:spPr>
          <a:xfrm>
            <a:off x="1192825" y="1365747"/>
            <a:ext cx="4715606" cy="5133713"/>
          </a:xfrm>
          <a:prstGeom prst="rect">
            <a:avLst/>
          </a:prstGeom>
          <a:solidFill>
            <a:schemeClr val="accent1">
              <a:lumMod val="20000"/>
              <a:lumOff val="80000"/>
            </a:schemeClr>
          </a:solidFill>
        </p:spPr>
        <p:txBody>
          <a:bodyPr wrap="square">
            <a:spAutoFit/>
          </a:bodyPr>
          <a:lstStyle/>
          <a:p>
            <a:pPr>
              <a:lnSpc>
                <a:spcPct val="90000"/>
              </a:lnSpc>
            </a:pPr>
            <a:r>
              <a:rPr lang="ru-RU" sz="2800" b="1" dirty="0" smtClean="0">
                <a:latin typeface="Comic Sans MS" pitchFamily="66" charset="0"/>
              </a:rPr>
              <a:t>Тело уплощено, заключено в сплошной панцирь из известковых пластинок, образующих иглы. Рот на нижней стороне тела, есть особый ротовой аппарат с пятью зубами, кишечник заканчивается анальным отверстием.</a:t>
            </a:r>
          </a:p>
          <a:p>
            <a:pPr>
              <a:lnSpc>
                <a:spcPct val="90000"/>
              </a:lnSpc>
            </a:pPr>
            <a:r>
              <a:rPr lang="ru-RU" sz="2800" b="1" dirty="0" smtClean="0">
                <a:latin typeface="Comic Sans MS" pitchFamily="66" charset="0"/>
              </a:rPr>
              <a:t>  </a:t>
            </a:r>
            <a:r>
              <a:rPr lang="ru-RU" sz="2800" b="1" dirty="0" err="1" smtClean="0">
                <a:latin typeface="Comic Sans MS" pitchFamily="66" charset="0"/>
              </a:rPr>
              <a:t>Малопожвижны</a:t>
            </a:r>
            <a:r>
              <a:rPr lang="ru-RU" sz="2800" b="1" dirty="0" smtClean="0">
                <a:latin typeface="Comic Sans MS" pitchFamily="66" charset="0"/>
              </a:rPr>
              <a:t>, питаются растительной и животной пищей. </a:t>
            </a:r>
          </a:p>
        </p:txBody>
      </p:sp>
      <p:pic>
        <p:nvPicPr>
          <p:cNvPr id="7" name="Picture 2" descr="urchin_5"/>
          <p:cNvPicPr>
            <a:picLocks noChangeAspect="1" noChangeArrowheads="1"/>
          </p:cNvPicPr>
          <p:nvPr/>
        </p:nvPicPr>
        <p:blipFill>
          <a:blip r:embed="rId3"/>
          <a:srcRect/>
          <a:stretch>
            <a:fillRect/>
          </a:stretch>
        </p:blipFill>
        <p:spPr bwMode="auto">
          <a:xfrm>
            <a:off x="7889631" y="1143000"/>
            <a:ext cx="3642946" cy="2622550"/>
          </a:xfrm>
          <a:prstGeom prst="rect">
            <a:avLst/>
          </a:prstGeom>
          <a:noFill/>
          <a:ln w="9525">
            <a:noFill/>
            <a:miter lim="800000"/>
            <a:headEnd/>
            <a:tailEnd/>
          </a:ln>
        </p:spPr>
      </p:pic>
      <p:pic>
        <p:nvPicPr>
          <p:cNvPr id="8" name="Picture 1"/>
          <p:cNvPicPr>
            <a:picLocks noChangeAspect="1" noChangeArrowheads="1"/>
          </p:cNvPicPr>
          <p:nvPr/>
        </p:nvPicPr>
        <p:blipFill>
          <a:blip r:embed="rId4"/>
          <a:srcRect/>
          <a:stretch>
            <a:fillRect/>
          </a:stretch>
        </p:blipFill>
        <p:spPr bwMode="auto">
          <a:xfrm>
            <a:off x="6796454" y="3810000"/>
            <a:ext cx="3642946" cy="2781300"/>
          </a:xfrm>
          <a:prstGeom prst="rect">
            <a:avLst/>
          </a:prstGeom>
          <a:noFill/>
          <a:ln w="9525">
            <a:noFill/>
            <a:miter lim="800000"/>
            <a:headEnd/>
            <a:tailEnd/>
          </a:ln>
        </p:spPr>
      </p:pic>
    </p:spTree>
    <p:extLst>
      <p:ext uri="{BB962C8B-B14F-4D97-AF65-F5344CB8AC3E}">
        <p14:creationId xmlns:p14="http://schemas.microsoft.com/office/powerpoint/2010/main" val="939533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69631" y="1201956"/>
            <a:ext cx="6096000" cy="5262979"/>
          </a:xfrm>
          <a:prstGeom prst="rect">
            <a:avLst/>
          </a:prstGeom>
          <a:solidFill>
            <a:schemeClr val="accent1">
              <a:lumMod val="20000"/>
              <a:lumOff val="80000"/>
            </a:schemeClr>
          </a:solidFill>
        </p:spPr>
        <p:txBody>
          <a:bodyPr>
            <a:spAutoFit/>
          </a:bodyPr>
          <a:lstStyle/>
          <a:p>
            <a:r>
              <a:rPr lang="ru-RU" sz="2800" b="1" dirty="0">
                <a:latin typeface="Comic Sans MS" pitchFamily="66" charset="0"/>
              </a:rPr>
              <a:t>Свободноживущие. Морские ежи — донные ползающие или же зарывающиеся животные. Тело морских ежей обычно почти сферическое, размером от 2—3 до 30 см; покрыто рядами известковых пластинок. Пластинки, как правило, соединены неподвижно и образуют плотный </a:t>
            </a:r>
            <a:r>
              <a:rPr lang="ru-RU" sz="2800" b="1" i="1" dirty="0">
                <a:latin typeface="Comic Sans MS" pitchFamily="66" charset="0"/>
              </a:rPr>
              <a:t>панцирь</a:t>
            </a:r>
            <a:r>
              <a:rPr lang="ru-RU" sz="2800" b="1" dirty="0">
                <a:latin typeface="Comic Sans MS" pitchFamily="66" charset="0"/>
              </a:rPr>
              <a:t> (скорлупу), не позволяющий ежу изменять форму</a:t>
            </a:r>
            <a:endParaRPr lang="ru-RU" sz="2800" dirty="0"/>
          </a:p>
        </p:txBody>
      </p:sp>
      <p:pic>
        <p:nvPicPr>
          <p:cNvPr id="6" name="Picture 2" descr="http://izhevsk.ru/forums/icons/forum_pictures/003656/3656512.jpg"/>
          <p:cNvPicPr>
            <a:picLocks noChangeAspect="1" noChangeArrowheads="1"/>
          </p:cNvPicPr>
          <p:nvPr/>
        </p:nvPicPr>
        <p:blipFill>
          <a:blip r:embed="rId3"/>
          <a:srcRect/>
          <a:stretch>
            <a:fillRect/>
          </a:stretch>
        </p:blipFill>
        <p:spPr bwMode="auto">
          <a:xfrm>
            <a:off x="6790592" y="1266825"/>
            <a:ext cx="2599593" cy="2162175"/>
          </a:xfrm>
          <a:prstGeom prst="rect">
            <a:avLst/>
          </a:prstGeom>
          <a:noFill/>
          <a:ln w="9525">
            <a:noFill/>
            <a:miter lim="800000"/>
            <a:headEnd/>
            <a:tailEnd/>
          </a:ln>
        </p:spPr>
      </p:pic>
      <p:sp>
        <p:nvSpPr>
          <p:cNvPr id="5" name="Прямоугольник 4"/>
          <p:cNvSpPr/>
          <p:nvPr/>
        </p:nvSpPr>
        <p:spPr>
          <a:xfrm>
            <a:off x="3648213" y="247035"/>
            <a:ext cx="5222905" cy="707886"/>
          </a:xfrm>
          <a:prstGeom prst="rect">
            <a:avLst/>
          </a:prstGeom>
        </p:spPr>
        <p:txBody>
          <a:bodyPr wrap="none">
            <a:spAutoFit/>
          </a:bodyPr>
          <a:lstStyle/>
          <a:p>
            <a:r>
              <a:rPr lang="ru-RU" sz="4000" b="1" dirty="0">
                <a:latin typeface="Comic Sans MS" pitchFamily="66" charset="0"/>
              </a:rPr>
              <a:t>Класс Морские ежи</a:t>
            </a:r>
          </a:p>
        </p:txBody>
      </p:sp>
      <p:pic>
        <p:nvPicPr>
          <p:cNvPr id="12" name="Picture 1"/>
          <p:cNvPicPr>
            <a:picLocks noChangeAspect="1" noChangeArrowheads="1"/>
          </p:cNvPicPr>
          <p:nvPr/>
        </p:nvPicPr>
        <p:blipFill>
          <a:blip r:embed="rId4"/>
          <a:srcRect/>
          <a:stretch>
            <a:fillRect/>
          </a:stretch>
        </p:blipFill>
        <p:spPr bwMode="auto">
          <a:xfrm>
            <a:off x="8228867" y="3683635"/>
            <a:ext cx="3276600" cy="2781300"/>
          </a:xfrm>
          <a:prstGeom prst="rect">
            <a:avLst/>
          </a:prstGeom>
          <a:noFill/>
          <a:ln w="9525">
            <a:noFill/>
            <a:miter lim="800000"/>
            <a:headEnd/>
            <a:tailEnd/>
          </a:ln>
        </p:spPr>
      </p:pic>
      <p:pic>
        <p:nvPicPr>
          <p:cNvPr id="13" name="Picture 2" descr="Riccio Melone a Capo Caccia adventurediving.it.jpg"/>
          <p:cNvPicPr>
            <a:picLocks noChangeAspect="1" noChangeArrowheads="1"/>
          </p:cNvPicPr>
          <p:nvPr/>
        </p:nvPicPr>
        <p:blipFill>
          <a:blip r:embed="rId5"/>
          <a:srcRect/>
          <a:stretch>
            <a:fillRect/>
          </a:stretch>
        </p:blipFill>
        <p:spPr bwMode="auto">
          <a:xfrm>
            <a:off x="9815146" y="1266824"/>
            <a:ext cx="2143125" cy="2162175"/>
          </a:xfrm>
          <a:prstGeom prst="rect">
            <a:avLst/>
          </a:prstGeom>
          <a:noFill/>
          <a:ln w="9525">
            <a:noFill/>
            <a:miter lim="800000"/>
            <a:headEnd/>
            <a:tailEnd/>
          </a:ln>
        </p:spPr>
      </p:pic>
    </p:spTree>
    <p:extLst>
      <p:ext uri="{BB962C8B-B14F-4D97-AF65-F5344CB8AC3E}">
        <p14:creationId xmlns:p14="http://schemas.microsoft.com/office/powerpoint/2010/main" val="1348679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3644688" y="331083"/>
            <a:ext cx="4716356" cy="646331"/>
          </a:xfrm>
          <a:prstGeom prst="rect">
            <a:avLst/>
          </a:prstGeom>
        </p:spPr>
        <p:txBody>
          <a:bodyPr wrap="none">
            <a:spAutoFit/>
          </a:bodyPr>
          <a:lstStyle/>
          <a:p>
            <a:r>
              <a:rPr lang="ru-RU" sz="3600" b="1" dirty="0">
                <a:latin typeface="Comic Sans MS" pitchFamily="66" charset="0"/>
              </a:rPr>
              <a:t>Класс Морские ежи</a:t>
            </a:r>
          </a:p>
        </p:txBody>
      </p:sp>
      <p:sp>
        <p:nvSpPr>
          <p:cNvPr id="6" name="Прямоугольник 5"/>
          <p:cNvSpPr/>
          <p:nvPr/>
        </p:nvSpPr>
        <p:spPr>
          <a:xfrm>
            <a:off x="316524" y="1179636"/>
            <a:ext cx="10884877" cy="3444020"/>
          </a:xfrm>
          <a:prstGeom prst="rect">
            <a:avLst/>
          </a:prstGeom>
          <a:solidFill>
            <a:schemeClr val="accent1">
              <a:lumMod val="20000"/>
              <a:lumOff val="80000"/>
            </a:schemeClr>
          </a:solidFill>
        </p:spPr>
        <p:txBody>
          <a:bodyPr wrap="square">
            <a:spAutoFit/>
          </a:bodyPr>
          <a:lstStyle/>
          <a:p>
            <a:pPr>
              <a:lnSpc>
                <a:spcPct val="90000"/>
              </a:lnSpc>
            </a:pPr>
            <a:r>
              <a:rPr lang="ru-RU" sz="2800" b="1" dirty="0" smtClean="0">
                <a:latin typeface="Comic Sans MS" pitchFamily="66" charset="0"/>
              </a:rPr>
              <a:t>Морские ежи </a:t>
            </a:r>
            <a:r>
              <a:rPr lang="ru-RU" sz="2800" b="1" dirty="0" smtClean="0">
                <a:solidFill>
                  <a:srgbClr val="990099"/>
                </a:solidFill>
                <a:latin typeface="Comic Sans MS" pitchFamily="66" charset="0"/>
              </a:rPr>
              <a:t>раздельнополы.</a:t>
            </a:r>
          </a:p>
          <a:p>
            <a:pPr>
              <a:lnSpc>
                <a:spcPct val="90000"/>
              </a:lnSpc>
            </a:pPr>
            <a:r>
              <a:rPr lang="ru-RU" sz="2800" b="1" dirty="0" smtClean="0">
                <a:latin typeface="Comic Sans MS" pitchFamily="66" charset="0"/>
              </a:rPr>
              <a:t>    Развитие с планктонной личинкой (</a:t>
            </a:r>
            <a:r>
              <a:rPr lang="ru-RU" sz="2800" b="1" dirty="0" err="1" smtClean="0">
                <a:latin typeface="Comic Sans MS" pitchFamily="66" charset="0"/>
                <a:hlinkClick r:id="rId3" tooltip="Эхиноплютеус"/>
              </a:rPr>
              <a:t>эхиноплютеус</a:t>
            </a:r>
            <a:r>
              <a:rPr lang="ru-RU" sz="2800" b="1" dirty="0" smtClean="0">
                <a:latin typeface="Comic Sans MS" pitchFamily="66" charset="0"/>
              </a:rPr>
              <a:t>); некоторые </a:t>
            </a:r>
            <a:r>
              <a:rPr lang="ru-RU" sz="2800" b="1" dirty="0" smtClean="0">
                <a:latin typeface="Comic Sans MS" pitchFamily="66" charset="0"/>
                <a:hlinkClick r:id="rId4" tooltip="Антарктика"/>
              </a:rPr>
              <a:t>антарктические</a:t>
            </a:r>
            <a:r>
              <a:rPr lang="ru-RU" sz="2800" b="1" dirty="0" smtClean="0">
                <a:latin typeface="Comic Sans MS" pitchFamily="66" charset="0"/>
              </a:rPr>
              <a:t> виды </a:t>
            </a:r>
            <a:r>
              <a:rPr lang="ru-RU" sz="2800" b="1" dirty="0" smtClean="0">
                <a:latin typeface="Comic Sans MS" pitchFamily="66" charset="0"/>
              </a:rPr>
              <a:t>живородящие </a:t>
            </a:r>
            <a:r>
              <a:rPr lang="ru-RU" sz="2800" b="1" dirty="0" smtClean="0">
                <a:latin typeface="Comic Sans MS" pitchFamily="66" charset="0"/>
              </a:rPr>
              <a:t>— яйца развиваются под защитой игл на верхней стороне тела или в выводковой камере, так что молодой еж оставляет мать вполне сформировавшимся.</a:t>
            </a:r>
          </a:p>
          <a:p>
            <a:pPr>
              <a:lnSpc>
                <a:spcPct val="90000"/>
              </a:lnSpc>
            </a:pPr>
            <a:r>
              <a:rPr lang="ru-RU" sz="2800" b="1" dirty="0" err="1" smtClean="0">
                <a:latin typeface="Comic Sans MS" pitchFamily="66" charset="0"/>
              </a:rPr>
              <a:t>Половозрелости</a:t>
            </a:r>
            <a:r>
              <a:rPr lang="ru-RU" sz="2800" b="1" dirty="0" smtClean="0">
                <a:latin typeface="Comic Sans MS" pitchFamily="66" charset="0"/>
              </a:rPr>
              <a:t> и промыслового размера ежи достигают на третьем году жизни</a:t>
            </a:r>
            <a:r>
              <a:rPr lang="ru-RU" sz="2800" dirty="0" smtClean="0"/>
              <a:t>.</a:t>
            </a:r>
          </a:p>
          <a:p>
            <a:pPr>
              <a:lnSpc>
                <a:spcPct val="90000"/>
              </a:lnSpc>
            </a:pPr>
            <a:endParaRPr lang="ru-RU" dirty="0" smtClean="0"/>
          </a:p>
        </p:txBody>
      </p:sp>
      <p:pic>
        <p:nvPicPr>
          <p:cNvPr id="8" name="Picture 4" descr="Морские ежи. Слева направо: восхитительная астропига, морской ёж-диадема, чешуйчатая арбация, красный морской ёж"/>
          <p:cNvPicPr>
            <a:picLocks noChangeAspect="1" noChangeArrowheads="1"/>
          </p:cNvPicPr>
          <p:nvPr/>
        </p:nvPicPr>
        <p:blipFill>
          <a:blip r:embed="rId5"/>
          <a:srcRect/>
          <a:stretch>
            <a:fillRect/>
          </a:stretch>
        </p:blipFill>
        <p:spPr bwMode="auto">
          <a:xfrm>
            <a:off x="990599" y="4833509"/>
            <a:ext cx="9331570" cy="1936568"/>
          </a:xfrm>
          <a:prstGeom prst="rect">
            <a:avLst/>
          </a:prstGeom>
          <a:noFill/>
          <a:ln w="9525">
            <a:noFill/>
            <a:miter lim="800000"/>
            <a:headEnd/>
            <a:tailEnd/>
          </a:ln>
        </p:spPr>
      </p:pic>
    </p:spTree>
    <p:extLst>
      <p:ext uri="{BB962C8B-B14F-4D97-AF65-F5344CB8AC3E}">
        <p14:creationId xmlns:p14="http://schemas.microsoft.com/office/powerpoint/2010/main" val="1659873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25315" y="1416224"/>
            <a:ext cx="7974623" cy="5133713"/>
          </a:xfrm>
          <a:prstGeom prst="rect">
            <a:avLst/>
          </a:prstGeom>
          <a:solidFill>
            <a:schemeClr val="accent1">
              <a:lumMod val="20000"/>
              <a:lumOff val="80000"/>
            </a:schemeClr>
          </a:solidFill>
        </p:spPr>
        <p:txBody>
          <a:bodyPr wrap="square">
            <a:spAutoFit/>
          </a:bodyPr>
          <a:lstStyle/>
          <a:p>
            <a:pPr>
              <a:lnSpc>
                <a:spcPct val="90000"/>
              </a:lnSpc>
            </a:pPr>
            <a:r>
              <a:rPr lang="ru-RU" sz="2800" b="1" dirty="0" smtClean="0">
                <a:solidFill>
                  <a:srgbClr val="990099"/>
                </a:solidFill>
                <a:latin typeface="Comic Sans MS" pitchFamily="66" charset="0"/>
              </a:rPr>
              <a:t>Морские лилии</a:t>
            </a:r>
            <a:r>
              <a:rPr lang="ru-RU" sz="2800" b="1" dirty="0">
                <a:latin typeface="Comic Sans MS" pitchFamily="66" charset="0"/>
              </a:rPr>
              <a:t>– единственный современный класс прикреплённых иглокожих. В центре чашевидного тела находится рот; от него отходит венчик перистых ветвящихся лучей. С их помощью морская лилия захватывает планктон и детрит, которыми питается. </a:t>
            </a:r>
          </a:p>
          <a:p>
            <a:pPr>
              <a:lnSpc>
                <a:spcPct val="90000"/>
              </a:lnSpc>
            </a:pPr>
            <a:r>
              <a:rPr lang="ru-RU" sz="2800" b="1" dirty="0">
                <a:latin typeface="Comic Sans MS" pitchFamily="66" charset="0"/>
              </a:rPr>
              <a:t>    Вниз от чашечки отходит стебелёк длиной до 1 м либо многочисленные подвижные отростки, которыми животное прикрепляется к субстрату. </a:t>
            </a:r>
            <a:r>
              <a:rPr lang="ru-RU" sz="2800" b="1" dirty="0" err="1">
                <a:latin typeface="Comic Sans MS" pitchFamily="66" charset="0"/>
              </a:rPr>
              <a:t>Бесстебельчатые</a:t>
            </a:r>
            <a:r>
              <a:rPr lang="ru-RU" sz="2800" b="1" dirty="0">
                <a:latin typeface="Comic Sans MS" pitchFamily="66" charset="0"/>
              </a:rPr>
              <a:t> морские лилии способны медленно ползать и даже плавать. </a:t>
            </a:r>
          </a:p>
        </p:txBody>
      </p:sp>
      <p:sp>
        <p:nvSpPr>
          <p:cNvPr id="5" name="Прямоугольник 4"/>
          <p:cNvSpPr/>
          <p:nvPr/>
        </p:nvSpPr>
        <p:spPr>
          <a:xfrm>
            <a:off x="3022184" y="322402"/>
            <a:ext cx="4213013" cy="707886"/>
          </a:xfrm>
          <a:prstGeom prst="rect">
            <a:avLst/>
          </a:prstGeom>
        </p:spPr>
        <p:txBody>
          <a:bodyPr wrap="none">
            <a:spAutoFit/>
          </a:bodyPr>
          <a:lstStyle/>
          <a:p>
            <a:r>
              <a:rPr lang="ru-RU" sz="4000" b="1" dirty="0">
                <a:latin typeface="Comic Sans MS" pitchFamily="66" charset="0"/>
              </a:rPr>
              <a:t>Морские лилии</a:t>
            </a:r>
            <a:endParaRPr lang="ru-RU" sz="4000" dirty="0"/>
          </a:p>
        </p:txBody>
      </p:sp>
      <p:pic>
        <p:nvPicPr>
          <p:cNvPr id="7" name="Picture 4" descr="Морские лилии. Слева направо: перистая звезда, комантус Беннета, средиземноморский антедон"/>
          <p:cNvPicPr>
            <a:picLocks noChangeAspect="1" noChangeArrowheads="1"/>
          </p:cNvPicPr>
          <p:nvPr/>
        </p:nvPicPr>
        <p:blipFill>
          <a:blip r:embed="rId3"/>
          <a:srcRect/>
          <a:stretch>
            <a:fillRect/>
          </a:stretch>
        </p:blipFill>
        <p:spPr bwMode="auto">
          <a:xfrm>
            <a:off x="8379069" y="249693"/>
            <a:ext cx="3733800" cy="2060208"/>
          </a:xfrm>
          <a:prstGeom prst="rect">
            <a:avLst/>
          </a:prstGeom>
          <a:noFill/>
          <a:ln w="9525">
            <a:noFill/>
            <a:miter lim="800000"/>
            <a:headEnd/>
            <a:tailEnd/>
          </a:ln>
        </p:spPr>
      </p:pic>
    </p:spTree>
    <p:extLst>
      <p:ext uri="{BB962C8B-B14F-4D97-AF65-F5344CB8AC3E}">
        <p14:creationId xmlns:p14="http://schemas.microsoft.com/office/powerpoint/2010/main" val="16529346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63769" y="1122363"/>
            <a:ext cx="7007469" cy="5262979"/>
          </a:xfrm>
          <a:prstGeom prst="rect">
            <a:avLst/>
          </a:prstGeom>
          <a:solidFill>
            <a:schemeClr val="accent1">
              <a:lumMod val="20000"/>
              <a:lumOff val="80000"/>
            </a:schemeClr>
          </a:solidFill>
        </p:spPr>
        <p:txBody>
          <a:bodyPr wrap="square">
            <a:spAutoFit/>
          </a:bodyPr>
          <a:lstStyle/>
          <a:p>
            <a:r>
              <a:rPr lang="ru-RU" sz="2800" b="1" dirty="0">
                <a:latin typeface="Comic Sans MS" panose="030F0702030302020204" pitchFamily="66" charset="0"/>
              </a:rPr>
              <a:t>Донные животные с телом в виде чашечки, в центре которой находится рот, а вверх отходит венчик из ветвящихся лучей. Ведут сидячий образ жизни и обнаруживаются на глубине от 200 до 9700 м. Все морские лилии являются пассивными </a:t>
            </a:r>
            <a:r>
              <a:rPr lang="ru-RU" sz="2800" b="1" dirty="0" err="1">
                <a:latin typeface="Comic Sans MS" panose="030F0702030302020204" pitchFamily="66" charset="0"/>
              </a:rPr>
              <a:t>фильтраторами</a:t>
            </a:r>
            <a:r>
              <a:rPr lang="ru-RU" sz="2800" b="1" dirty="0">
                <a:latin typeface="Comic Sans MS" panose="030F0702030302020204" pitchFamily="66" charset="0"/>
              </a:rPr>
              <a:t>, отцеживающими из воды питательную взвесь: </a:t>
            </a:r>
            <a:r>
              <a:rPr lang="ru-RU" sz="2800" b="1" dirty="0" smtClean="0">
                <a:latin typeface="Comic Sans MS" panose="030F0702030302020204" pitchFamily="66" charset="0"/>
              </a:rPr>
              <a:t>простейших, личинок </a:t>
            </a:r>
            <a:r>
              <a:rPr lang="ru-RU" sz="2800" b="1" dirty="0">
                <a:latin typeface="Comic Sans MS" panose="030F0702030302020204" pitchFamily="66" charset="0"/>
              </a:rPr>
              <a:t>беспозвоночных, мелких </a:t>
            </a:r>
            <a:r>
              <a:rPr lang="ru-RU" sz="2800" b="1" dirty="0" smtClean="0">
                <a:latin typeface="Comic Sans MS" panose="030F0702030302020204" pitchFamily="66" charset="0"/>
              </a:rPr>
              <a:t>ракообразных.</a:t>
            </a:r>
            <a:endParaRPr lang="ru-RU" sz="2800" b="1" dirty="0">
              <a:latin typeface="Comic Sans MS" panose="030F0702030302020204" pitchFamily="66" charset="0"/>
            </a:endParaRPr>
          </a:p>
        </p:txBody>
      </p:sp>
      <p:sp>
        <p:nvSpPr>
          <p:cNvPr id="5" name="Прямоугольник 4"/>
          <p:cNvSpPr/>
          <p:nvPr/>
        </p:nvSpPr>
        <p:spPr>
          <a:xfrm>
            <a:off x="3927792" y="260378"/>
            <a:ext cx="4213013" cy="707886"/>
          </a:xfrm>
          <a:prstGeom prst="rect">
            <a:avLst/>
          </a:prstGeom>
        </p:spPr>
        <p:txBody>
          <a:bodyPr wrap="none">
            <a:spAutoFit/>
          </a:bodyPr>
          <a:lstStyle/>
          <a:p>
            <a:r>
              <a:rPr lang="ru-RU" sz="4000" b="1" dirty="0">
                <a:latin typeface="Comic Sans MS" pitchFamily="66" charset="0"/>
              </a:rPr>
              <a:t>Морские лилии</a:t>
            </a:r>
            <a:endParaRPr lang="ru-RU" sz="4000" dirty="0"/>
          </a:p>
        </p:txBody>
      </p:sp>
      <p:pic>
        <p:nvPicPr>
          <p:cNvPr id="7" name="Picture 2"/>
          <p:cNvPicPr>
            <a:picLocks noChangeAspect="1" noChangeArrowheads="1"/>
          </p:cNvPicPr>
          <p:nvPr/>
        </p:nvPicPr>
        <p:blipFill>
          <a:blip r:embed="rId3"/>
          <a:srcRect/>
          <a:stretch>
            <a:fillRect/>
          </a:stretch>
        </p:blipFill>
        <p:spPr bwMode="auto">
          <a:xfrm>
            <a:off x="7754815" y="1122363"/>
            <a:ext cx="3755292" cy="5262979"/>
          </a:xfrm>
          <a:prstGeom prst="rect">
            <a:avLst/>
          </a:prstGeom>
          <a:noFill/>
          <a:ln w="9525">
            <a:noFill/>
            <a:miter lim="800000"/>
            <a:headEnd/>
            <a:tailEnd/>
          </a:ln>
        </p:spPr>
      </p:pic>
    </p:spTree>
    <p:extLst>
      <p:ext uri="{BB962C8B-B14F-4D97-AF65-F5344CB8AC3E}">
        <p14:creationId xmlns:p14="http://schemas.microsoft.com/office/powerpoint/2010/main" val="7495079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750001" y="368440"/>
            <a:ext cx="3472425" cy="707886"/>
          </a:xfrm>
          <a:prstGeom prst="rect">
            <a:avLst/>
          </a:prstGeom>
        </p:spPr>
        <p:txBody>
          <a:bodyPr wrap="none">
            <a:spAutoFit/>
          </a:bodyPr>
          <a:lstStyle/>
          <a:p>
            <a:r>
              <a:rPr lang="ru-RU" sz="4000" b="1" dirty="0" smtClean="0">
                <a:solidFill>
                  <a:srgbClr val="002060"/>
                </a:solidFill>
                <a:latin typeface="Comic Sans MS" pitchFamily="66" charset="0"/>
              </a:rPr>
              <a:t>Размножение</a:t>
            </a:r>
            <a:endParaRPr lang="ru-RU" sz="4000" dirty="0">
              <a:solidFill>
                <a:srgbClr val="002060"/>
              </a:solidFill>
            </a:endParaRPr>
          </a:p>
        </p:txBody>
      </p:sp>
      <p:sp>
        <p:nvSpPr>
          <p:cNvPr id="5" name="Прямоугольник 4"/>
          <p:cNvSpPr/>
          <p:nvPr/>
        </p:nvSpPr>
        <p:spPr>
          <a:xfrm>
            <a:off x="638906" y="1556085"/>
            <a:ext cx="7151077" cy="3970318"/>
          </a:xfrm>
          <a:prstGeom prst="rect">
            <a:avLst/>
          </a:prstGeom>
          <a:solidFill>
            <a:schemeClr val="accent1">
              <a:lumMod val="20000"/>
              <a:lumOff val="80000"/>
            </a:schemeClr>
          </a:solidFill>
        </p:spPr>
        <p:txBody>
          <a:bodyPr wrap="square">
            <a:spAutoFit/>
          </a:bodyPr>
          <a:lstStyle/>
          <a:p>
            <a:r>
              <a:rPr lang="ru-RU" sz="2800" b="1" dirty="0">
                <a:latin typeface="Comic Sans MS" pitchFamily="66" charset="0"/>
              </a:rPr>
              <a:t>Раздельнополы; </a:t>
            </a:r>
            <a:r>
              <a:rPr lang="ru-RU" sz="2800" b="1" dirty="0">
                <a:latin typeface="Comic Sans MS" pitchFamily="66" charset="0"/>
                <a:hlinkClick r:id="rId3" tooltip="Гамета"/>
              </a:rPr>
              <a:t>гаметы</a:t>
            </a:r>
            <a:r>
              <a:rPr lang="ru-RU" sz="2800" b="1" dirty="0">
                <a:latin typeface="Comic Sans MS" pitchFamily="66" charset="0"/>
              </a:rPr>
              <a:t> развиваются в </a:t>
            </a:r>
            <a:r>
              <a:rPr lang="ru-RU" sz="2800" b="1" dirty="0" err="1">
                <a:latin typeface="Comic Sans MS" pitchFamily="66" charset="0"/>
              </a:rPr>
              <a:t>пиннулах</a:t>
            </a:r>
            <a:r>
              <a:rPr lang="ru-RU" sz="2800" b="1" dirty="0">
                <a:latin typeface="Comic Sans MS" pitchFamily="66" charset="0"/>
              </a:rPr>
              <a:t>. Развитие с плавающей личинкой </a:t>
            </a:r>
          </a:p>
          <a:p>
            <a:r>
              <a:rPr lang="ru-RU" sz="2800" b="1" dirty="0">
                <a:latin typeface="Comic Sans MS" pitchFamily="66" charset="0"/>
              </a:rPr>
              <a:t>    Личинки, прикрепляясь к субстрату, превращаются в миниатюрное стебельковое подобие взрослой лилии. У </a:t>
            </a:r>
            <a:r>
              <a:rPr lang="ru-RU" sz="2800" b="1" dirty="0" err="1">
                <a:latin typeface="Comic Sans MS" pitchFamily="66" charset="0"/>
              </a:rPr>
              <a:t>бесстебельчатых</a:t>
            </a:r>
            <a:r>
              <a:rPr lang="ru-RU" sz="2800" b="1" dirty="0">
                <a:latin typeface="Comic Sans MS" pitchFamily="66" charset="0"/>
              </a:rPr>
              <a:t> лилий по мере роста во взрослую форму стебелёк отмирает.</a:t>
            </a:r>
          </a:p>
        </p:txBody>
      </p:sp>
      <p:pic>
        <p:nvPicPr>
          <p:cNvPr id="7" name="Picture 2" descr="Ptilometra australis Passion Flower feather star.jpg"/>
          <p:cNvPicPr>
            <a:picLocks noChangeAspect="1" noChangeArrowheads="1"/>
          </p:cNvPicPr>
          <p:nvPr/>
        </p:nvPicPr>
        <p:blipFill>
          <a:blip r:embed="rId4"/>
          <a:srcRect/>
          <a:stretch>
            <a:fillRect/>
          </a:stretch>
        </p:blipFill>
        <p:spPr bwMode="auto">
          <a:xfrm>
            <a:off x="7490436" y="3261946"/>
            <a:ext cx="4326426" cy="3497945"/>
          </a:xfrm>
          <a:prstGeom prst="rect">
            <a:avLst/>
          </a:prstGeom>
          <a:noFill/>
          <a:ln w="9525">
            <a:noFill/>
            <a:miter lim="800000"/>
            <a:headEnd/>
            <a:tailEnd/>
          </a:ln>
        </p:spPr>
      </p:pic>
    </p:spTree>
    <p:extLst>
      <p:ext uri="{BB962C8B-B14F-4D97-AF65-F5344CB8AC3E}">
        <p14:creationId xmlns:p14="http://schemas.microsoft.com/office/powerpoint/2010/main" val="21217792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694189" y="322402"/>
            <a:ext cx="4549643" cy="707886"/>
          </a:xfrm>
          <a:prstGeom prst="rect">
            <a:avLst/>
          </a:prstGeom>
        </p:spPr>
        <p:txBody>
          <a:bodyPr wrap="none">
            <a:spAutoFit/>
          </a:bodyPr>
          <a:lstStyle/>
          <a:p>
            <a:r>
              <a:rPr lang="ru-RU" sz="4000" b="1" dirty="0" smtClean="0">
                <a:solidFill>
                  <a:schemeClr val="accent5">
                    <a:lumMod val="50000"/>
                  </a:schemeClr>
                </a:solidFill>
                <a:latin typeface="Comic Sans MS" pitchFamily="66" charset="0"/>
              </a:rPr>
              <a:t>Класс Голотурии</a:t>
            </a:r>
            <a:endParaRPr lang="ru-RU" sz="4000" dirty="0">
              <a:solidFill>
                <a:schemeClr val="accent5">
                  <a:lumMod val="50000"/>
                </a:schemeClr>
              </a:solidFill>
            </a:endParaRPr>
          </a:p>
        </p:txBody>
      </p:sp>
      <p:sp>
        <p:nvSpPr>
          <p:cNvPr id="6" name="Rectangle 3"/>
          <p:cNvSpPr txBox="1">
            <a:spLocks noChangeArrowheads="1"/>
          </p:cNvSpPr>
          <p:nvPr/>
        </p:nvSpPr>
        <p:spPr>
          <a:xfrm>
            <a:off x="228600" y="1600200"/>
            <a:ext cx="4572000" cy="4525963"/>
          </a:xfrm>
          <a:prstGeom prst="rect">
            <a:avLst/>
          </a:prstGeom>
          <a:solidFill>
            <a:schemeClr val="accent1">
              <a:lumMod val="20000"/>
              <a:lumOff val="80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buFontTx/>
              <a:buNone/>
            </a:pPr>
            <a:r>
              <a:rPr lang="ru-RU" sz="2800" b="1" dirty="0" smtClean="0">
                <a:latin typeface="Comic Sans MS" pitchFamily="66" charset="0"/>
              </a:rPr>
              <a:t>  </a:t>
            </a:r>
            <a:r>
              <a:rPr lang="ru-RU" sz="2800" b="1" dirty="0" err="1" smtClean="0">
                <a:latin typeface="Comic Sans MS" pitchFamily="66" charset="0"/>
              </a:rPr>
              <a:t>Мешковидное</a:t>
            </a:r>
            <a:r>
              <a:rPr lang="ru-RU" sz="2800" b="1" dirty="0" smtClean="0">
                <a:latin typeface="Comic Sans MS" pitchFamily="66" charset="0"/>
              </a:rPr>
              <a:t> тело с</a:t>
            </a:r>
          </a:p>
          <a:p>
            <a:pPr>
              <a:buFontTx/>
              <a:buNone/>
            </a:pPr>
            <a:r>
              <a:rPr lang="ru-RU" sz="2800" b="1" dirty="0" smtClean="0">
                <a:latin typeface="Comic Sans MS" pitchFamily="66" charset="0"/>
              </a:rPr>
              <a:t>венчиком ветвистых </a:t>
            </a:r>
          </a:p>
          <a:p>
            <a:pPr>
              <a:buFontTx/>
              <a:buNone/>
            </a:pPr>
            <a:r>
              <a:rPr lang="ru-RU" sz="2800" b="1" dirty="0" smtClean="0">
                <a:latin typeface="Comic Sans MS" pitchFamily="66" charset="0"/>
              </a:rPr>
              <a:t>щупалец вокруг рта. </a:t>
            </a:r>
          </a:p>
          <a:p>
            <a:pPr>
              <a:buFontTx/>
              <a:buNone/>
            </a:pPr>
            <a:r>
              <a:rPr lang="ru-RU" sz="2800" b="1" dirty="0" smtClean="0">
                <a:latin typeface="Comic Sans MS" pitchFamily="66" charset="0"/>
              </a:rPr>
              <a:t>Вдоль тела – пять рядов </a:t>
            </a:r>
          </a:p>
          <a:p>
            <a:pPr>
              <a:buFontTx/>
              <a:buNone/>
            </a:pPr>
            <a:r>
              <a:rPr lang="ru-RU" sz="2800" b="1" dirty="0" smtClean="0">
                <a:latin typeface="Comic Sans MS" pitchFamily="66" charset="0"/>
              </a:rPr>
              <a:t>ножек. Могут плавать, </a:t>
            </a:r>
          </a:p>
          <a:p>
            <a:pPr>
              <a:buFontTx/>
              <a:buNone/>
            </a:pPr>
            <a:r>
              <a:rPr lang="ru-RU" sz="2800" b="1" dirty="0" smtClean="0">
                <a:latin typeface="Comic Sans MS" pitchFamily="66" charset="0"/>
              </a:rPr>
              <a:t>питаются донными</a:t>
            </a:r>
          </a:p>
          <a:p>
            <a:pPr>
              <a:buFontTx/>
              <a:buNone/>
            </a:pPr>
            <a:r>
              <a:rPr lang="ru-RU" sz="2800" b="1" dirty="0" smtClean="0">
                <a:latin typeface="Comic Sans MS" pitchFamily="66" charset="0"/>
              </a:rPr>
              <a:t>животными,</a:t>
            </a:r>
          </a:p>
          <a:p>
            <a:pPr>
              <a:buFontTx/>
              <a:buNone/>
            </a:pPr>
            <a:r>
              <a:rPr lang="ru-RU" sz="2800" b="1" dirty="0" smtClean="0">
                <a:latin typeface="Comic Sans MS" pitchFamily="66" charset="0"/>
              </a:rPr>
              <a:t>водорослями.</a:t>
            </a:r>
            <a:endParaRPr lang="ru-RU" sz="2800" b="1" dirty="0">
              <a:latin typeface="Comic Sans MS" pitchFamily="66" charset="0"/>
            </a:endParaRPr>
          </a:p>
        </p:txBody>
      </p:sp>
      <p:pic>
        <p:nvPicPr>
          <p:cNvPr id="7" name="Picture 8" descr="http://www.canlilaralemi.org/wp-content/uploads/2011/11/Denizhiyari6.jpg"/>
          <p:cNvPicPr>
            <a:picLocks noChangeAspect="1" noChangeArrowheads="1"/>
          </p:cNvPicPr>
          <p:nvPr/>
        </p:nvPicPr>
        <p:blipFill>
          <a:blip r:embed="rId3"/>
          <a:srcRect/>
          <a:stretch>
            <a:fillRect/>
          </a:stretch>
        </p:blipFill>
        <p:spPr bwMode="auto">
          <a:xfrm>
            <a:off x="8326438" y="1600200"/>
            <a:ext cx="3446462" cy="2590800"/>
          </a:xfrm>
          <a:prstGeom prst="rect">
            <a:avLst/>
          </a:prstGeom>
          <a:noFill/>
          <a:ln w="9525">
            <a:noFill/>
            <a:miter lim="800000"/>
            <a:headEnd/>
            <a:tailEnd/>
          </a:ln>
        </p:spPr>
      </p:pic>
      <p:pic>
        <p:nvPicPr>
          <p:cNvPr id="8" name="Picture 2" descr="http://vladnews.ru/uploads/2010/11/01/trepanque.jpg"/>
          <p:cNvPicPr>
            <a:picLocks noChangeAspect="1" noChangeArrowheads="1"/>
          </p:cNvPicPr>
          <p:nvPr/>
        </p:nvPicPr>
        <p:blipFill>
          <a:blip r:embed="rId4"/>
          <a:srcRect/>
          <a:stretch>
            <a:fillRect/>
          </a:stretch>
        </p:blipFill>
        <p:spPr bwMode="auto">
          <a:xfrm>
            <a:off x="5065712" y="3548063"/>
            <a:ext cx="3430587" cy="2578100"/>
          </a:xfrm>
          <a:prstGeom prst="rect">
            <a:avLst/>
          </a:prstGeom>
          <a:noFill/>
          <a:ln w="9525">
            <a:noFill/>
            <a:miter lim="800000"/>
            <a:headEnd/>
            <a:tailEnd/>
          </a:ln>
        </p:spPr>
      </p:pic>
    </p:spTree>
    <p:extLst>
      <p:ext uri="{BB962C8B-B14F-4D97-AF65-F5344CB8AC3E}">
        <p14:creationId xmlns:p14="http://schemas.microsoft.com/office/powerpoint/2010/main" val="13867737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a:spLocks noChangeArrowheads="1"/>
          </p:cNvSpPr>
          <p:nvPr/>
        </p:nvSpPr>
        <p:spPr bwMode="auto">
          <a:xfrm>
            <a:off x="5736737" y="1132743"/>
            <a:ext cx="5420701" cy="5693866"/>
          </a:xfrm>
          <a:prstGeom prst="rect">
            <a:avLst/>
          </a:prstGeom>
          <a:solidFill>
            <a:schemeClr val="accent1">
              <a:lumMod val="20000"/>
              <a:lumOff val="80000"/>
            </a:schemeClr>
          </a:solidFill>
          <a:ln w="9525">
            <a:noFill/>
            <a:miter lim="800000"/>
            <a:headEnd/>
            <a:tailEnd/>
          </a:ln>
        </p:spPr>
        <p:txBody>
          <a:bodyPr wrap="square">
            <a:spAutoFit/>
          </a:bodyPr>
          <a:lstStyle/>
          <a:p>
            <a:r>
              <a:rPr lang="ru-RU" sz="2800" b="1" dirty="0">
                <a:latin typeface="Comic Sans MS" pitchFamily="66" charset="0"/>
              </a:rPr>
              <a:t>Голотурии — малоподвижные или ползающие животные, отличаются продолговатой, червеобразной, реже шаровидной формой, отсутствием выступающих шипов и редукцией кожного скелета до мелких известковых «косточек», залегающих в стенке тела. Обитают в морях на различных глубинах</a:t>
            </a:r>
          </a:p>
        </p:txBody>
      </p:sp>
      <p:pic>
        <p:nvPicPr>
          <p:cNvPr id="6" name="Picture 6" descr="http://smoking-room.ru/blog/uploads/trep.jpg"/>
          <p:cNvPicPr>
            <a:picLocks noChangeAspect="1" noChangeArrowheads="1"/>
          </p:cNvPicPr>
          <p:nvPr/>
        </p:nvPicPr>
        <p:blipFill>
          <a:blip r:embed="rId3"/>
          <a:srcRect/>
          <a:stretch>
            <a:fillRect/>
          </a:stretch>
        </p:blipFill>
        <p:spPr>
          <a:xfrm>
            <a:off x="1901154" y="1122363"/>
            <a:ext cx="3524250" cy="2643187"/>
          </a:xfrm>
          <a:prstGeom prst="rect">
            <a:avLst/>
          </a:prstGeom>
        </p:spPr>
      </p:pic>
      <p:pic>
        <p:nvPicPr>
          <p:cNvPr id="7" name="Picture 10" descr="http://im5-tub-ru.yandex.net/i?id=24809247-60-72&amp;n=21"/>
          <p:cNvPicPr>
            <a:picLocks noChangeAspect="1" noChangeArrowheads="1"/>
          </p:cNvPicPr>
          <p:nvPr/>
        </p:nvPicPr>
        <p:blipFill>
          <a:blip r:embed="rId4"/>
          <a:srcRect/>
          <a:stretch>
            <a:fillRect/>
          </a:stretch>
        </p:blipFill>
        <p:spPr bwMode="auto">
          <a:xfrm>
            <a:off x="901334" y="3765550"/>
            <a:ext cx="3046412" cy="2703512"/>
          </a:xfrm>
          <a:prstGeom prst="rect">
            <a:avLst/>
          </a:prstGeom>
          <a:noFill/>
          <a:ln w="9525">
            <a:noFill/>
            <a:miter lim="800000"/>
            <a:headEnd/>
            <a:tailEnd/>
          </a:ln>
        </p:spPr>
      </p:pic>
      <p:sp>
        <p:nvSpPr>
          <p:cNvPr id="8" name="Прямоугольник 7"/>
          <p:cNvSpPr/>
          <p:nvPr/>
        </p:nvSpPr>
        <p:spPr>
          <a:xfrm>
            <a:off x="3694189" y="322402"/>
            <a:ext cx="4549643" cy="707886"/>
          </a:xfrm>
          <a:prstGeom prst="rect">
            <a:avLst/>
          </a:prstGeom>
        </p:spPr>
        <p:txBody>
          <a:bodyPr wrap="none">
            <a:spAutoFit/>
          </a:bodyPr>
          <a:lstStyle/>
          <a:p>
            <a:r>
              <a:rPr lang="ru-RU" sz="4000" b="1" dirty="0" smtClean="0">
                <a:solidFill>
                  <a:schemeClr val="accent5">
                    <a:lumMod val="50000"/>
                  </a:schemeClr>
                </a:solidFill>
                <a:latin typeface="Comic Sans MS" pitchFamily="66" charset="0"/>
              </a:rPr>
              <a:t>Класс Голотурии</a:t>
            </a:r>
            <a:endParaRPr lang="ru-RU" sz="4000" dirty="0">
              <a:solidFill>
                <a:schemeClr val="accent5">
                  <a:lumMod val="50000"/>
                </a:schemeClr>
              </a:solidFill>
            </a:endParaRPr>
          </a:p>
        </p:txBody>
      </p:sp>
    </p:spTree>
    <p:extLst>
      <p:ext uri="{BB962C8B-B14F-4D97-AF65-F5344CB8AC3E}">
        <p14:creationId xmlns:p14="http://schemas.microsoft.com/office/powerpoint/2010/main" val="42297712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Заголовок 1"/>
          <p:cNvSpPr txBox="1">
            <a:spLocks/>
          </p:cNvSpPr>
          <p:nvPr/>
        </p:nvSpPr>
        <p:spPr>
          <a:xfrm>
            <a:off x="4167554" y="281354"/>
            <a:ext cx="4443046" cy="84100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b="1" dirty="0" smtClean="0">
                <a:solidFill>
                  <a:schemeClr val="accent5">
                    <a:lumMod val="50000"/>
                  </a:schemeClr>
                </a:solidFill>
                <a:latin typeface="Comic Sans MS" pitchFamily="66" charset="0"/>
              </a:rPr>
              <a:t>Размножение</a:t>
            </a:r>
            <a:endParaRPr lang="ru-RU" b="1" dirty="0">
              <a:solidFill>
                <a:schemeClr val="accent5">
                  <a:lumMod val="50000"/>
                </a:schemeClr>
              </a:solidFill>
              <a:latin typeface="Comic Sans MS" pitchFamily="66" charset="0"/>
            </a:endParaRPr>
          </a:p>
        </p:txBody>
      </p:sp>
      <p:sp>
        <p:nvSpPr>
          <p:cNvPr id="6" name="Содержимое 2"/>
          <p:cNvSpPr txBox="1">
            <a:spLocks/>
          </p:cNvSpPr>
          <p:nvPr/>
        </p:nvSpPr>
        <p:spPr>
          <a:xfrm>
            <a:off x="1908968" y="1098550"/>
            <a:ext cx="9090209" cy="5346212"/>
          </a:xfrm>
          <a:prstGeom prst="rect">
            <a:avLst/>
          </a:prstGeom>
          <a:solidFill>
            <a:schemeClr val="accent1">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ru-RU" sz="2400" b="1" dirty="0" smtClean="0">
                <a:latin typeface="Comic Sans MS" pitchFamily="66" charset="0"/>
                <a:cs typeface="Times New Roman" pitchFamily="18" charset="0"/>
              </a:rPr>
              <a:t>Раздельнополы, есть гермафродиты</a:t>
            </a:r>
          </a:p>
          <a:p>
            <a:r>
              <a:rPr lang="ru-RU" sz="2400" b="1" dirty="0" smtClean="0">
                <a:latin typeface="Comic Sans MS" pitchFamily="66" charset="0"/>
                <a:cs typeface="Times New Roman" pitchFamily="18" charset="0"/>
              </a:rPr>
              <a:t>Половой орган (</a:t>
            </a:r>
            <a:r>
              <a:rPr lang="ru-RU" sz="2400" b="1" i="1" dirty="0" smtClean="0">
                <a:latin typeface="Comic Sans MS" pitchFamily="66" charset="0"/>
                <a:cs typeface="Times New Roman" pitchFamily="18" charset="0"/>
                <a:hlinkClick r:id="rId3" tooltip="Гонада"/>
              </a:rPr>
              <a:t>гонада</a:t>
            </a:r>
            <a:r>
              <a:rPr lang="ru-RU" sz="2400" b="1" dirty="0" smtClean="0">
                <a:latin typeface="Comic Sans MS" pitchFamily="66" charset="0"/>
                <a:cs typeface="Times New Roman" pitchFamily="18" charset="0"/>
              </a:rPr>
              <a:t>) непарный, в виде пучка пальчатых трубок.</a:t>
            </a:r>
          </a:p>
          <a:p>
            <a:r>
              <a:rPr lang="ru-RU" sz="2400" b="1" dirty="0" smtClean="0">
                <a:latin typeface="Comic Sans MS" pitchFamily="66" charset="0"/>
                <a:cs typeface="Times New Roman" pitchFamily="18" charset="0"/>
              </a:rPr>
              <a:t> </a:t>
            </a:r>
            <a:r>
              <a:rPr lang="ru-RU" sz="2400" b="1" dirty="0" smtClean="0">
                <a:latin typeface="Comic Sans MS" pitchFamily="66" charset="0"/>
                <a:cs typeface="Times New Roman" pitchFamily="18" charset="0"/>
                <a:hlinkClick r:id="rId4" tooltip="Оплодотворение"/>
              </a:rPr>
              <a:t>Оплодотворение</a:t>
            </a:r>
            <a:r>
              <a:rPr lang="ru-RU" sz="2400" b="1" dirty="0" smtClean="0">
                <a:latin typeface="Comic Sans MS" pitchFamily="66" charset="0"/>
                <a:cs typeface="Times New Roman" pitchFamily="18" charset="0"/>
              </a:rPr>
              <a:t> яйца и развитие зародыша у большинства видов наружное. Некоторые голотурии ловят яйца щупальцами и прикрепляют к спинной стороне тела; в редких случаях эмбрионы развиваются в полости тела.</a:t>
            </a:r>
          </a:p>
          <a:p>
            <a:r>
              <a:rPr lang="ru-RU" sz="2400" b="1" dirty="0" smtClean="0">
                <a:latin typeface="Comic Sans MS" pitchFamily="66" charset="0"/>
                <a:cs typeface="Times New Roman" pitchFamily="18" charset="0"/>
              </a:rPr>
              <a:t>Развиваются голотурии с </a:t>
            </a:r>
            <a:r>
              <a:rPr lang="ru-RU" sz="2400" b="1" dirty="0" smtClean="0">
                <a:latin typeface="Comic Sans MS" pitchFamily="66" charset="0"/>
                <a:cs typeface="Times New Roman" pitchFamily="18" charset="0"/>
                <a:hlinkClick r:id="rId5" tooltip="Метаморфоз"/>
              </a:rPr>
              <a:t>метаморфозом</a:t>
            </a:r>
            <a:r>
              <a:rPr lang="ru-RU" sz="2400" b="1" dirty="0" smtClean="0">
                <a:latin typeface="Comic Sans MS" pitchFamily="66" charset="0"/>
                <a:cs typeface="Times New Roman" pitchFamily="18" charset="0"/>
              </a:rPr>
              <a:t>: из яиц выходят плавающие личинки. Исходная форма личинки, как и у всех иглокожих, представлена </a:t>
            </a:r>
            <a:r>
              <a:rPr lang="ru-RU" sz="2400" b="1" dirty="0" err="1" smtClean="0">
                <a:latin typeface="Comic Sans MS" pitchFamily="66" charset="0"/>
                <a:cs typeface="Times New Roman" pitchFamily="18" charset="0"/>
                <a:hlinkClick r:id="rId6" tooltip="Диплеурула"/>
              </a:rPr>
              <a:t>диплеурулой</a:t>
            </a:r>
            <a:r>
              <a:rPr lang="ru-RU" sz="2400" b="1" dirty="0" smtClean="0">
                <a:latin typeface="Comic Sans MS" pitchFamily="66" charset="0"/>
                <a:cs typeface="Times New Roman" pitchFamily="18" charset="0"/>
              </a:rPr>
              <a:t>; через три дня она превращается в </a:t>
            </a:r>
            <a:r>
              <a:rPr lang="ru-RU" sz="2400" b="1" dirty="0" err="1" smtClean="0">
                <a:latin typeface="Comic Sans MS" pitchFamily="66" charset="0"/>
                <a:cs typeface="Times New Roman" pitchFamily="18" charset="0"/>
                <a:hlinkClick r:id="rId7" tooltip="Аурикулярия (личинка)"/>
              </a:rPr>
              <a:t>аурикулярию</a:t>
            </a:r>
            <a:r>
              <a:rPr lang="ru-RU" sz="2400" b="1" dirty="0" smtClean="0">
                <a:latin typeface="Comic Sans MS" pitchFamily="66" charset="0"/>
                <a:cs typeface="Times New Roman" pitchFamily="18" charset="0"/>
              </a:rPr>
              <a:t>, а затем в </a:t>
            </a:r>
            <a:r>
              <a:rPr lang="ru-RU" sz="2400" b="1" dirty="0" err="1" smtClean="0">
                <a:latin typeface="Comic Sans MS" pitchFamily="66" charset="0"/>
                <a:cs typeface="Times New Roman" pitchFamily="18" charset="0"/>
                <a:hlinkClick r:id="rId8" tooltip="Долиолярия"/>
              </a:rPr>
              <a:t>долиолярию</a:t>
            </a:r>
            <a:r>
              <a:rPr lang="ru-RU" sz="2400" b="1" dirty="0" smtClean="0">
                <a:latin typeface="Comic Sans MS" pitchFamily="66" charset="0"/>
                <a:cs typeface="Times New Roman" pitchFamily="18" charset="0"/>
              </a:rPr>
              <a:t>. </a:t>
            </a:r>
          </a:p>
          <a:p>
            <a:endParaRPr lang="ru-RU" sz="2400" b="1" dirty="0">
              <a:latin typeface="Comic Sans MS" pitchFamily="66" charset="0"/>
              <a:cs typeface="Times New Roman" pitchFamily="18" charset="0"/>
            </a:endParaRPr>
          </a:p>
        </p:txBody>
      </p:sp>
    </p:spTree>
    <p:extLst>
      <p:ext uri="{BB962C8B-B14F-4D97-AF65-F5344CB8AC3E}">
        <p14:creationId xmlns:p14="http://schemas.microsoft.com/office/powerpoint/2010/main" val="11168012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29"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917868" y="376516"/>
            <a:ext cx="2039341" cy="707886"/>
          </a:xfrm>
          <a:prstGeom prst="rect">
            <a:avLst/>
          </a:prstGeom>
        </p:spPr>
        <p:txBody>
          <a:bodyPr wrap="none">
            <a:spAutoFit/>
          </a:bodyPr>
          <a:lstStyle/>
          <a:p>
            <a:r>
              <a:rPr lang="ru-RU" sz="4000" b="1" dirty="0" smtClean="0">
                <a:solidFill>
                  <a:schemeClr val="accent5">
                    <a:lumMod val="50000"/>
                  </a:schemeClr>
                </a:solidFill>
                <a:latin typeface="Comic Sans MS" pitchFamily="66" charset="0"/>
              </a:rPr>
              <a:t>Защита</a:t>
            </a:r>
            <a:endParaRPr lang="ru-RU" sz="4000" dirty="0">
              <a:solidFill>
                <a:schemeClr val="accent5">
                  <a:lumMod val="50000"/>
                </a:schemeClr>
              </a:solidFill>
            </a:endParaRPr>
          </a:p>
        </p:txBody>
      </p:sp>
      <p:sp>
        <p:nvSpPr>
          <p:cNvPr id="6" name="Содержимое 2"/>
          <p:cNvSpPr txBox="1">
            <a:spLocks/>
          </p:cNvSpPr>
          <p:nvPr/>
        </p:nvSpPr>
        <p:spPr>
          <a:xfrm>
            <a:off x="1987458" y="1339056"/>
            <a:ext cx="8217083" cy="4525963"/>
          </a:xfrm>
          <a:prstGeom prst="rect">
            <a:avLst/>
          </a:prstGeom>
          <a:solidFill>
            <a:schemeClr val="accent1">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ru-RU" sz="3600" b="1" dirty="0" smtClean="0">
                <a:latin typeface="Comic Sans MS" pitchFamily="66" charset="0"/>
              </a:rPr>
              <a:t>  Сильно сжимаясь, голотурии    выбрасывают через анальное отверстие свои внутренности, которые впоследствии восстанавливаются</a:t>
            </a:r>
            <a:endParaRPr lang="ru-RU" sz="3600" b="1" dirty="0">
              <a:latin typeface="Comic Sans MS" pitchFamily="66" charset="0"/>
            </a:endParaRPr>
          </a:p>
        </p:txBody>
      </p:sp>
      <p:pic>
        <p:nvPicPr>
          <p:cNvPr id="7" name="Picture 2" descr="http://vladnews.ru/uploads/2010/11/01/trepanque.jpg"/>
          <p:cNvPicPr>
            <a:picLocks noChangeAspect="1" noChangeArrowheads="1"/>
          </p:cNvPicPr>
          <p:nvPr/>
        </p:nvPicPr>
        <p:blipFill>
          <a:blip r:embed="rId3"/>
          <a:srcRect/>
          <a:stretch>
            <a:fillRect/>
          </a:stretch>
        </p:blipFill>
        <p:spPr bwMode="auto">
          <a:xfrm>
            <a:off x="7051431" y="4193260"/>
            <a:ext cx="3735021" cy="2578100"/>
          </a:xfrm>
          <a:prstGeom prst="rect">
            <a:avLst/>
          </a:prstGeom>
          <a:noFill/>
          <a:ln w="9525">
            <a:noFill/>
            <a:miter lim="800000"/>
            <a:headEnd/>
            <a:tailEnd/>
          </a:ln>
        </p:spPr>
      </p:pic>
      <p:pic>
        <p:nvPicPr>
          <p:cNvPr id="8" name="Picture 5" descr="i?id=52974592&amp;tov=8"/>
          <p:cNvPicPr>
            <a:picLocks noChangeAspect="1" noChangeArrowheads="1"/>
          </p:cNvPicPr>
          <p:nvPr/>
        </p:nvPicPr>
        <p:blipFill>
          <a:blip r:embed="rId4"/>
          <a:srcRect/>
          <a:stretch>
            <a:fillRect/>
          </a:stretch>
        </p:blipFill>
        <p:spPr bwMode="auto">
          <a:xfrm>
            <a:off x="773722" y="4193260"/>
            <a:ext cx="3815863" cy="2578100"/>
          </a:xfrm>
          <a:prstGeom prst="rect">
            <a:avLst/>
          </a:prstGeom>
          <a:noFill/>
          <a:ln w="9525">
            <a:noFill/>
            <a:miter lim="800000"/>
            <a:headEnd/>
            <a:tailEnd/>
          </a:ln>
        </p:spPr>
      </p:pic>
    </p:spTree>
    <p:extLst>
      <p:ext uri="{BB962C8B-B14F-4D97-AF65-F5344CB8AC3E}">
        <p14:creationId xmlns:p14="http://schemas.microsoft.com/office/powerpoint/2010/main" val="1232184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459285" y="148471"/>
            <a:ext cx="5939446" cy="707886"/>
          </a:xfrm>
          <a:prstGeom prst="rect">
            <a:avLst/>
          </a:prstGeom>
        </p:spPr>
        <p:txBody>
          <a:bodyPr wrap="none">
            <a:spAutoFit/>
          </a:bodyPr>
          <a:lstStyle/>
          <a:p>
            <a:r>
              <a:rPr lang="ru-RU" sz="4000" b="1" dirty="0" smtClean="0">
                <a:solidFill>
                  <a:schemeClr val="accent5">
                    <a:lumMod val="50000"/>
                  </a:schemeClr>
                </a:solidFill>
                <a:latin typeface="Comic Sans MS" pitchFamily="66" charset="0"/>
              </a:rPr>
              <a:t>Общая характеристика</a:t>
            </a:r>
            <a:endParaRPr lang="ru-RU" sz="4000" dirty="0">
              <a:solidFill>
                <a:schemeClr val="accent5">
                  <a:lumMod val="50000"/>
                </a:schemeClr>
              </a:solidFill>
            </a:endParaRPr>
          </a:p>
        </p:txBody>
      </p:sp>
      <p:sp>
        <p:nvSpPr>
          <p:cNvPr id="5" name="Прямоугольник 4"/>
          <p:cNvSpPr/>
          <p:nvPr/>
        </p:nvSpPr>
        <p:spPr>
          <a:xfrm>
            <a:off x="562708" y="1155214"/>
            <a:ext cx="10541977" cy="4893647"/>
          </a:xfrm>
          <a:prstGeom prst="rect">
            <a:avLst/>
          </a:prstGeom>
          <a:solidFill>
            <a:schemeClr val="accent1">
              <a:lumMod val="20000"/>
              <a:lumOff val="80000"/>
            </a:schemeClr>
          </a:solidFill>
        </p:spPr>
        <p:txBody>
          <a:bodyPr wrap="square">
            <a:spAutoFit/>
          </a:bodyPr>
          <a:lstStyle/>
          <a:p>
            <a:r>
              <a:rPr lang="ru-RU" sz="2400" b="1" dirty="0">
                <a:latin typeface="Comic Sans MS" panose="030F0702030302020204" pitchFamily="66" charset="0"/>
              </a:rPr>
              <a:t>Примерно 500 млн. лет </a:t>
            </a:r>
            <a:r>
              <a:rPr lang="ru-RU" sz="2400" b="1" dirty="0" smtClean="0">
                <a:latin typeface="Comic Sans MS" panose="030F0702030302020204" pitchFamily="66" charset="0"/>
              </a:rPr>
              <a:t>назад </a:t>
            </a:r>
            <a:r>
              <a:rPr lang="ru-RU" sz="2400" b="1" dirty="0">
                <a:latin typeface="Comic Sans MS" panose="030F0702030302020204" pitchFamily="66" charset="0"/>
              </a:rPr>
              <a:t>океаническое дно было заселено удивительными животными, которые были похожи то на огромные цветы, то на шары, покрытые длиннейшими иглами, то на </a:t>
            </a:r>
            <a:r>
              <a:rPr lang="ru-RU" sz="2400" b="1" dirty="0" err="1">
                <a:latin typeface="Comic Sans MS" panose="030F0702030302020204" pitchFamily="66" charset="0"/>
              </a:rPr>
              <a:t>многоконечные</a:t>
            </a:r>
            <a:r>
              <a:rPr lang="ru-RU" sz="2400" b="1" dirty="0">
                <a:latin typeface="Comic Sans MS" panose="030F0702030302020204" pitchFamily="66" charset="0"/>
              </a:rPr>
              <a:t> звезды. Это было время расцвета иглокожих.</a:t>
            </a:r>
            <a:br>
              <a:rPr lang="ru-RU" sz="2400" b="1" dirty="0">
                <a:latin typeface="Comic Sans MS" panose="030F0702030302020204" pitchFamily="66" charset="0"/>
              </a:rPr>
            </a:br>
            <a:r>
              <a:rPr lang="ru-RU" sz="2400" b="1" dirty="0">
                <a:latin typeface="Comic Sans MS" panose="030F0702030302020204" pitchFamily="66" charset="0"/>
              </a:rPr>
              <a:t>Название «иглокожие» – было дано еще древними греками, из-за наличия на теле этих животных игл</a:t>
            </a:r>
            <a:r>
              <a:rPr lang="ru-RU" sz="2400" b="1" dirty="0" smtClean="0">
                <a:latin typeface="Comic Sans MS" panose="030F0702030302020204" pitchFamily="66" charset="0"/>
              </a:rPr>
              <a:t>. Иглокожие </a:t>
            </a:r>
            <a:r>
              <a:rPr lang="ru-RU" sz="2400" b="1" dirty="0">
                <a:latin typeface="Comic Sans MS" pitchFamily="66" charset="0"/>
              </a:rPr>
              <a:t>— самые древние группы которые имели двустороннюю симметрию тела. Потом они перешли к малоподвижному, а некоторые к прикрепленному образу жизни, и в связи с этим симметрия взрослых форм стала пятилучевой, но личинки их сохранили двустороннюю симметрию. </a:t>
            </a:r>
            <a:r>
              <a:rPr lang="ru-RU" sz="2400" b="1" dirty="0" smtClean="0">
                <a:latin typeface="Comic Sans MS" pitchFamily="66" charset="0"/>
              </a:rPr>
              <a:t>В </a:t>
            </a:r>
            <a:r>
              <a:rPr lang="ru-RU" sz="2400" b="1" dirty="0">
                <a:latin typeface="Comic Sans MS" pitchFamily="66" charset="0"/>
              </a:rPr>
              <a:t>настоящее время насчитывается </a:t>
            </a:r>
            <a:r>
              <a:rPr lang="ru-RU" sz="2400" b="1" dirty="0" smtClean="0">
                <a:latin typeface="Comic Sans MS" pitchFamily="66" charset="0"/>
              </a:rPr>
              <a:t>около 6500 </a:t>
            </a:r>
            <a:r>
              <a:rPr lang="ru-RU" sz="2400" b="1" dirty="0">
                <a:latin typeface="Comic Sans MS" pitchFamily="66" charset="0"/>
              </a:rPr>
              <a:t>видов</a:t>
            </a:r>
          </a:p>
          <a:p>
            <a:r>
              <a:rPr lang="ru-RU" sz="2400" b="1" dirty="0">
                <a:latin typeface="Comic Sans MS" pitchFamily="66" charset="0"/>
              </a:rPr>
              <a:t>Обитают в морях , океанах, как на больших глубинах, так и на мелководьях</a:t>
            </a:r>
          </a:p>
        </p:txBody>
      </p:sp>
    </p:spTree>
    <p:extLst>
      <p:ext uri="{BB962C8B-B14F-4D97-AF65-F5344CB8AC3E}">
        <p14:creationId xmlns:p14="http://schemas.microsoft.com/office/powerpoint/2010/main" val="11765781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854391" y="368440"/>
            <a:ext cx="3990195" cy="707886"/>
          </a:xfrm>
          <a:prstGeom prst="rect">
            <a:avLst/>
          </a:prstGeom>
        </p:spPr>
        <p:txBody>
          <a:bodyPr wrap="none">
            <a:spAutoFit/>
          </a:bodyPr>
          <a:lstStyle/>
          <a:p>
            <a:r>
              <a:rPr lang="ru-RU" sz="4000" b="1" dirty="0">
                <a:solidFill>
                  <a:schemeClr val="accent5">
                    <a:lumMod val="50000"/>
                  </a:schemeClr>
                </a:solidFill>
                <a:latin typeface="Comic Sans MS" pitchFamily="66" charset="0"/>
              </a:rPr>
              <a:t>Класс </a:t>
            </a:r>
            <a:r>
              <a:rPr lang="ru-RU" sz="4000" b="1" dirty="0" err="1">
                <a:solidFill>
                  <a:schemeClr val="accent5">
                    <a:lumMod val="50000"/>
                  </a:schemeClr>
                </a:solidFill>
                <a:latin typeface="Comic Sans MS" pitchFamily="66" charset="0"/>
              </a:rPr>
              <a:t>Офиуры</a:t>
            </a:r>
            <a:endParaRPr lang="ru-RU" sz="4000" dirty="0">
              <a:solidFill>
                <a:schemeClr val="accent5">
                  <a:lumMod val="50000"/>
                </a:schemeClr>
              </a:solidFill>
            </a:endParaRPr>
          </a:p>
        </p:txBody>
      </p:sp>
      <p:sp>
        <p:nvSpPr>
          <p:cNvPr id="6" name="Rectangle 7"/>
          <p:cNvSpPr txBox="1">
            <a:spLocks noChangeArrowheads="1"/>
          </p:cNvSpPr>
          <p:nvPr/>
        </p:nvSpPr>
        <p:spPr>
          <a:xfrm>
            <a:off x="879230" y="1547446"/>
            <a:ext cx="3930161" cy="4578717"/>
          </a:xfrm>
          <a:prstGeom prst="rect">
            <a:avLst/>
          </a:prstGeom>
          <a:solidFill>
            <a:schemeClr val="accent1">
              <a:lumMod val="20000"/>
              <a:lumOff val="80000"/>
            </a:schemeClr>
          </a:solidFill>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buFontTx/>
              <a:buNone/>
            </a:pPr>
            <a:r>
              <a:rPr lang="ru-RU" b="1" dirty="0" smtClean="0">
                <a:latin typeface="Comic Sans MS" pitchFamily="66" charset="0"/>
              </a:rPr>
              <a:t>    </a:t>
            </a:r>
          </a:p>
          <a:p>
            <a:pPr>
              <a:buFontTx/>
              <a:buNone/>
            </a:pPr>
            <a:r>
              <a:rPr lang="ru-RU" sz="3200" b="1" dirty="0" smtClean="0">
                <a:latin typeface="Comic Sans MS" pitchFamily="66" charset="0"/>
              </a:rPr>
              <a:t>Отличаются от морских звезд более тонкими лучами, на которых расположено огромное количество присосок.</a:t>
            </a:r>
          </a:p>
          <a:p>
            <a:pPr>
              <a:buFontTx/>
              <a:buNone/>
            </a:pPr>
            <a:r>
              <a:rPr lang="ru-RU" sz="3200" b="1" dirty="0" smtClean="0">
                <a:latin typeface="Comic Sans MS" pitchFamily="66" charset="0"/>
              </a:rPr>
              <a:t>  Питаются растительной и животной пищей.</a:t>
            </a:r>
          </a:p>
          <a:p>
            <a:pPr>
              <a:buFontTx/>
              <a:buNone/>
            </a:pPr>
            <a:endParaRPr lang="ru-RU" sz="3200" b="1" dirty="0">
              <a:latin typeface="Comic Sans MS" pitchFamily="66" charset="0"/>
            </a:endParaRPr>
          </a:p>
        </p:txBody>
      </p:sp>
      <p:pic>
        <p:nvPicPr>
          <p:cNvPr id="7" name="Picture 4" descr="brittle_star"/>
          <p:cNvPicPr>
            <a:picLocks noChangeAspect="1" noChangeArrowheads="1"/>
          </p:cNvPicPr>
          <p:nvPr/>
        </p:nvPicPr>
        <p:blipFill>
          <a:blip r:embed="rId3"/>
          <a:srcRect/>
          <a:stretch>
            <a:fillRect/>
          </a:stretch>
        </p:blipFill>
        <p:spPr bwMode="auto">
          <a:xfrm>
            <a:off x="6333391" y="1547446"/>
            <a:ext cx="4876800" cy="4578717"/>
          </a:xfrm>
          <a:prstGeom prst="rect">
            <a:avLst/>
          </a:prstGeom>
          <a:noFill/>
          <a:ln w="9525">
            <a:noFill/>
            <a:miter lim="800000"/>
            <a:headEnd/>
            <a:tailEnd/>
          </a:ln>
        </p:spPr>
      </p:pic>
    </p:spTree>
    <p:extLst>
      <p:ext uri="{BB962C8B-B14F-4D97-AF65-F5344CB8AC3E}">
        <p14:creationId xmlns:p14="http://schemas.microsoft.com/office/powerpoint/2010/main" val="16309179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100902" y="322402"/>
            <a:ext cx="3990195" cy="707886"/>
          </a:xfrm>
          <a:prstGeom prst="rect">
            <a:avLst/>
          </a:prstGeom>
        </p:spPr>
        <p:txBody>
          <a:bodyPr wrap="none">
            <a:spAutoFit/>
          </a:bodyPr>
          <a:lstStyle/>
          <a:p>
            <a:r>
              <a:rPr lang="ru-RU" sz="4000" b="1" dirty="0" smtClean="0">
                <a:solidFill>
                  <a:schemeClr val="accent5">
                    <a:lumMod val="50000"/>
                  </a:schemeClr>
                </a:solidFill>
                <a:latin typeface="Comic Sans MS" pitchFamily="66" charset="0"/>
              </a:rPr>
              <a:t>Класс </a:t>
            </a:r>
            <a:r>
              <a:rPr lang="ru-RU" sz="4000" b="1" dirty="0" err="1" smtClean="0">
                <a:solidFill>
                  <a:schemeClr val="accent5">
                    <a:lumMod val="50000"/>
                  </a:schemeClr>
                </a:solidFill>
                <a:latin typeface="Comic Sans MS" pitchFamily="66" charset="0"/>
              </a:rPr>
              <a:t>Офиуры</a:t>
            </a:r>
            <a:endParaRPr lang="ru-RU" sz="4000" dirty="0">
              <a:solidFill>
                <a:schemeClr val="accent5">
                  <a:lumMod val="50000"/>
                </a:schemeClr>
              </a:solidFill>
            </a:endParaRPr>
          </a:p>
        </p:txBody>
      </p:sp>
      <p:sp>
        <p:nvSpPr>
          <p:cNvPr id="6" name="Содержимое 2"/>
          <p:cNvSpPr txBox="1">
            <a:spLocks/>
          </p:cNvSpPr>
          <p:nvPr/>
        </p:nvSpPr>
        <p:spPr>
          <a:xfrm>
            <a:off x="1828801" y="1112245"/>
            <a:ext cx="8258175" cy="5145088"/>
          </a:xfrm>
          <a:prstGeom prst="rect">
            <a:avLst/>
          </a:prstGeom>
          <a:solidFill>
            <a:schemeClr val="accent1">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ru-RU" sz="2400" b="1" smtClean="0">
                <a:latin typeface="Comic Sans MS" pitchFamily="66" charset="0"/>
              </a:rPr>
              <a:t>Офиуры обитают на морском дне повсеместно, на глубине до 6—8 км. Большинство встречается на глубине более 500 м; населяют и </a:t>
            </a:r>
            <a:r>
              <a:rPr lang="ru-RU" sz="2400" b="1" smtClean="0">
                <a:latin typeface="Comic Sans MS" pitchFamily="66" charset="0"/>
                <a:hlinkClick r:id="rId3" tooltip="Коралловые рифы"/>
              </a:rPr>
              <a:t>коралловые рифы</a:t>
            </a:r>
            <a:r>
              <a:rPr lang="ru-RU" sz="2400" b="1" smtClean="0">
                <a:latin typeface="Comic Sans MS" pitchFamily="66" charset="0"/>
              </a:rPr>
              <a:t>. Ползают по дну посредством изгибания лучей или зарываются в грунт. </a:t>
            </a:r>
          </a:p>
          <a:p>
            <a:r>
              <a:rPr lang="ru-RU" sz="2400" b="1" smtClean="0">
                <a:latin typeface="Comic Sans MS" pitchFamily="66" charset="0"/>
              </a:rPr>
              <a:t>Двигаются толчками, вытягивая вперёд 2 пары рук и резко загибая их назад. При питании руки офиур поднимаются почти вертикально вверх. У некоторых офиур руки ветвятся</a:t>
            </a:r>
            <a:endParaRPr lang="ru-RU" sz="2400" b="1" dirty="0">
              <a:latin typeface="Comic Sans MS" pitchFamily="66" charset="0"/>
            </a:endParaRPr>
          </a:p>
        </p:txBody>
      </p:sp>
      <p:pic>
        <p:nvPicPr>
          <p:cNvPr id="7" name="Picture 4" descr="http://im6-tub-ru.yandex.net/i?id=21278013-54-72&amp;n=21"/>
          <p:cNvPicPr>
            <a:picLocks noChangeAspect="1" noChangeArrowheads="1"/>
          </p:cNvPicPr>
          <p:nvPr/>
        </p:nvPicPr>
        <p:blipFill>
          <a:blip r:embed="rId4"/>
          <a:srcRect/>
          <a:stretch>
            <a:fillRect/>
          </a:stretch>
        </p:blipFill>
        <p:spPr bwMode="auto">
          <a:xfrm>
            <a:off x="1247777" y="4443413"/>
            <a:ext cx="3214688" cy="2143125"/>
          </a:xfrm>
          <a:prstGeom prst="rect">
            <a:avLst/>
          </a:prstGeom>
          <a:noFill/>
          <a:ln w="9525">
            <a:noFill/>
            <a:miter lim="800000"/>
            <a:headEnd/>
            <a:tailEnd/>
          </a:ln>
        </p:spPr>
      </p:pic>
      <p:pic>
        <p:nvPicPr>
          <p:cNvPr id="8" name="Picture 2" descr="File:Brittle star.JPG"/>
          <p:cNvPicPr>
            <a:picLocks noChangeAspect="1" noChangeArrowheads="1"/>
          </p:cNvPicPr>
          <p:nvPr/>
        </p:nvPicPr>
        <p:blipFill>
          <a:blip r:embed="rId5"/>
          <a:srcRect/>
          <a:stretch>
            <a:fillRect/>
          </a:stretch>
        </p:blipFill>
        <p:spPr bwMode="auto">
          <a:xfrm>
            <a:off x="7042639" y="4443414"/>
            <a:ext cx="3349138" cy="2143124"/>
          </a:xfrm>
          <a:prstGeom prst="rect">
            <a:avLst/>
          </a:prstGeom>
          <a:noFill/>
          <a:ln w="9525">
            <a:noFill/>
            <a:miter lim="800000"/>
            <a:headEnd/>
            <a:tailEnd/>
          </a:ln>
        </p:spPr>
      </p:pic>
    </p:spTree>
    <p:extLst>
      <p:ext uri="{BB962C8B-B14F-4D97-AF65-F5344CB8AC3E}">
        <p14:creationId xmlns:p14="http://schemas.microsoft.com/office/powerpoint/2010/main" val="15124390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59423" y="955344"/>
            <a:ext cx="8044962" cy="4154984"/>
          </a:xfrm>
          <a:prstGeom prst="rect">
            <a:avLst/>
          </a:prstGeom>
          <a:solidFill>
            <a:schemeClr val="accent1">
              <a:lumMod val="20000"/>
              <a:lumOff val="80000"/>
            </a:schemeClr>
          </a:solidFill>
        </p:spPr>
        <p:txBody>
          <a:bodyPr wrap="square">
            <a:spAutoFit/>
          </a:bodyPr>
          <a:lstStyle/>
          <a:p>
            <a:r>
              <a:rPr lang="ru-RU" sz="2400" b="1" dirty="0" smtClean="0">
                <a:latin typeface="Comic Sans MS" pitchFamily="66" charset="0"/>
              </a:rPr>
              <a:t>  У </a:t>
            </a:r>
            <a:r>
              <a:rPr lang="ru-RU" sz="2400" b="1" dirty="0" err="1" smtClean="0">
                <a:latin typeface="Comic Sans MS" pitchFamily="66" charset="0"/>
              </a:rPr>
              <a:t>офиур</a:t>
            </a:r>
            <a:r>
              <a:rPr lang="ru-RU" sz="2400" b="1" dirty="0" smtClean="0">
                <a:latin typeface="Comic Sans MS" pitchFamily="66" charset="0"/>
              </a:rPr>
              <a:t> развита способность к </a:t>
            </a:r>
            <a:r>
              <a:rPr lang="ru-RU" sz="2400" b="1" dirty="0" smtClean="0">
                <a:latin typeface="Comic Sans MS" pitchFamily="66" charset="0"/>
                <a:hlinkClick r:id="rId3" tooltip="Регенерация"/>
              </a:rPr>
              <a:t>регенерации</a:t>
            </a:r>
            <a:r>
              <a:rPr lang="ru-RU" sz="2400" b="1" dirty="0" smtClean="0">
                <a:latin typeface="Comic Sans MS" pitchFamily="66" charset="0"/>
              </a:rPr>
              <a:t> лучей, но если отсечь все лучи от диска, животное умрёт. </a:t>
            </a:r>
            <a:r>
              <a:rPr lang="ru-RU" sz="2400" b="1" dirty="0" err="1" smtClean="0">
                <a:latin typeface="Comic Sans MS" pitchFamily="66" charset="0"/>
              </a:rPr>
              <a:t>Офиуры</a:t>
            </a:r>
            <a:r>
              <a:rPr lang="ru-RU" sz="2400" b="1" dirty="0" smtClean="0">
                <a:latin typeface="Comic Sans MS" pitchFamily="66" charset="0"/>
              </a:rPr>
              <a:t> часто образуют массовые поселения и служат пищей рыбам. Некоторые </a:t>
            </a:r>
            <a:r>
              <a:rPr lang="ru-RU" sz="2400" b="1" dirty="0" err="1" smtClean="0">
                <a:latin typeface="Comic Sans MS" pitchFamily="66" charset="0"/>
              </a:rPr>
              <a:t>офиуры</a:t>
            </a:r>
            <a:r>
              <a:rPr lang="ru-RU" sz="2400" b="1" dirty="0" smtClean="0">
                <a:latin typeface="Comic Sans MS" pitchFamily="66" charset="0"/>
              </a:rPr>
              <a:t> живут на водорослях, </a:t>
            </a:r>
            <a:r>
              <a:rPr lang="ru-RU" sz="2400" b="1" dirty="0" smtClean="0">
                <a:latin typeface="Comic Sans MS" pitchFamily="66" charset="0"/>
                <a:hlinkClick r:id="rId4" tooltip="Губки"/>
              </a:rPr>
              <a:t>губках</a:t>
            </a:r>
            <a:r>
              <a:rPr lang="ru-RU" sz="2400" b="1" dirty="0" smtClean="0">
                <a:latin typeface="Comic Sans MS" pitchFamily="66" charset="0"/>
              </a:rPr>
              <a:t>, </a:t>
            </a:r>
            <a:r>
              <a:rPr lang="ru-RU" sz="2400" b="1" dirty="0" smtClean="0">
                <a:latin typeface="Comic Sans MS" pitchFamily="66" charset="0"/>
                <a:hlinkClick r:id="rId5" tooltip="Кораллы"/>
              </a:rPr>
              <a:t>кораллах</a:t>
            </a:r>
            <a:r>
              <a:rPr lang="ru-RU" sz="2400" b="1" dirty="0" smtClean="0">
                <a:latin typeface="Comic Sans MS" pitchFamily="66" charset="0"/>
              </a:rPr>
              <a:t> и </a:t>
            </a:r>
            <a:r>
              <a:rPr lang="ru-RU" sz="2400" b="1" dirty="0" smtClean="0">
                <a:latin typeface="Comic Sans MS" pitchFamily="66" charset="0"/>
                <a:hlinkClick r:id="rId6" tooltip="Морские ежи"/>
              </a:rPr>
              <a:t>морских ежах</a:t>
            </a:r>
            <a:r>
              <a:rPr lang="ru-RU" sz="2400" b="1" dirty="0" smtClean="0">
                <a:latin typeface="Comic Sans MS" pitchFamily="66" charset="0"/>
              </a:rPr>
              <a:t>.</a:t>
            </a:r>
          </a:p>
          <a:p>
            <a:r>
              <a:rPr lang="ru-RU" sz="2400" b="1" dirty="0" smtClean="0">
                <a:latin typeface="Comic Sans MS" pitchFamily="66" charset="0"/>
              </a:rPr>
              <a:t>  По характеру питания являются </a:t>
            </a:r>
            <a:r>
              <a:rPr lang="ru-RU" sz="2400" b="1" dirty="0" err="1" smtClean="0">
                <a:latin typeface="Comic Sans MS" pitchFamily="66" charset="0"/>
              </a:rPr>
              <a:t>слизисто</a:t>
            </a:r>
            <a:r>
              <a:rPr lang="ru-RU" sz="2400" b="1" dirty="0" smtClean="0">
                <a:latin typeface="Comic Sans MS" pitchFamily="66" charset="0"/>
              </a:rPr>
              <a:t>-ресничными </a:t>
            </a:r>
            <a:r>
              <a:rPr lang="ru-RU" sz="2400" b="1" dirty="0" err="1" smtClean="0">
                <a:latin typeface="Comic Sans MS" pitchFamily="66" charset="0"/>
              </a:rPr>
              <a:t>фильтраторами</a:t>
            </a:r>
            <a:r>
              <a:rPr lang="ru-RU" sz="2400" b="1" dirty="0" smtClean="0">
                <a:latin typeface="Comic Sans MS" pitchFamily="66" charset="0"/>
              </a:rPr>
              <a:t>, имеются также </a:t>
            </a:r>
            <a:r>
              <a:rPr lang="ru-RU" sz="2400" b="1" dirty="0" err="1" smtClean="0">
                <a:latin typeface="Comic Sans MS" pitchFamily="66" charset="0"/>
              </a:rPr>
              <a:t>трупоеды</a:t>
            </a:r>
            <a:r>
              <a:rPr lang="ru-RU" sz="2400" b="1" dirty="0" smtClean="0">
                <a:latin typeface="Comic Sans MS" pitchFamily="66" charset="0"/>
              </a:rPr>
              <a:t>.</a:t>
            </a:r>
          </a:p>
          <a:p>
            <a:endParaRPr lang="ru-RU" sz="2400" b="1" dirty="0">
              <a:latin typeface="Comic Sans MS" pitchFamily="66" charset="0"/>
            </a:endParaRPr>
          </a:p>
          <a:p>
            <a:endParaRPr lang="ru-RU" sz="2400" b="1" dirty="0" smtClean="0">
              <a:solidFill>
                <a:schemeClr val="accent5">
                  <a:lumMod val="50000"/>
                </a:schemeClr>
              </a:solidFill>
              <a:latin typeface="Comic Sans MS" pitchFamily="66" charset="0"/>
            </a:endParaRPr>
          </a:p>
        </p:txBody>
      </p:sp>
      <p:pic>
        <p:nvPicPr>
          <p:cNvPr id="7" name="Picture 2" descr="http://im6-tub-ru.yandex.net/i?id=69439167-26-72&amp;n=21"/>
          <p:cNvPicPr>
            <a:picLocks noChangeAspect="1" noChangeArrowheads="1"/>
          </p:cNvPicPr>
          <p:nvPr/>
        </p:nvPicPr>
        <p:blipFill>
          <a:blip r:embed="rId7"/>
          <a:srcRect/>
          <a:stretch>
            <a:fillRect/>
          </a:stretch>
        </p:blipFill>
        <p:spPr bwMode="auto">
          <a:xfrm>
            <a:off x="6601193" y="3929185"/>
            <a:ext cx="3929062" cy="2647461"/>
          </a:xfrm>
          <a:prstGeom prst="rect">
            <a:avLst/>
          </a:prstGeom>
          <a:noFill/>
          <a:ln w="9525">
            <a:noFill/>
            <a:miter lim="800000"/>
            <a:headEnd/>
            <a:tailEnd/>
          </a:ln>
        </p:spPr>
      </p:pic>
      <p:sp>
        <p:nvSpPr>
          <p:cNvPr id="5" name="Прямоугольник 4"/>
          <p:cNvSpPr/>
          <p:nvPr/>
        </p:nvSpPr>
        <p:spPr>
          <a:xfrm>
            <a:off x="3898785" y="267005"/>
            <a:ext cx="3990195" cy="707886"/>
          </a:xfrm>
          <a:prstGeom prst="rect">
            <a:avLst/>
          </a:prstGeom>
        </p:spPr>
        <p:txBody>
          <a:bodyPr wrap="none">
            <a:spAutoFit/>
          </a:bodyPr>
          <a:lstStyle/>
          <a:p>
            <a:r>
              <a:rPr lang="ru-RU" sz="4000" b="1" dirty="0">
                <a:solidFill>
                  <a:schemeClr val="accent5">
                    <a:lumMod val="50000"/>
                  </a:schemeClr>
                </a:solidFill>
                <a:latin typeface="Comic Sans MS" pitchFamily="66" charset="0"/>
              </a:rPr>
              <a:t>Класс </a:t>
            </a:r>
            <a:r>
              <a:rPr lang="ru-RU" sz="4000" b="1" dirty="0" err="1">
                <a:solidFill>
                  <a:schemeClr val="accent5">
                    <a:lumMod val="50000"/>
                  </a:schemeClr>
                </a:solidFill>
                <a:latin typeface="Comic Sans MS" pitchFamily="66" charset="0"/>
              </a:rPr>
              <a:t>Офиуры</a:t>
            </a:r>
            <a:endParaRPr lang="ru-RU" sz="4000" dirty="0">
              <a:solidFill>
                <a:schemeClr val="accent5">
                  <a:lumMod val="50000"/>
                </a:schemeClr>
              </a:solidFill>
            </a:endParaRPr>
          </a:p>
        </p:txBody>
      </p:sp>
    </p:spTree>
    <p:extLst>
      <p:ext uri="{BB962C8B-B14F-4D97-AF65-F5344CB8AC3E}">
        <p14:creationId xmlns:p14="http://schemas.microsoft.com/office/powerpoint/2010/main" val="2394748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Заголовок 1"/>
          <p:cNvSpPr txBox="1">
            <a:spLocks/>
          </p:cNvSpPr>
          <p:nvPr/>
        </p:nvSpPr>
        <p:spPr>
          <a:xfrm>
            <a:off x="2771898" y="0"/>
            <a:ext cx="82296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b="1" dirty="0" smtClean="0">
                <a:solidFill>
                  <a:schemeClr val="accent5">
                    <a:lumMod val="50000"/>
                  </a:schemeClr>
                </a:solidFill>
                <a:latin typeface="Comic Sans MS" pitchFamily="66" charset="0"/>
              </a:rPr>
              <a:t>Размножение и развитие</a:t>
            </a:r>
            <a:endParaRPr lang="ru-RU" b="1" dirty="0">
              <a:solidFill>
                <a:schemeClr val="accent5">
                  <a:lumMod val="50000"/>
                </a:schemeClr>
              </a:solidFill>
              <a:latin typeface="Comic Sans MS" pitchFamily="66" charset="0"/>
            </a:endParaRPr>
          </a:p>
        </p:txBody>
      </p:sp>
      <p:sp>
        <p:nvSpPr>
          <p:cNvPr id="6" name="Содержимое 2"/>
          <p:cNvSpPr txBox="1">
            <a:spLocks/>
          </p:cNvSpPr>
          <p:nvPr/>
        </p:nvSpPr>
        <p:spPr>
          <a:xfrm>
            <a:off x="1774825" y="1457936"/>
            <a:ext cx="8642350" cy="4525962"/>
          </a:xfrm>
          <a:prstGeom prst="rect">
            <a:avLst/>
          </a:prstGeom>
          <a:solidFill>
            <a:schemeClr val="accent1">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ru-RU" b="1" smtClean="0">
                <a:latin typeface="Comic Sans MS" pitchFamily="66" charset="0"/>
              </a:rPr>
              <a:t>Офиуры обычно раздельнополы, но имеются и виды-гермафродиты. Лишь немногие способны размножаться и бесполым путем — разделением надвое, с последующим восстановлением недостающих частей. Развитие происходит в большинстве случаев с метаморфозом, при этом образуется свободноплавающая личинка — офиоплутеус. Реже развитие прямое</a:t>
            </a:r>
            <a:endParaRPr lang="ru-RU" b="1" dirty="0">
              <a:latin typeface="Comic Sans MS" pitchFamily="66" charset="0"/>
            </a:endParaRPr>
          </a:p>
        </p:txBody>
      </p:sp>
    </p:spTree>
    <p:extLst>
      <p:ext uri="{BB962C8B-B14F-4D97-AF65-F5344CB8AC3E}">
        <p14:creationId xmlns:p14="http://schemas.microsoft.com/office/powerpoint/2010/main" val="2392852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838263" y="368440"/>
            <a:ext cx="8515473" cy="707886"/>
          </a:xfrm>
          <a:prstGeom prst="rect">
            <a:avLst/>
          </a:prstGeom>
        </p:spPr>
        <p:txBody>
          <a:bodyPr wrap="none">
            <a:spAutoFit/>
          </a:bodyPr>
          <a:lstStyle/>
          <a:p>
            <a:r>
              <a:rPr lang="ru-RU" sz="4000" b="1" dirty="0" smtClean="0">
                <a:solidFill>
                  <a:schemeClr val="accent5">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Значение иглокожих в природе </a:t>
            </a:r>
            <a:endParaRPr lang="ru-RU" sz="4000" dirty="0"/>
          </a:p>
        </p:txBody>
      </p:sp>
      <p:sp>
        <p:nvSpPr>
          <p:cNvPr id="6" name="Прямоугольник 5"/>
          <p:cNvSpPr/>
          <p:nvPr/>
        </p:nvSpPr>
        <p:spPr>
          <a:xfrm>
            <a:off x="1010653" y="1537436"/>
            <a:ext cx="10481911" cy="4373505"/>
          </a:xfrm>
          <a:prstGeom prst="rect">
            <a:avLst/>
          </a:prstGeom>
          <a:solidFill>
            <a:schemeClr val="accent1">
              <a:lumMod val="20000"/>
              <a:lumOff val="80000"/>
            </a:schemeClr>
          </a:solidFill>
        </p:spPr>
        <p:txBody>
          <a:bodyPr wrap="square">
            <a:spAutoFit/>
          </a:bodyPr>
          <a:lstStyle/>
          <a:p>
            <a:pPr>
              <a:lnSpc>
                <a:spcPct val="107000"/>
              </a:lnSpc>
              <a:spcAft>
                <a:spcPts val="800"/>
              </a:spcAft>
            </a:pPr>
            <a:r>
              <a:rPr lang="ru-RU" sz="2000" b="1" dirty="0">
                <a:latin typeface="Comic Sans MS" panose="030F0702030302020204" pitchFamily="66" charset="0"/>
                <a:ea typeface="Calibri" panose="020F0502020204030204" pitchFamily="34" charset="0"/>
                <a:cs typeface="Times New Roman" panose="02020603050405020304" pitchFamily="18" charset="0"/>
              </a:rPr>
              <a:t>Иглокожие играют важную роль для существования и развития морских экосистем</a:t>
            </a:r>
            <a:r>
              <a:rPr lang="ru-RU" sz="2000" b="1" dirty="0" smtClean="0">
                <a:latin typeface="Comic Sans MS" panose="030F0702030302020204" pitchFamily="66" charset="0"/>
                <a:ea typeface="Calibri" panose="020F0502020204030204" pitchFamily="34" charset="0"/>
                <a:cs typeface="Times New Roman" panose="02020603050405020304" pitchFamily="18" charset="0"/>
              </a:rPr>
              <a:t>. </a:t>
            </a:r>
            <a:r>
              <a:rPr lang="ru-RU" sz="2000" b="1" dirty="0">
                <a:latin typeface="Comic Sans MS" panose="030F0702030302020204" pitchFamily="66" charset="0"/>
                <a:ea typeface="Calibri" panose="020F0502020204030204" pitchFamily="34" charset="0"/>
                <a:cs typeface="Times New Roman" panose="02020603050405020304" pitchFamily="18" charset="0"/>
              </a:rPr>
              <a:t>Вместе с фораминиферами и моллюсками они поддерживают солевой состав воды в морях и океанах. Чтобы укрепить свой скелет, иглокожие вместе с пищей потребляют просто огромное количество карбоната кальция и других солей. Также данные организмы впитывают радиоактивные вещества из воды, которые после накапливают в жидкости своего тела. Как и другие животные, иглокожие являются звеном питания: морских ежей, </a:t>
            </a:r>
            <a:r>
              <a:rPr lang="ru-RU" sz="2000" b="1" dirty="0" err="1">
                <a:latin typeface="Comic Sans MS" panose="030F0702030302020204" pitchFamily="66" charset="0"/>
                <a:ea typeface="Calibri" panose="020F0502020204030204" pitchFamily="34" charset="0"/>
                <a:cs typeface="Times New Roman" panose="02020603050405020304" pitchFamily="18" charset="0"/>
              </a:rPr>
              <a:t>офиуров</a:t>
            </a:r>
            <a:r>
              <a:rPr lang="ru-RU" sz="2000" b="1" dirty="0">
                <a:latin typeface="Comic Sans MS" panose="030F0702030302020204" pitchFamily="66" charset="0"/>
                <a:ea typeface="Calibri" panose="020F0502020204030204" pitchFamily="34" charset="0"/>
                <a:cs typeface="Times New Roman" panose="02020603050405020304" pitchFamily="18" charset="0"/>
              </a:rPr>
              <a:t> и морских звезд употребляют  большие ракообразные, рыбы, осьминоги, выдра-калан. Некоторые представители иглокожих – хищники, которые питаются моллюсками, рыбой и морскими ежами, коралловыми полипами и устрицами. Животные питаются останками животных и растений, очищая морское дно. Также они поддерживают численность планктона в водной среде.</a:t>
            </a:r>
          </a:p>
        </p:txBody>
      </p:sp>
    </p:spTree>
    <p:extLst>
      <p:ext uri="{BB962C8B-B14F-4D97-AF65-F5344CB8AC3E}">
        <p14:creationId xmlns:p14="http://schemas.microsoft.com/office/powerpoint/2010/main" val="9214750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850231" y="151677"/>
            <a:ext cx="10209846" cy="707886"/>
          </a:xfrm>
          <a:prstGeom prst="rect">
            <a:avLst/>
          </a:prstGeom>
        </p:spPr>
        <p:txBody>
          <a:bodyPr wrap="none">
            <a:spAutoFit/>
          </a:bodyPr>
          <a:lstStyle/>
          <a:p>
            <a:r>
              <a:rPr lang="ru-RU" sz="4000" b="1" dirty="0">
                <a:solidFill>
                  <a:schemeClr val="accent5">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Значение иглокожих в </a:t>
            </a:r>
            <a:r>
              <a:rPr lang="ru-RU" sz="4000" b="1" dirty="0" smtClean="0">
                <a:solidFill>
                  <a:schemeClr val="accent5">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жизни человека</a:t>
            </a:r>
            <a:endParaRPr lang="ru-RU" sz="4000" dirty="0"/>
          </a:p>
        </p:txBody>
      </p:sp>
      <p:sp>
        <p:nvSpPr>
          <p:cNvPr id="8" name="Прямоугольник 7"/>
          <p:cNvSpPr/>
          <p:nvPr/>
        </p:nvSpPr>
        <p:spPr>
          <a:xfrm>
            <a:off x="673930" y="1011240"/>
            <a:ext cx="10844139" cy="5624745"/>
          </a:xfrm>
          <a:prstGeom prst="rect">
            <a:avLst/>
          </a:prstGeom>
          <a:solidFill>
            <a:schemeClr val="accent1">
              <a:lumMod val="20000"/>
              <a:lumOff val="80000"/>
            </a:schemeClr>
          </a:solidFill>
        </p:spPr>
        <p:txBody>
          <a:bodyPr wrap="square">
            <a:spAutoFit/>
          </a:bodyPr>
          <a:lstStyle/>
          <a:p>
            <a:pPr>
              <a:lnSpc>
                <a:spcPct val="107000"/>
              </a:lnSpc>
              <a:spcAft>
                <a:spcPts val="800"/>
              </a:spcAft>
            </a:pPr>
            <a:r>
              <a:rPr lang="ru-RU" sz="2400" b="1" dirty="0">
                <a:latin typeface="Comic Sans MS" panose="030F0702030302020204" pitchFamily="66" charset="0"/>
                <a:ea typeface="Calibri" panose="020F0502020204030204" pitchFamily="34" charset="0"/>
                <a:cs typeface="Times New Roman" panose="02020603050405020304" pitchFamily="18" charset="0"/>
              </a:rPr>
              <a:t>Для человека иглокожие также играют важную роль. Некоторых из них человек употребляет в пищу – съедобных голотурий — </a:t>
            </a:r>
            <a:r>
              <a:rPr lang="ru-RU" sz="2400" b="1" dirty="0" smtClean="0">
                <a:latin typeface="Comic Sans MS" panose="030F0702030302020204" pitchFamily="66" charset="0"/>
                <a:ea typeface="Calibri" panose="020F0502020204030204" pitchFamily="34" charset="0"/>
                <a:cs typeface="Times New Roman" panose="02020603050405020304" pitchFamily="18" charset="0"/>
              </a:rPr>
              <a:t>трепангов, </a:t>
            </a:r>
            <a:r>
              <a:rPr lang="ru-RU" sz="2400" b="1" dirty="0">
                <a:latin typeface="Comic Sans MS" panose="030F0702030302020204" pitchFamily="66" charset="0"/>
                <a:ea typeface="Calibri" panose="020F0502020204030204" pitchFamily="34" charset="0"/>
                <a:cs typeface="Times New Roman" panose="02020603050405020304" pitchFamily="18" charset="0"/>
              </a:rPr>
              <a:t>видовое разнообразие которых насчитывает 40 видов. В Китае их особо ценят за  целебные свойства и сравнивают с корнем растения </a:t>
            </a:r>
            <a:r>
              <a:rPr lang="ru-RU" sz="2400" b="1" dirty="0" smtClean="0">
                <a:latin typeface="Comic Sans MS" panose="030F0702030302020204" pitchFamily="66" charset="0"/>
                <a:ea typeface="Calibri" panose="020F0502020204030204" pitchFamily="34" charset="0"/>
                <a:cs typeface="Times New Roman" panose="02020603050405020304" pitchFamily="18" charset="0"/>
              </a:rPr>
              <a:t>женьшеня</a:t>
            </a:r>
            <a:r>
              <a:rPr lang="ru-RU" sz="2400" b="1" dirty="0">
                <a:latin typeface="Comic Sans MS" panose="030F0702030302020204" pitchFamily="66" charset="0"/>
                <a:ea typeface="Calibri" panose="020F0502020204030204" pitchFamily="34" charset="0"/>
                <a:cs typeface="Times New Roman" panose="02020603050405020304" pitchFamily="18" charset="0"/>
              </a:rPr>
              <a:t>. В стране Восходящего Солнца организмов называют корнями морей. На побережье Средиземного моря и Японии в пищу употребляют икру морских ежей. Также иглокожие являются объектом научных исследований. Яйцеклетки морских ежей используются человеком для эмбриологических экспериментальных исследований, целью которых является выявление влияния на живых организмов излучения из космоса. Особую полезность для человека представляют ископаемые иглокожие. Из их останков сформировались трахитовый известняк, бельгийский мрамор, которые применяются в строительстве.</a:t>
            </a:r>
          </a:p>
        </p:txBody>
      </p:sp>
    </p:spTree>
    <p:extLst>
      <p:ext uri="{BB962C8B-B14F-4D97-AF65-F5344CB8AC3E}">
        <p14:creationId xmlns:p14="http://schemas.microsoft.com/office/powerpoint/2010/main" val="30960123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703384" y="1186506"/>
            <a:ext cx="10067192" cy="4646913"/>
          </a:xfrm>
          <a:prstGeom prst="rect">
            <a:avLst/>
          </a:prstGeom>
          <a:solidFill>
            <a:schemeClr val="accent1">
              <a:lumMod val="20000"/>
              <a:lumOff val="80000"/>
            </a:schemeClr>
          </a:solidFill>
        </p:spPr>
        <p:txBody>
          <a:bodyPr wrap="square">
            <a:spAutoFit/>
          </a:bodyPr>
          <a:lstStyle/>
          <a:p>
            <a:pPr>
              <a:lnSpc>
                <a:spcPct val="107000"/>
              </a:lnSpc>
              <a:spcAft>
                <a:spcPts val="675"/>
              </a:spcAft>
            </a:pPr>
            <a:r>
              <a:rPr lang="ru-RU" sz="2000" b="1" dirty="0" smtClean="0">
                <a:latin typeface="Comic Sans MS" panose="030F0702030302020204" pitchFamily="66" charset="0"/>
                <a:ea typeface="Times New Roman" panose="02020603050405020304" pitchFamily="18" charset="0"/>
                <a:cs typeface="Times New Roman" panose="02020603050405020304" pitchFamily="18" charset="0"/>
              </a:rPr>
              <a:t>  Иглокожие </a:t>
            </a:r>
            <a:r>
              <a:rPr lang="ru-RU" sz="2000" b="1" dirty="0">
                <a:latin typeface="Comic Sans MS" panose="030F0702030302020204" pitchFamily="66" charset="0"/>
                <a:ea typeface="Times New Roman" panose="02020603050405020304" pitchFamily="18" charset="0"/>
                <a:cs typeface="Times New Roman" panose="02020603050405020304" pitchFamily="18" charset="0"/>
              </a:rPr>
              <a:t>– морские донные животные, насчитывающие около </a:t>
            </a:r>
            <a:r>
              <a:rPr lang="ru-RU" sz="2000" b="1" dirty="0" smtClean="0">
                <a:latin typeface="Comic Sans MS" panose="030F0702030302020204" pitchFamily="66" charset="0"/>
                <a:ea typeface="Times New Roman" panose="02020603050405020304" pitchFamily="18" charset="0"/>
                <a:cs typeface="Times New Roman" panose="02020603050405020304" pitchFamily="18" charset="0"/>
              </a:rPr>
              <a:t>6,5 </a:t>
            </a:r>
            <a:r>
              <a:rPr lang="ru-RU" sz="2000" b="1" dirty="0">
                <a:latin typeface="Comic Sans MS" panose="030F0702030302020204" pitchFamily="66" charset="0"/>
                <a:ea typeface="Times New Roman" panose="02020603050405020304" pitchFamily="18" charset="0"/>
                <a:cs typeface="Times New Roman" panose="02020603050405020304" pitchFamily="18" charset="0"/>
              </a:rPr>
              <a:t>тыс. </a:t>
            </a:r>
            <a:r>
              <a:rPr lang="ru-RU" sz="2000" b="1" dirty="0" smtClean="0">
                <a:latin typeface="Comic Sans MS" panose="030F0702030302020204" pitchFamily="66" charset="0"/>
                <a:ea typeface="Times New Roman" panose="02020603050405020304" pitchFamily="18" charset="0"/>
                <a:cs typeface="Times New Roman" panose="02020603050405020304" pitchFamily="18" charset="0"/>
              </a:rPr>
              <a:t>   видов</a:t>
            </a:r>
            <a:endParaRPr lang="ru-RU" sz="2000" b="1"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ru-RU" sz="2000" b="1" dirty="0">
                <a:latin typeface="Comic Sans MS" panose="030F0702030302020204" pitchFamily="66" charset="0"/>
                <a:ea typeface="Times New Roman" panose="02020603050405020304" pitchFamily="18" charset="0"/>
                <a:cs typeface="Times New Roman" panose="02020603050405020304" pitchFamily="18" charset="0"/>
              </a:rPr>
              <a:t>Размеры тела колеблются от нескольких миллиметров до </a:t>
            </a:r>
            <a:r>
              <a:rPr lang="ru-RU" sz="2000" b="1" dirty="0" smtClean="0">
                <a:latin typeface="Comic Sans MS" panose="030F0702030302020204" pitchFamily="66" charset="0"/>
                <a:ea typeface="Times New Roman" panose="02020603050405020304" pitchFamily="18" charset="0"/>
                <a:cs typeface="Times New Roman" panose="02020603050405020304" pitchFamily="18" charset="0"/>
              </a:rPr>
              <a:t>метра;</a:t>
            </a:r>
            <a:endParaRPr lang="ru-RU" sz="2000" b="1"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ru-RU" sz="2000" b="1" dirty="0">
                <a:latin typeface="Comic Sans MS" panose="030F0702030302020204" pitchFamily="66" charset="0"/>
                <a:ea typeface="Times New Roman" panose="02020603050405020304" pitchFamily="18" charset="0"/>
                <a:cs typeface="Times New Roman" panose="02020603050405020304" pitchFamily="18" charset="0"/>
              </a:rPr>
              <a:t>Имеют радиальную (чаще всего – пятилучевую) симметрию </a:t>
            </a:r>
            <a:r>
              <a:rPr lang="ru-RU" sz="2000" b="1" dirty="0" smtClean="0">
                <a:latin typeface="Comic Sans MS" panose="030F0702030302020204" pitchFamily="66" charset="0"/>
                <a:ea typeface="Times New Roman" panose="02020603050405020304" pitchFamily="18" charset="0"/>
                <a:cs typeface="Times New Roman" panose="02020603050405020304" pitchFamily="18" charset="0"/>
              </a:rPr>
              <a:t>тела;</a:t>
            </a:r>
            <a:endParaRPr lang="ru-RU" sz="2000" b="1"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ru-RU" sz="2000" b="1" dirty="0">
                <a:latin typeface="Comic Sans MS" panose="030F0702030302020204" pitchFamily="66" charset="0"/>
                <a:ea typeface="Times New Roman" panose="02020603050405020304" pitchFamily="18" charset="0"/>
                <a:cs typeface="Times New Roman" panose="02020603050405020304" pitchFamily="18" charset="0"/>
              </a:rPr>
              <a:t>Имеют </a:t>
            </a:r>
            <a:r>
              <a:rPr lang="ru-RU" sz="2000" b="1" dirty="0" err="1">
                <a:latin typeface="Comic Sans MS" panose="030F0702030302020204" pitchFamily="66" charset="0"/>
                <a:ea typeface="Times New Roman" panose="02020603050405020304" pitchFamily="18" charset="0"/>
                <a:cs typeface="Times New Roman" panose="02020603050405020304" pitchFamily="18" charset="0"/>
              </a:rPr>
              <a:t>амбулакральную</a:t>
            </a:r>
            <a:r>
              <a:rPr lang="ru-RU" sz="2000" b="1" dirty="0">
                <a:latin typeface="Comic Sans MS" panose="030F0702030302020204" pitchFamily="66" charset="0"/>
                <a:ea typeface="Times New Roman" panose="02020603050405020304" pitchFamily="18" charset="0"/>
                <a:cs typeface="Times New Roman" panose="02020603050405020304" pitchFamily="18" charset="0"/>
              </a:rPr>
              <a:t> систему, служащую для движения, выделения, дыхания и </a:t>
            </a:r>
            <a:r>
              <a:rPr lang="ru-RU" sz="2000" b="1" dirty="0" smtClean="0">
                <a:latin typeface="Comic Sans MS" panose="030F0702030302020204" pitchFamily="66" charset="0"/>
                <a:ea typeface="Times New Roman" panose="02020603050405020304" pitchFamily="18" charset="0"/>
                <a:cs typeface="Times New Roman" panose="02020603050405020304" pitchFamily="18" charset="0"/>
              </a:rPr>
              <a:t>осязания;</a:t>
            </a:r>
            <a:endParaRPr lang="ru-RU" sz="2000" b="1"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ru-RU" sz="2000" b="1" dirty="0">
                <a:latin typeface="Comic Sans MS" panose="030F0702030302020204" pitchFamily="66" charset="0"/>
                <a:ea typeface="Times New Roman" panose="02020603050405020304" pitchFamily="18" charset="0"/>
                <a:cs typeface="Times New Roman" panose="02020603050405020304" pitchFamily="18" charset="0"/>
              </a:rPr>
              <a:t>Обладают внутренним известковым скелетом, состоящим из пластин с иглами или </a:t>
            </a:r>
            <a:r>
              <a:rPr lang="ru-RU" sz="2000" b="1" dirty="0" smtClean="0">
                <a:latin typeface="Comic Sans MS" panose="030F0702030302020204" pitchFamily="66" charset="0"/>
                <a:ea typeface="Times New Roman" panose="02020603050405020304" pitchFamily="18" charset="0"/>
                <a:cs typeface="Times New Roman" panose="02020603050405020304" pitchFamily="18" charset="0"/>
              </a:rPr>
              <a:t>шипами;</a:t>
            </a:r>
            <a:endParaRPr lang="ru-RU" sz="2000" b="1"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ru-RU" sz="2000" b="1" dirty="0">
                <a:latin typeface="Comic Sans MS" panose="030F0702030302020204" pitchFamily="66" charset="0"/>
                <a:ea typeface="Times New Roman" panose="02020603050405020304" pitchFamily="18" charset="0"/>
                <a:cs typeface="Times New Roman" panose="02020603050405020304" pitchFamily="18" charset="0"/>
              </a:rPr>
              <a:t>Развитие происходит с превращением: личинка имеет двустороннюю симметрию тела и свободно плавает в толще </a:t>
            </a:r>
            <a:r>
              <a:rPr lang="ru-RU" sz="2000" b="1" dirty="0" smtClean="0">
                <a:latin typeface="Comic Sans MS" panose="030F0702030302020204" pitchFamily="66" charset="0"/>
                <a:ea typeface="Times New Roman" panose="02020603050405020304" pitchFamily="18" charset="0"/>
                <a:cs typeface="Times New Roman" panose="02020603050405020304" pitchFamily="18" charset="0"/>
              </a:rPr>
              <a:t>воды;</a:t>
            </a:r>
            <a:endParaRPr lang="ru-RU" sz="2000" b="1"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ru-RU" sz="2000" b="1" dirty="0">
                <a:latin typeface="Comic Sans MS" panose="030F0702030302020204" pitchFamily="66" charset="0"/>
                <a:ea typeface="Times New Roman" panose="02020603050405020304" pitchFamily="18" charset="0"/>
                <a:cs typeface="Times New Roman" panose="02020603050405020304" pitchFamily="18" charset="0"/>
              </a:rPr>
              <a:t>Насчитывают 5 классов: </a:t>
            </a:r>
            <a:r>
              <a:rPr lang="ru-RU" sz="2000" b="1" dirty="0" smtClean="0">
                <a:latin typeface="Comic Sans MS" panose="030F0702030302020204" pitchFamily="66" charset="0"/>
                <a:ea typeface="Times New Roman" panose="02020603050405020304" pitchFamily="18" charset="0"/>
                <a:cs typeface="Times New Roman" panose="02020603050405020304" pitchFamily="18" charset="0"/>
              </a:rPr>
              <a:t>Морские </a:t>
            </a:r>
            <a:r>
              <a:rPr lang="ru-RU" sz="2000" b="1" dirty="0">
                <a:latin typeface="Comic Sans MS" panose="030F0702030302020204" pitchFamily="66" charset="0"/>
                <a:ea typeface="Times New Roman" panose="02020603050405020304" pitchFamily="18" charset="0"/>
                <a:cs typeface="Times New Roman" panose="02020603050405020304" pitchFamily="18" charset="0"/>
              </a:rPr>
              <a:t>звезды, </a:t>
            </a:r>
            <a:r>
              <a:rPr lang="ru-RU" sz="2000" b="1" dirty="0" smtClean="0">
                <a:latin typeface="Comic Sans MS" panose="030F0702030302020204" pitchFamily="66" charset="0"/>
                <a:ea typeface="Times New Roman" panose="02020603050405020304" pitchFamily="18" charset="0"/>
                <a:cs typeface="Times New Roman" panose="02020603050405020304" pitchFamily="18" charset="0"/>
              </a:rPr>
              <a:t>Морские </a:t>
            </a:r>
            <a:r>
              <a:rPr lang="ru-RU" sz="2000" b="1" dirty="0">
                <a:latin typeface="Comic Sans MS" panose="030F0702030302020204" pitchFamily="66" charset="0"/>
                <a:ea typeface="Times New Roman" panose="02020603050405020304" pitchFamily="18" charset="0"/>
                <a:cs typeface="Times New Roman" panose="02020603050405020304" pitchFamily="18" charset="0"/>
              </a:rPr>
              <a:t>ежи, </a:t>
            </a:r>
            <a:r>
              <a:rPr lang="ru-RU" sz="2000" b="1" dirty="0" smtClean="0">
                <a:latin typeface="Comic Sans MS" panose="030F0702030302020204" pitchFamily="66" charset="0"/>
                <a:ea typeface="Times New Roman" panose="02020603050405020304" pitchFamily="18" charset="0"/>
                <a:cs typeface="Times New Roman" panose="02020603050405020304" pitchFamily="18" charset="0"/>
              </a:rPr>
              <a:t>Морские </a:t>
            </a:r>
            <a:r>
              <a:rPr lang="ru-RU" sz="2000" b="1" dirty="0">
                <a:latin typeface="Comic Sans MS" panose="030F0702030302020204" pitchFamily="66" charset="0"/>
                <a:ea typeface="Times New Roman" panose="02020603050405020304" pitchFamily="18" charset="0"/>
                <a:cs typeface="Times New Roman" panose="02020603050405020304" pitchFamily="18" charset="0"/>
              </a:rPr>
              <a:t>лилии, </a:t>
            </a:r>
            <a:r>
              <a:rPr lang="ru-RU" sz="2000" b="1" dirty="0" err="1" smtClean="0">
                <a:latin typeface="Comic Sans MS" panose="030F0702030302020204" pitchFamily="66" charset="0"/>
                <a:ea typeface="Times New Roman" panose="02020603050405020304" pitchFamily="18" charset="0"/>
                <a:cs typeface="Times New Roman" panose="02020603050405020304" pitchFamily="18" charset="0"/>
              </a:rPr>
              <a:t>Офиуры</a:t>
            </a:r>
            <a:r>
              <a:rPr lang="ru-RU" sz="2000" b="1" dirty="0">
                <a:latin typeface="Comic Sans MS" panose="030F0702030302020204" pitchFamily="66" charset="0"/>
                <a:ea typeface="Times New Roman" panose="02020603050405020304" pitchFamily="18" charset="0"/>
                <a:cs typeface="Times New Roman" panose="02020603050405020304" pitchFamily="18" charset="0"/>
              </a:rPr>
              <a:t>, </a:t>
            </a:r>
            <a:r>
              <a:rPr lang="ru-RU" sz="2000" b="1" dirty="0" smtClean="0">
                <a:latin typeface="Comic Sans MS" panose="030F0702030302020204" pitchFamily="66" charset="0"/>
                <a:ea typeface="Times New Roman" panose="02020603050405020304" pitchFamily="18" charset="0"/>
                <a:cs typeface="Times New Roman" panose="02020603050405020304" pitchFamily="18" charset="0"/>
              </a:rPr>
              <a:t>Голотурии</a:t>
            </a:r>
            <a:r>
              <a:rPr lang="ru-RU" sz="2000" b="1" dirty="0" smtClean="0">
                <a:latin typeface="Comic Sans MS" panose="030F0702030302020204" pitchFamily="66" charset="0"/>
                <a:ea typeface="Times New Roman" panose="02020603050405020304" pitchFamily="18" charset="0"/>
                <a:cs typeface="Times New Roman" panose="02020603050405020304" pitchFamily="18" charset="0"/>
              </a:rPr>
              <a:t>.</a:t>
            </a:r>
            <a:endParaRPr lang="ru-RU" sz="2000" b="1" dirty="0">
              <a:effectLst/>
              <a:latin typeface="Comic Sans MS" panose="030F0702030302020204" pitchFamily="66" charset="0"/>
              <a:ea typeface="Calibri" panose="020F0502020204030204" pitchFamily="34" charset="0"/>
              <a:cs typeface="Times New Roman" panose="02020603050405020304" pitchFamily="18" charset="0"/>
            </a:endParaRPr>
          </a:p>
        </p:txBody>
      </p:sp>
      <p:sp>
        <p:nvSpPr>
          <p:cNvPr id="5" name="Прямоугольник 4"/>
          <p:cNvSpPr/>
          <p:nvPr/>
        </p:nvSpPr>
        <p:spPr>
          <a:xfrm>
            <a:off x="3177774" y="258023"/>
            <a:ext cx="4435830" cy="750975"/>
          </a:xfrm>
          <a:prstGeom prst="rect">
            <a:avLst/>
          </a:prstGeom>
        </p:spPr>
        <p:txBody>
          <a:bodyPr wrap="none">
            <a:spAutoFit/>
          </a:bodyPr>
          <a:lstStyle/>
          <a:p>
            <a:pPr>
              <a:lnSpc>
                <a:spcPct val="107000"/>
              </a:lnSpc>
              <a:spcAft>
                <a:spcPts val="675"/>
              </a:spcAft>
            </a:pPr>
            <a:r>
              <a:rPr lang="ru-RU" sz="4000" b="1" dirty="0">
                <a:solidFill>
                  <a:schemeClr val="accent5">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Выводы к </a:t>
            </a:r>
            <a:r>
              <a:rPr lang="ru-RU" sz="4000" b="1" dirty="0" smtClean="0">
                <a:solidFill>
                  <a:schemeClr val="accent5">
                    <a:lumMod val="50000"/>
                  </a:schemeClr>
                </a:solidFill>
                <a:latin typeface="Comic Sans MS" panose="030F0702030302020204" pitchFamily="66" charset="0"/>
                <a:ea typeface="Times New Roman" panose="02020603050405020304" pitchFamily="18" charset="0"/>
                <a:cs typeface="Times New Roman" panose="02020603050405020304" pitchFamily="18" charset="0"/>
              </a:rPr>
              <a:t>уроку</a:t>
            </a:r>
            <a:r>
              <a:rPr lang="ru-RU" sz="4000" dirty="0" smtClean="0">
                <a:solidFill>
                  <a:srgbClr val="333333"/>
                </a:solidFill>
                <a:latin typeface="Comic Sans MS" panose="030F0702030302020204" pitchFamily="66"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770914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2520831" y="495951"/>
            <a:ext cx="5939446" cy="707886"/>
          </a:xfrm>
          <a:prstGeom prst="rect">
            <a:avLst/>
          </a:prstGeom>
        </p:spPr>
        <p:txBody>
          <a:bodyPr wrap="none">
            <a:spAutoFit/>
          </a:bodyPr>
          <a:lstStyle/>
          <a:p>
            <a:r>
              <a:rPr lang="ru-RU" sz="4000" b="1" dirty="0" smtClean="0">
                <a:solidFill>
                  <a:schemeClr val="accent5">
                    <a:lumMod val="50000"/>
                  </a:schemeClr>
                </a:solidFill>
                <a:latin typeface="Comic Sans MS" pitchFamily="66" charset="0"/>
              </a:rPr>
              <a:t>Общая характеристика</a:t>
            </a:r>
            <a:endParaRPr lang="ru-RU" sz="4000" dirty="0">
              <a:solidFill>
                <a:schemeClr val="accent5">
                  <a:lumMod val="50000"/>
                </a:schemeClr>
              </a:solidFill>
            </a:endParaRPr>
          </a:p>
        </p:txBody>
      </p:sp>
      <p:sp>
        <p:nvSpPr>
          <p:cNvPr id="6" name="Прямоугольник 5"/>
          <p:cNvSpPr/>
          <p:nvPr/>
        </p:nvSpPr>
        <p:spPr>
          <a:xfrm>
            <a:off x="764931" y="1397702"/>
            <a:ext cx="9903069" cy="5262979"/>
          </a:xfrm>
          <a:prstGeom prst="rect">
            <a:avLst/>
          </a:prstGeom>
          <a:solidFill>
            <a:schemeClr val="accent1">
              <a:lumMod val="20000"/>
              <a:lumOff val="80000"/>
            </a:schemeClr>
          </a:solidFill>
        </p:spPr>
        <p:txBody>
          <a:bodyPr wrap="square">
            <a:spAutoFit/>
          </a:bodyPr>
          <a:lstStyle/>
          <a:p>
            <a:r>
              <a:rPr lang="ru-RU" sz="2400" b="1" dirty="0">
                <a:latin typeface="Comic Sans MS" panose="030F0702030302020204" pitchFamily="66" charset="0"/>
              </a:rPr>
              <a:t>1. Симметрия радиальная </a:t>
            </a:r>
            <a:r>
              <a:rPr lang="ru-RU" sz="2400" b="1" dirty="0" smtClean="0">
                <a:latin typeface="Comic Sans MS" panose="030F0702030302020204" pitchFamily="66" charset="0"/>
              </a:rPr>
              <a:t>(если </a:t>
            </a:r>
            <a:r>
              <a:rPr lang="ru-RU" sz="2400" b="1" dirty="0">
                <a:latin typeface="Comic Sans MS" panose="030F0702030302020204" pitchFamily="66" charset="0"/>
              </a:rPr>
              <a:t>у кишечнополостных радиальная симметрия первичная, то у иглокожих ― вторичная, то есть их предки имели двустороннюю симметрию, на это указывает тот факт, что личинки иглокожих двустороннесимметричные)</a:t>
            </a:r>
            <a:br>
              <a:rPr lang="ru-RU" sz="2400" b="1" dirty="0">
                <a:latin typeface="Comic Sans MS" panose="030F0702030302020204" pitchFamily="66" charset="0"/>
              </a:rPr>
            </a:br>
            <a:r>
              <a:rPr lang="ru-RU" sz="2400" b="1" dirty="0">
                <a:latin typeface="Comic Sans MS" panose="030F0702030302020204" pitchFamily="66" charset="0"/>
              </a:rPr>
              <a:t>2. Имеют </a:t>
            </a:r>
            <a:r>
              <a:rPr lang="ru-RU" sz="2400" b="1" dirty="0" err="1">
                <a:latin typeface="Comic Sans MS" panose="030F0702030302020204" pitchFamily="66" charset="0"/>
              </a:rPr>
              <a:t>амбулакральную</a:t>
            </a:r>
            <a:r>
              <a:rPr lang="ru-RU" sz="2400" b="1" dirty="0">
                <a:latin typeface="Comic Sans MS" panose="030F0702030302020204" pitchFamily="66" charset="0"/>
              </a:rPr>
              <a:t> систему, служащую для передвижения, дыхания и выделения.</a:t>
            </a:r>
            <a:br>
              <a:rPr lang="ru-RU" sz="2400" b="1" dirty="0">
                <a:latin typeface="Comic Sans MS" panose="030F0702030302020204" pitchFamily="66" charset="0"/>
              </a:rPr>
            </a:br>
            <a:r>
              <a:rPr lang="ru-RU" sz="2400" b="1" dirty="0">
                <a:latin typeface="Comic Sans MS" panose="030F0702030302020204" pitchFamily="66" charset="0"/>
              </a:rPr>
              <a:t>3. Имеют вторичную полость тела, заполненную жидкостью.</a:t>
            </a:r>
            <a:br>
              <a:rPr lang="ru-RU" sz="2400" b="1" dirty="0">
                <a:latin typeface="Comic Sans MS" panose="030F0702030302020204" pitchFamily="66" charset="0"/>
              </a:rPr>
            </a:br>
            <a:r>
              <a:rPr lang="ru-RU" sz="2400" b="1" dirty="0">
                <a:latin typeface="Comic Sans MS" panose="030F0702030302020204" pitchFamily="66" charset="0"/>
              </a:rPr>
              <a:t>4. Имеют известковый скелет (расположен под кожей, по происхождению внутренний, то есть из мезодермы)</a:t>
            </a:r>
            <a:br>
              <a:rPr lang="ru-RU" sz="2400" b="1" dirty="0">
                <a:latin typeface="Comic Sans MS" panose="030F0702030302020204" pitchFamily="66" charset="0"/>
              </a:rPr>
            </a:br>
            <a:r>
              <a:rPr lang="ru-RU" sz="2400" b="1" dirty="0">
                <a:latin typeface="Comic Sans MS" panose="030F0702030302020204" pitchFamily="66" charset="0"/>
              </a:rPr>
              <a:t>5. Обитают в морях, преимущественно донный образ жизни.</a:t>
            </a:r>
            <a:br>
              <a:rPr lang="ru-RU" sz="2400" b="1" dirty="0">
                <a:latin typeface="Comic Sans MS" panose="030F0702030302020204" pitchFamily="66" charset="0"/>
              </a:rPr>
            </a:br>
            <a:r>
              <a:rPr lang="ru-RU" sz="2400" b="1" dirty="0">
                <a:latin typeface="Comic Sans MS" panose="030F0702030302020204" pitchFamily="66" charset="0"/>
              </a:rPr>
              <a:t>6. Передвигаются медленно или ведут прикрепленный образ жизни.</a:t>
            </a:r>
            <a:br>
              <a:rPr lang="ru-RU" sz="2400" b="1" dirty="0">
                <a:latin typeface="Comic Sans MS" panose="030F0702030302020204" pitchFamily="66" charset="0"/>
              </a:rPr>
            </a:br>
            <a:endParaRPr lang="ru-RU" sz="2400" b="1" dirty="0">
              <a:latin typeface="Comic Sans MS" panose="030F0702030302020204" pitchFamily="66" charset="0"/>
            </a:endParaRPr>
          </a:p>
        </p:txBody>
      </p:sp>
    </p:spTree>
    <p:extLst>
      <p:ext uri="{BB962C8B-B14F-4D97-AF65-F5344CB8AC3E}">
        <p14:creationId xmlns:p14="http://schemas.microsoft.com/office/powerpoint/2010/main" val="3996692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user\Desktop\mediapreview.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567317" y="1030288"/>
            <a:ext cx="8061325" cy="5387975"/>
          </a:xfrm>
          <a:prstGeom prst="rect">
            <a:avLst/>
          </a:prstGeom>
          <a:noFill/>
        </p:spPr>
      </p:pic>
      <p:sp>
        <p:nvSpPr>
          <p:cNvPr id="7" name="Прямоугольник 6"/>
          <p:cNvSpPr/>
          <p:nvPr/>
        </p:nvSpPr>
        <p:spPr>
          <a:xfrm>
            <a:off x="2503247" y="322402"/>
            <a:ext cx="6125395" cy="707886"/>
          </a:xfrm>
          <a:prstGeom prst="rect">
            <a:avLst/>
          </a:prstGeom>
        </p:spPr>
        <p:txBody>
          <a:bodyPr wrap="none">
            <a:spAutoFit/>
          </a:bodyPr>
          <a:lstStyle/>
          <a:p>
            <a:r>
              <a:rPr lang="ru-RU" sz="4000" b="1" dirty="0" smtClean="0">
                <a:solidFill>
                  <a:schemeClr val="accent5">
                    <a:lumMod val="50000"/>
                  </a:schemeClr>
                </a:solidFill>
                <a:latin typeface="Comic Sans MS" pitchFamily="66" charset="0"/>
              </a:rPr>
              <a:t>Форма тела Иглокожих</a:t>
            </a:r>
            <a:endParaRPr lang="ru-RU" sz="4000" dirty="0">
              <a:solidFill>
                <a:schemeClr val="accent5">
                  <a:lumMod val="50000"/>
                </a:schemeClr>
              </a:solidFill>
            </a:endParaRPr>
          </a:p>
        </p:txBody>
      </p:sp>
      <p:sp>
        <p:nvSpPr>
          <p:cNvPr id="9" name="Прямоугольник 8"/>
          <p:cNvSpPr/>
          <p:nvPr/>
        </p:nvSpPr>
        <p:spPr>
          <a:xfrm>
            <a:off x="8808655" y="1030288"/>
            <a:ext cx="3107421" cy="5244769"/>
          </a:xfrm>
          <a:prstGeom prst="rect">
            <a:avLst/>
          </a:prstGeom>
          <a:solidFill>
            <a:schemeClr val="accent1">
              <a:lumMod val="20000"/>
              <a:lumOff val="80000"/>
            </a:schemeClr>
          </a:solidFill>
        </p:spPr>
        <p:txBody>
          <a:bodyPr wrap="square">
            <a:spAutoFit/>
          </a:bodyPr>
          <a:lstStyle/>
          <a:p>
            <a:pPr marL="342900" lvl="0" indent="-342900">
              <a:lnSpc>
                <a:spcPct val="107000"/>
              </a:lnSpc>
              <a:spcAft>
                <a:spcPts val="800"/>
              </a:spcAft>
              <a:buSzPts val="1000"/>
              <a:buFont typeface="Symbol" panose="05050102010706020507" pitchFamily="18" charset="2"/>
              <a:buChar char=""/>
              <a:tabLst>
                <a:tab pos="457200" algn="l"/>
              </a:tabLst>
            </a:pPr>
            <a:r>
              <a:rPr lang="ru-RU" sz="2400" b="1" dirty="0" smtClean="0">
                <a:latin typeface="Comic Sans MS" panose="030F0702030302020204" pitchFamily="66" charset="0"/>
                <a:ea typeface="Times New Roman" panose="02020603050405020304" pitchFamily="18" charset="0"/>
                <a:cs typeface="Times New Roman" panose="02020603050405020304" pitchFamily="18" charset="0"/>
              </a:rPr>
              <a:t>Шар - </a:t>
            </a:r>
            <a:r>
              <a:rPr lang="ru-RU" sz="2400" b="1" dirty="0">
                <a:latin typeface="Comic Sans MS" panose="030F0702030302020204" pitchFamily="66" charset="0"/>
                <a:ea typeface="Times New Roman" panose="02020603050405020304" pitchFamily="18" charset="0"/>
                <a:cs typeface="Times New Roman" panose="02020603050405020304" pitchFamily="18" charset="0"/>
              </a:rPr>
              <a:t>(морские ежи)</a:t>
            </a:r>
            <a:endParaRPr lang="ru-RU" sz="2400" b="1"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ru-RU" sz="2400" b="1" dirty="0" smtClean="0">
                <a:latin typeface="Comic Sans MS" panose="030F0702030302020204" pitchFamily="66" charset="0"/>
                <a:ea typeface="Times New Roman" panose="02020603050405020304" pitchFamily="18" charset="0"/>
                <a:cs typeface="Times New Roman" panose="02020603050405020304" pitchFamily="18" charset="0"/>
              </a:rPr>
              <a:t>Диск - </a:t>
            </a:r>
            <a:r>
              <a:rPr lang="ru-RU" sz="2400" b="1" dirty="0">
                <a:latin typeface="Comic Sans MS" panose="030F0702030302020204" pitchFamily="66" charset="0"/>
                <a:ea typeface="Times New Roman" panose="02020603050405020304" pitchFamily="18" charset="0"/>
                <a:cs typeface="Times New Roman" panose="02020603050405020304" pitchFamily="18" charset="0"/>
              </a:rPr>
              <a:t>(морские ежи)</a:t>
            </a:r>
            <a:endParaRPr lang="ru-RU" sz="2400" b="1"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ru-RU" sz="2400" b="1" dirty="0" smtClean="0">
                <a:latin typeface="Comic Sans MS" panose="030F0702030302020204" pitchFamily="66" charset="0"/>
                <a:ea typeface="Times New Roman" panose="02020603050405020304" pitchFamily="18" charset="0"/>
                <a:cs typeface="Times New Roman" panose="02020603050405020304" pitchFamily="18" charset="0"/>
              </a:rPr>
              <a:t>Звезда-  </a:t>
            </a:r>
            <a:r>
              <a:rPr lang="ru-RU" sz="2400" b="1" dirty="0">
                <a:latin typeface="Comic Sans MS" panose="030F0702030302020204" pitchFamily="66" charset="0"/>
                <a:ea typeface="Times New Roman" panose="02020603050405020304" pitchFamily="18" charset="0"/>
                <a:cs typeface="Times New Roman" panose="02020603050405020304" pitchFamily="18" charset="0"/>
              </a:rPr>
              <a:t>(морские звезды, </a:t>
            </a:r>
            <a:r>
              <a:rPr lang="ru-RU" sz="2400" b="1" dirty="0" err="1">
                <a:latin typeface="Comic Sans MS" panose="030F0702030302020204" pitchFamily="66" charset="0"/>
                <a:ea typeface="Times New Roman" panose="02020603050405020304" pitchFamily="18" charset="0"/>
                <a:cs typeface="Times New Roman" panose="02020603050405020304" pitchFamily="18" charset="0"/>
              </a:rPr>
              <a:t>офиуры</a:t>
            </a:r>
            <a:r>
              <a:rPr lang="ru-RU" sz="2400" b="1" dirty="0">
                <a:latin typeface="Comic Sans MS" panose="030F0702030302020204" pitchFamily="66" charset="0"/>
                <a:ea typeface="Times New Roman" panose="02020603050405020304" pitchFamily="18" charset="0"/>
                <a:cs typeface="Times New Roman" panose="02020603050405020304" pitchFamily="18" charset="0"/>
              </a:rPr>
              <a:t>)</a:t>
            </a:r>
            <a:endParaRPr lang="ru-RU" sz="2400" b="1"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ru-RU" sz="2400" b="1" dirty="0" smtClean="0">
                <a:latin typeface="Comic Sans MS" panose="030F0702030302020204" pitchFamily="66" charset="0"/>
                <a:ea typeface="Times New Roman" panose="02020603050405020304" pitchFamily="18" charset="0"/>
                <a:cs typeface="Times New Roman" panose="02020603050405020304" pitchFamily="18" charset="0"/>
              </a:rPr>
              <a:t>Цветок - </a:t>
            </a:r>
            <a:r>
              <a:rPr lang="ru-RU" sz="2400" b="1" dirty="0">
                <a:latin typeface="Comic Sans MS" panose="030F0702030302020204" pitchFamily="66" charset="0"/>
                <a:ea typeface="Times New Roman" panose="02020603050405020304" pitchFamily="18" charset="0"/>
                <a:cs typeface="Times New Roman" panose="02020603050405020304" pitchFamily="18" charset="0"/>
              </a:rPr>
              <a:t>(морские лилии)</a:t>
            </a:r>
            <a:endParaRPr lang="ru-RU" sz="2400" b="1" dirty="0" smtClean="0">
              <a:effectLst/>
              <a:latin typeface="Comic Sans MS" panose="030F0702030302020204" pitchFamily="66"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ru-RU" sz="2400" b="1" dirty="0" smtClean="0">
                <a:latin typeface="Comic Sans MS" panose="030F0702030302020204" pitchFamily="66" charset="0"/>
                <a:ea typeface="Times New Roman" panose="02020603050405020304" pitchFamily="18" charset="0"/>
                <a:cs typeface="Times New Roman" panose="02020603050405020304" pitchFamily="18" charset="0"/>
              </a:rPr>
              <a:t>Червеобразная - </a:t>
            </a:r>
            <a:r>
              <a:rPr lang="ru-RU" sz="2400" b="1" dirty="0">
                <a:latin typeface="Comic Sans MS" panose="030F0702030302020204" pitchFamily="66" charset="0"/>
                <a:ea typeface="Times New Roman" panose="02020603050405020304" pitchFamily="18" charset="0"/>
                <a:cs typeface="Times New Roman" panose="02020603050405020304" pitchFamily="18" charset="0"/>
              </a:rPr>
              <a:t>(голотурии</a:t>
            </a:r>
            <a:r>
              <a:rPr lang="ru-RU" sz="2400" b="1" dirty="0">
                <a:solidFill>
                  <a:schemeClr val="bg1"/>
                </a:solidFill>
                <a:latin typeface="Comic Sans MS" panose="030F0702030302020204" pitchFamily="66" charset="0"/>
                <a:ea typeface="Times New Roman" panose="02020603050405020304" pitchFamily="18" charset="0"/>
                <a:cs typeface="Times New Roman" panose="02020603050405020304" pitchFamily="18" charset="0"/>
              </a:rPr>
              <a:t>)</a:t>
            </a:r>
            <a:endParaRPr lang="ru-RU" sz="2400" b="1" dirty="0">
              <a:solidFill>
                <a:schemeClr val="bg1"/>
              </a:solidFill>
              <a:effectLst/>
              <a:latin typeface="Comic Sans MS" panose="030F0702030302020204" pitchFamily="66"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85280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Иглокожие"/>
          <p:cNvPicPr>
            <a:picLocks noChangeAspect="1" noChangeArrowheads="1"/>
          </p:cNvPicPr>
          <p:nvPr/>
        </p:nvPicPr>
        <p:blipFill>
          <a:blip r:embed="rId3" cstate="print"/>
          <a:srcRect/>
          <a:stretch>
            <a:fillRect/>
          </a:stretch>
        </p:blipFill>
        <p:spPr bwMode="auto">
          <a:xfrm>
            <a:off x="2135560" y="1122363"/>
            <a:ext cx="7920880" cy="5544616"/>
          </a:xfrm>
          <a:prstGeom prst="rect">
            <a:avLst/>
          </a:prstGeom>
          <a:noFill/>
        </p:spPr>
      </p:pic>
      <p:sp>
        <p:nvSpPr>
          <p:cNvPr id="7" name="Прямоугольник 6"/>
          <p:cNvSpPr/>
          <p:nvPr/>
        </p:nvSpPr>
        <p:spPr>
          <a:xfrm>
            <a:off x="2599961" y="282079"/>
            <a:ext cx="7181774" cy="707886"/>
          </a:xfrm>
          <a:prstGeom prst="rect">
            <a:avLst/>
          </a:prstGeom>
        </p:spPr>
        <p:txBody>
          <a:bodyPr wrap="none">
            <a:spAutoFit/>
          </a:bodyPr>
          <a:lstStyle/>
          <a:p>
            <a:r>
              <a:rPr lang="ru-RU" sz="4000" b="1" dirty="0" smtClean="0">
                <a:solidFill>
                  <a:schemeClr val="accent5">
                    <a:lumMod val="50000"/>
                  </a:schemeClr>
                </a:solidFill>
                <a:latin typeface="Comic Sans MS" pitchFamily="66" charset="0"/>
              </a:rPr>
              <a:t>Классификация Иглокожих</a:t>
            </a:r>
            <a:endParaRPr lang="ru-RU" sz="4000" dirty="0">
              <a:solidFill>
                <a:schemeClr val="accent5">
                  <a:lumMod val="50000"/>
                </a:schemeClr>
              </a:solidFill>
            </a:endParaRPr>
          </a:p>
        </p:txBody>
      </p:sp>
    </p:spTree>
    <p:extLst>
      <p:ext uri="{BB962C8B-B14F-4D97-AF65-F5344CB8AC3E}">
        <p14:creationId xmlns:p14="http://schemas.microsoft.com/office/powerpoint/2010/main" val="2938159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2584685" y="368440"/>
            <a:ext cx="5966698" cy="707886"/>
          </a:xfrm>
          <a:prstGeom prst="rect">
            <a:avLst/>
          </a:prstGeom>
        </p:spPr>
        <p:txBody>
          <a:bodyPr wrap="none">
            <a:spAutoFit/>
          </a:bodyPr>
          <a:lstStyle/>
          <a:p>
            <a:r>
              <a:rPr lang="ru-RU" sz="4000" b="1" dirty="0" smtClean="0">
                <a:solidFill>
                  <a:schemeClr val="accent5">
                    <a:lumMod val="50000"/>
                  </a:schemeClr>
                </a:solidFill>
                <a:latin typeface="Comic Sans MS" pitchFamily="66" charset="0"/>
              </a:rPr>
              <a:t>Класс Морские звёзды</a:t>
            </a:r>
            <a:endParaRPr lang="ru-RU" sz="4000" dirty="0">
              <a:solidFill>
                <a:schemeClr val="accent5">
                  <a:lumMod val="50000"/>
                </a:schemeClr>
              </a:solidFill>
            </a:endParaRPr>
          </a:p>
        </p:txBody>
      </p:sp>
      <p:sp>
        <p:nvSpPr>
          <p:cNvPr id="6" name="Прямоугольник 5"/>
          <p:cNvSpPr/>
          <p:nvPr/>
        </p:nvSpPr>
        <p:spPr>
          <a:xfrm>
            <a:off x="633046" y="1443841"/>
            <a:ext cx="8510954" cy="4893647"/>
          </a:xfrm>
          <a:prstGeom prst="rect">
            <a:avLst/>
          </a:prstGeom>
          <a:solidFill>
            <a:schemeClr val="accent1">
              <a:lumMod val="20000"/>
              <a:lumOff val="80000"/>
            </a:schemeClr>
          </a:solidFill>
        </p:spPr>
        <p:txBody>
          <a:bodyPr wrap="square">
            <a:spAutoFit/>
          </a:bodyPr>
          <a:lstStyle/>
          <a:p>
            <a:r>
              <a:rPr lang="ru-RU" sz="2400" b="1" dirty="0">
                <a:latin typeface="Comic Sans MS" pitchFamily="66" charset="0"/>
              </a:rPr>
              <a:t>Морские звезды - исключительно морские животные, в пресных водоемах не встречаются. В российских морях обитает около 150 видов Все морские звезды во взрослом состоянии ведут донный образ жизни, ползая по поверхности дна или зарываясь в грунт. Многие из морских звезд - активные </a:t>
            </a:r>
            <a:r>
              <a:rPr lang="ru-RU" sz="2400" b="1" dirty="0" err="1">
                <a:latin typeface="Comic Sans MS" pitchFamily="66" charset="0"/>
              </a:rPr>
              <a:t>хищники.Среди</a:t>
            </a:r>
            <a:r>
              <a:rPr lang="ru-RU" sz="2400" b="1" dirty="0">
                <a:latin typeface="Comic Sans MS" pitchFamily="66" charset="0"/>
              </a:rPr>
              <a:t> глубоководных морских звезд преобладают </a:t>
            </a:r>
            <a:r>
              <a:rPr lang="ru-RU" sz="2400" b="1" dirty="0" err="1">
                <a:latin typeface="Comic Sans MS" pitchFamily="66" charset="0"/>
              </a:rPr>
              <a:t>илоядные</a:t>
            </a:r>
            <a:r>
              <a:rPr lang="ru-RU" sz="2400" b="1" dirty="0">
                <a:latin typeface="Comic Sans MS" pitchFamily="66" charset="0"/>
              </a:rPr>
              <a:t> - они используют в пищу морской грунт, извлекая из него органику. Некоторые морские звезды могут использовать в пищу планктон. Большинство морских звёзд обнаруживает добычу и определяет её местонахождение благодаря веществам, которые жертва выделяет в воду.</a:t>
            </a:r>
          </a:p>
        </p:txBody>
      </p:sp>
      <p:pic>
        <p:nvPicPr>
          <p:cNvPr id="8" name="Picture 2" descr="&amp;mcy;&amp;ocy;&amp;rcy;&amp;scy;&amp;kcy;&amp;acy;&amp;yacy; &amp;zcy;&amp;vcy;&amp;iecy;&amp;zcy;&amp;dcy;&amp;acy; &quot;&amp;bcy;&amp;icy;&amp;scy;&amp;kcy;&amp;vcy;&amp;icy;&amp;tcy;&amp;ncy;&amp;acy;&amp;yacy;&quot;"/>
          <p:cNvPicPr>
            <a:picLocks noChangeAspect="1" noChangeArrowheads="1"/>
          </p:cNvPicPr>
          <p:nvPr/>
        </p:nvPicPr>
        <p:blipFill>
          <a:blip r:embed="rId3"/>
          <a:srcRect/>
          <a:stretch>
            <a:fillRect/>
          </a:stretch>
        </p:blipFill>
        <p:spPr bwMode="auto">
          <a:xfrm>
            <a:off x="8845060" y="3831442"/>
            <a:ext cx="3200402" cy="2926578"/>
          </a:xfrm>
          <a:prstGeom prst="rect">
            <a:avLst/>
          </a:prstGeom>
          <a:noFill/>
          <a:ln w="9525">
            <a:noFill/>
            <a:miter lim="800000"/>
            <a:headEnd/>
            <a:tailEnd/>
          </a:ln>
        </p:spPr>
      </p:pic>
    </p:spTree>
    <p:extLst>
      <p:ext uri="{BB962C8B-B14F-4D97-AF65-F5344CB8AC3E}">
        <p14:creationId xmlns:p14="http://schemas.microsoft.com/office/powerpoint/2010/main" val="766928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User\Downloads\starfish1.jpg"/>
          <p:cNvPicPr>
            <a:picLocks noChangeAspect="1" noChangeArrowheads="1"/>
          </p:cNvPicPr>
          <p:nvPr/>
        </p:nvPicPr>
        <p:blipFill>
          <a:blip r:embed="rId3"/>
          <a:srcRect/>
          <a:stretch>
            <a:fillRect/>
          </a:stretch>
        </p:blipFill>
        <p:spPr bwMode="auto">
          <a:xfrm>
            <a:off x="7620000" y="1662114"/>
            <a:ext cx="4267200" cy="447908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304800" y="1616879"/>
            <a:ext cx="6553200" cy="4524315"/>
          </a:xfrm>
          <a:prstGeom prst="rect">
            <a:avLst/>
          </a:prstGeom>
          <a:solidFill>
            <a:schemeClr val="accent1">
              <a:lumMod val="20000"/>
              <a:lumOff val="80000"/>
            </a:schemeClr>
          </a:solidFill>
        </p:spPr>
        <p:txBody>
          <a:bodyPr wrap="square">
            <a:spAutoFit/>
          </a:bodyPr>
          <a:lstStyle/>
          <a:p>
            <a:pPr>
              <a:lnSpc>
                <a:spcPct val="90000"/>
              </a:lnSpc>
            </a:pPr>
            <a:r>
              <a:rPr lang="ru-RU" sz="3200" b="1" dirty="0" smtClean="0">
                <a:latin typeface="Comic Sans MS" pitchFamily="66" charset="0"/>
              </a:rPr>
              <a:t>Тело напоминает морскую звезду с пятью лучами, на которых расположены ножки.</a:t>
            </a:r>
          </a:p>
          <a:p>
            <a:pPr>
              <a:lnSpc>
                <a:spcPct val="90000"/>
              </a:lnSpc>
            </a:pPr>
            <a:r>
              <a:rPr lang="ru-RU" sz="3200" b="1" dirty="0" smtClean="0">
                <a:latin typeface="Comic Sans MS" pitchFamily="66" charset="0"/>
              </a:rPr>
              <a:t>  Рот на нижней стороне тела. Интересно питание: найдя добычу, звезда выворачивает на нее </a:t>
            </a:r>
            <a:r>
              <a:rPr lang="ru-RU" altLang="ru-RU" sz="3200" b="1" dirty="0" smtClean="0">
                <a:latin typeface="Comic Sans MS" panose="030F0702030302020204" pitchFamily="66" charset="0"/>
              </a:rPr>
              <a:t>мускулистый </a:t>
            </a:r>
            <a:r>
              <a:rPr lang="ru-RU" sz="3200" b="1" dirty="0" smtClean="0">
                <a:latin typeface="Comic Sans MS" pitchFamily="66" charset="0"/>
              </a:rPr>
              <a:t>желудок, соки которого переваривают жертву, потом она всасывает растворенные вещества.</a:t>
            </a:r>
          </a:p>
        </p:txBody>
      </p:sp>
      <p:sp>
        <p:nvSpPr>
          <p:cNvPr id="7" name="Прямоугольник 6"/>
          <p:cNvSpPr/>
          <p:nvPr/>
        </p:nvSpPr>
        <p:spPr>
          <a:xfrm>
            <a:off x="3112651" y="330410"/>
            <a:ext cx="5966698" cy="707886"/>
          </a:xfrm>
          <a:prstGeom prst="rect">
            <a:avLst/>
          </a:prstGeom>
        </p:spPr>
        <p:txBody>
          <a:bodyPr wrap="none">
            <a:spAutoFit/>
          </a:bodyPr>
          <a:lstStyle/>
          <a:p>
            <a:r>
              <a:rPr lang="ru-RU" sz="4000" b="1" dirty="0">
                <a:solidFill>
                  <a:schemeClr val="accent5">
                    <a:lumMod val="50000"/>
                  </a:schemeClr>
                </a:solidFill>
                <a:latin typeface="Comic Sans MS" pitchFamily="66" charset="0"/>
              </a:rPr>
              <a:t>Класс Морские звёзды</a:t>
            </a:r>
            <a:endParaRPr lang="ru-RU" sz="4000" dirty="0">
              <a:solidFill>
                <a:schemeClr val="accent5">
                  <a:lumMod val="50000"/>
                </a:schemeClr>
              </a:solidFill>
            </a:endParaRPr>
          </a:p>
        </p:txBody>
      </p:sp>
    </p:spTree>
    <p:extLst>
      <p:ext uri="{BB962C8B-B14F-4D97-AF65-F5344CB8AC3E}">
        <p14:creationId xmlns:p14="http://schemas.microsoft.com/office/powerpoint/2010/main" val="26797936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Внутреннее строение морской звезды"/>
          <p:cNvPicPr>
            <a:picLocks noChangeAspect="1" noChangeArrowheads="1"/>
          </p:cNvPicPr>
          <p:nvPr/>
        </p:nvPicPr>
        <p:blipFill>
          <a:blip r:embed="rId3"/>
          <a:srcRect/>
          <a:stretch>
            <a:fillRect/>
          </a:stretch>
        </p:blipFill>
        <p:spPr bwMode="auto">
          <a:xfrm>
            <a:off x="1257300" y="782515"/>
            <a:ext cx="9144000" cy="5943600"/>
          </a:xfrm>
          <a:prstGeom prst="rect">
            <a:avLst/>
          </a:prstGeom>
          <a:noFill/>
          <a:ln w="9525">
            <a:noFill/>
            <a:miter lim="800000"/>
            <a:headEnd/>
            <a:tailEnd/>
          </a:ln>
        </p:spPr>
      </p:pic>
      <p:sp>
        <p:nvSpPr>
          <p:cNvPr id="4" name="Прямоугольник 3"/>
          <p:cNvSpPr/>
          <p:nvPr/>
        </p:nvSpPr>
        <p:spPr>
          <a:xfrm>
            <a:off x="3147394" y="10721"/>
            <a:ext cx="5522666" cy="707886"/>
          </a:xfrm>
          <a:prstGeom prst="rect">
            <a:avLst/>
          </a:prstGeom>
        </p:spPr>
        <p:txBody>
          <a:bodyPr wrap="none">
            <a:spAutoFit/>
          </a:bodyPr>
          <a:lstStyle/>
          <a:p>
            <a:r>
              <a:rPr lang="ru-RU" sz="4000" b="1" dirty="0" smtClean="0">
                <a:solidFill>
                  <a:schemeClr val="accent5">
                    <a:lumMod val="50000"/>
                  </a:schemeClr>
                </a:solidFill>
                <a:latin typeface="Comic Sans MS" pitchFamily="66" charset="0"/>
              </a:rPr>
              <a:t>Внутреннее строение</a:t>
            </a:r>
            <a:endParaRPr lang="ru-RU" sz="4000" dirty="0">
              <a:solidFill>
                <a:schemeClr val="accent5">
                  <a:lumMod val="50000"/>
                </a:schemeClr>
              </a:solidFill>
            </a:endParaRPr>
          </a:p>
        </p:txBody>
      </p:sp>
    </p:spTree>
    <p:extLst>
      <p:ext uri="{BB962C8B-B14F-4D97-AF65-F5344CB8AC3E}">
        <p14:creationId xmlns:p14="http://schemas.microsoft.com/office/powerpoint/2010/main" val="4060718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s://im0-tub-ru.yandex.net/i?id=913b41f58d1cc145c0b4482252442842&amp;ref=rim&amp;n=33&amp;w=320&amp;h=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descr="fromia_star"/>
          <p:cNvPicPr>
            <a:picLocks noChangeAspect="1" noChangeArrowheads="1"/>
          </p:cNvPicPr>
          <p:nvPr/>
        </p:nvPicPr>
        <p:blipFill>
          <a:blip r:embed="rId3"/>
          <a:srcRect/>
          <a:stretch>
            <a:fillRect/>
          </a:stretch>
        </p:blipFill>
        <p:spPr bwMode="auto">
          <a:xfrm>
            <a:off x="237392" y="703444"/>
            <a:ext cx="4267200" cy="5881994"/>
          </a:xfrm>
          <a:prstGeom prst="rect">
            <a:avLst/>
          </a:prstGeom>
          <a:noFill/>
          <a:ln w="9525">
            <a:noFill/>
            <a:miter lim="800000"/>
            <a:headEnd/>
            <a:tailEnd/>
          </a:ln>
        </p:spPr>
      </p:pic>
      <p:sp>
        <p:nvSpPr>
          <p:cNvPr id="6" name="TextBox 4"/>
          <p:cNvSpPr txBox="1">
            <a:spLocks noChangeArrowheads="1"/>
          </p:cNvSpPr>
          <p:nvPr/>
        </p:nvSpPr>
        <p:spPr bwMode="auto">
          <a:xfrm>
            <a:off x="4680712" y="703444"/>
            <a:ext cx="3111012" cy="5940088"/>
          </a:xfrm>
          <a:prstGeom prst="rect">
            <a:avLst/>
          </a:prstGeom>
          <a:solidFill>
            <a:schemeClr val="accent1">
              <a:lumMod val="20000"/>
              <a:lumOff val="80000"/>
            </a:schemeClr>
          </a:solidFill>
          <a:ln w="9525">
            <a:noFill/>
            <a:miter lim="800000"/>
            <a:headEnd/>
            <a:tailEnd/>
          </a:ln>
        </p:spPr>
        <p:txBody>
          <a:bodyPr wrap="square">
            <a:spAutoFit/>
          </a:bodyPr>
          <a:lstStyle/>
          <a:p>
            <a:r>
              <a:rPr lang="ru-RU" sz="2000" b="1" dirty="0">
                <a:latin typeface="Comic Sans MS" pitchFamily="66" charset="0"/>
              </a:rPr>
              <a:t>Гермафродиты и раздельнополые. Размножение половое и бесполое. </a:t>
            </a:r>
            <a:r>
              <a:rPr lang="ru-RU" sz="2000" b="1" dirty="0">
                <a:solidFill>
                  <a:srgbClr val="FF0000"/>
                </a:solidFill>
                <a:latin typeface="Comic Sans MS" pitchFamily="66" charset="0"/>
              </a:rPr>
              <a:t>Бесполое. </a:t>
            </a:r>
            <a:r>
              <a:rPr lang="ru-RU" sz="2000" b="1" dirty="0">
                <a:latin typeface="Comic Sans MS" pitchFamily="66" charset="0"/>
              </a:rPr>
              <a:t>Некоторые морские звезды и размножаются </a:t>
            </a:r>
          </a:p>
          <a:p>
            <a:r>
              <a:rPr lang="ru-RU" sz="2000" b="1" dirty="0">
                <a:latin typeface="Comic Sans MS" pitchFamily="66" charset="0"/>
              </a:rPr>
              <a:t>регенеративным путем. В их теле происходит размягчение соединительной ткани и они распадаются на несколько частей, чаще на две. Скоро из этих частей вырастут самостоятельные морские звезды.</a:t>
            </a:r>
          </a:p>
          <a:p>
            <a:endParaRPr lang="ru-RU" sz="2000" b="1" dirty="0">
              <a:latin typeface="Comic Sans MS" pitchFamily="66" charset="0"/>
            </a:endParaRPr>
          </a:p>
        </p:txBody>
      </p:sp>
      <p:sp>
        <p:nvSpPr>
          <p:cNvPr id="7" name="TextBox 5"/>
          <p:cNvSpPr txBox="1">
            <a:spLocks noChangeArrowheads="1"/>
          </p:cNvSpPr>
          <p:nvPr/>
        </p:nvSpPr>
        <p:spPr bwMode="auto">
          <a:xfrm>
            <a:off x="8563889" y="732904"/>
            <a:ext cx="2832956" cy="4708981"/>
          </a:xfrm>
          <a:prstGeom prst="rect">
            <a:avLst/>
          </a:prstGeom>
          <a:solidFill>
            <a:schemeClr val="accent1">
              <a:lumMod val="20000"/>
              <a:lumOff val="80000"/>
            </a:schemeClr>
          </a:solidFill>
          <a:ln w="9525">
            <a:noFill/>
            <a:miter lim="800000"/>
            <a:headEnd/>
            <a:tailEnd/>
          </a:ln>
        </p:spPr>
        <p:txBody>
          <a:bodyPr wrap="square">
            <a:spAutoFit/>
          </a:bodyPr>
          <a:lstStyle/>
          <a:p>
            <a:r>
              <a:rPr lang="ru-RU" sz="2000" b="1" dirty="0" smtClean="0">
                <a:solidFill>
                  <a:srgbClr val="FF0000"/>
                </a:solidFill>
                <a:latin typeface="Comic Sans MS" pitchFamily="66" charset="0"/>
              </a:rPr>
              <a:t>Половое </a:t>
            </a:r>
            <a:r>
              <a:rPr lang="ru-RU" sz="2000" b="1" dirty="0">
                <a:latin typeface="Comic Sans MS" pitchFamily="66" charset="0"/>
              </a:rPr>
              <a:t>р</a:t>
            </a:r>
            <a:r>
              <a:rPr lang="ru-RU" sz="2000" b="1" dirty="0" smtClean="0">
                <a:latin typeface="Comic Sans MS" pitchFamily="66" charset="0"/>
              </a:rPr>
              <a:t>азмножение </a:t>
            </a:r>
            <a:r>
              <a:rPr lang="ru-RU" sz="2000" b="1" dirty="0">
                <a:latin typeface="Comic Sans MS" pitchFamily="66" charset="0"/>
              </a:rPr>
              <a:t>осуществляется оплодотворением яиц самки половыми продуктами самцов, которые выводятся прямо в морскую воду. Самка морской звезды может за раз выметать несколько миллионов яйцеклеток. </a:t>
            </a:r>
          </a:p>
        </p:txBody>
      </p:sp>
      <p:pic>
        <p:nvPicPr>
          <p:cNvPr id="8" name="Picture 2" descr="&amp;mcy;&amp;ocy;&amp;rcy;&amp;scy;&amp;kcy;&amp;acy;&amp;yacy; &amp;zcy;&amp;vcy;&amp;iecy;&amp;zcy;&amp;dcy;&amp;acy; &quot;&amp;bcy;&amp;icy;&amp;scy;&amp;kcy;&amp;vcy;&amp;icy;&amp;tcy;&amp;ncy;&amp;acy;&amp;yacy;&quot;"/>
          <p:cNvPicPr>
            <a:picLocks noChangeAspect="1" noChangeArrowheads="1"/>
          </p:cNvPicPr>
          <p:nvPr/>
        </p:nvPicPr>
        <p:blipFill>
          <a:blip r:embed="rId4"/>
          <a:srcRect/>
          <a:stretch>
            <a:fillRect/>
          </a:stretch>
        </p:blipFill>
        <p:spPr bwMode="auto">
          <a:xfrm>
            <a:off x="10128737" y="4869670"/>
            <a:ext cx="1996953" cy="1839670"/>
          </a:xfrm>
          <a:prstGeom prst="rect">
            <a:avLst/>
          </a:prstGeom>
          <a:noFill/>
          <a:ln w="9525">
            <a:noFill/>
            <a:miter lim="800000"/>
            <a:headEnd/>
            <a:tailEnd/>
          </a:ln>
        </p:spPr>
      </p:pic>
      <p:sp>
        <p:nvSpPr>
          <p:cNvPr id="4" name="Прямоугольник 3"/>
          <p:cNvSpPr/>
          <p:nvPr/>
        </p:nvSpPr>
        <p:spPr>
          <a:xfrm>
            <a:off x="2499945" y="13817"/>
            <a:ext cx="7795724" cy="584775"/>
          </a:xfrm>
          <a:prstGeom prst="rect">
            <a:avLst/>
          </a:prstGeom>
        </p:spPr>
        <p:txBody>
          <a:bodyPr wrap="none">
            <a:spAutoFit/>
          </a:bodyPr>
          <a:lstStyle/>
          <a:p>
            <a:r>
              <a:rPr lang="ru-RU" sz="3200" b="1" dirty="0">
                <a:solidFill>
                  <a:schemeClr val="accent5">
                    <a:lumMod val="50000"/>
                  </a:schemeClr>
                </a:solidFill>
                <a:latin typeface="Comic Sans MS" pitchFamily="66" charset="0"/>
              </a:rPr>
              <a:t>Класс Морские </a:t>
            </a:r>
            <a:r>
              <a:rPr lang="ru-RU" sz="3200" b="1" dirty="0" smtClean="0">
                <a:solidFill>
                  <a:schemeClr val="accent5">
                    <a:lumMod val="50000"/>
                  </a:schemeClr>
                </a:solidFill>
                <a:latin typeface="Comic Sans MS" pitchFamily="66" charset="0"/>
              </a:rPr>
              <a:t>звёзды. Размножение</a:t>
            </a:r>
            <a:endParaRPr lang="ru-RU" sz="3200" dirty="0">
              <a:solidFill>
                <a:schemeClr val="accent5">
                  <a:lumMod val="50000"/>
                </a:schemeClr>
              </a:solidFill>
            </a:endParaRPr>
          </a:p>
        </p:txBody>
      </p:sp>
    </p:spTree>
    <p:extLst>
      <p:ext uri="{BB962C8B-B14F-4D97-AF65-F5344CB8AC3E}">
        <p14:creationId xmlns:p14="http://schemas.microsoft.com/office/powerpoint/2010/main" val="607673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TotalTime>
  <Words>1113</Words>
  <Application>Microsoft Office PowerPoint</Application>
  <PresentationFormat>Широкоэкранный</PresentationFormat>
  <Paragraphs>85</Paragraphs>
  <Slides>26</Slides>
  <Notes>0</Notes>
  <HiddenSlides>0</HiddenSlides>
  <MMClips>0</MMClips>
  <ScaleCrop>false</ScaleCrop>
  <HeadingPairs>
    <vt:vector size="8" baseType="variant">
      <vt:variant>
        <vt:lpstr>Использованные шрифты</vt:lpstr>
      </vt:variant>
      <vt:variant>
        <vt:i4>6</vt:i4>
      </vt:variant>
      <vt:variant>
        <vt:lpstr>Тема</vt:lpstr>
      </vt:variant>
      <vt:variant>
        <vt:i4>1</vt:i4>
      </vt:variant>
      <vt:variant>
        <vt:lpstr>Внедренные серверы OLE</vt:lpstr>
      </vt:variant>
      <vt:variant>
        <vt:i4>1</vt:i4>
      </vt:variant>
      <vt:variant>
        <vt:lpstr>Заголовки слайдов</vt:lpstr>
      </vt:variant>
      <vt:variant>
        <vt:i4>26</vt:i4>
      </vt:variant>
    </vt:vector>
  </HeadingPairs>
  <TitlesOfParts>
    <vt:vector size="34" baseType="lpstr">
      <vt:lpstr>Arial</vt:lpstr>
      <vt:lpstr>Calibri</vt:lpstr>
      <vt:lpstr>Calibri Light</vt:lpstr>
      <vt:lpstr>Comic Sans MS</vt:lpstr>
      <vt:lpstr>Symbol</vt:lpstr>
      <vt:lpstr>Times New Roman</vt:lpstr>
      <vt:lpstr>Тема Office</vt:lpstr>
      <vt:lpstr>CorelDRAW</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Мария</dc:creator>
  <cp:lastModifiedBy>Мария</cp:lastModifiedBy>
  <cp:revision>16</cp:revision>
  <dcterms:created xsi:type="dcterms:W3CDTF">2021-10-11T17:07:49Z</dcterms:created>
  <dcterms:modified xsi:type="dcterms:W3CDTF">2022-12-30T17:24:58Z</dcterms:modified>
</cp:coreProperties>
</file>