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8" r:id="rId11"/>
    <p:sldId id="264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4D7CB0-5C23-4617-9BA0-106F4BEEACA9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151D35-0D89-4E66-854C-E961EF8AD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995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51D35-0D89-4E66-854C-E961EF8ADA9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639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-377825"/>
            <a:ext cx="9525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243408"/>
            <a:ext cx="7812360" cy="6192688"/>
          </a:xfrm>
        </p:spPr>
        <p:txBody>
          <a:bodyPr>
            <a:normAutofit/>
          </a:bodyPr>
          <a:lstStyle/>
          <a:p>
            <a:r>
              <a:rPr lang="ru-RU" sz="1800" i="1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Познавательно – исследовательский проект:</a:t>
            </a:r>
            <a:r>
              <a:rPr lang="ru-RU" sz="1800" i="1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1800" i="1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Чудо-молоко</a:t>
            </a:r>
            <a:endParaRPr lang="ru-RU" i="1" dirty="0">
              <a:solidFill>
                <a:schemeClr val="accent4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730494"/>
            <a:ext cx="4752528" cy="762402"/>
          </a:xfrm>
        </p:spPr>
        <p:txBody>
          <a:bodyPr>
            <a:normAutofit/>
          </a:bodyPr>
          <a:lstStyle/>
          <a:p>
            <a:pPr algn="l"/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Выполнила: воспитатель старшей группы </a:t>
            </a:r>
            <a:r>
              <a:rPr lang="ru-RU" sz="1400" i="1" dirty="0" err="1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Мухамедова</a:t>
            </a:r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Т.В</a:t>
            </a:r>
            <a:r>
              <a:rPr lang="ru-RU" sz="1400" i="1" dirty="0" smtClean="0">
                <a:latin typeface="Arial Black" panose="020B0A04020102020204" pitchFamily="34" charset="0"/>
              </a:rPr>
              <a:t>.</a:t>
            </a:r>
            <a:endParaRPr lang="ru-RU" sz="1400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058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Arial Black" panose="020B0A04020102020204" pitchFamily="34" charset="0"/>
              </a:rPr>
              <a:t>Чтение сказок о молоке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5293822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12976"/>
            <a:ext cx="462006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895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>
                <a:latin typeface="Arial Black" panose="020B0A04020102020204" pitchFamily="34" charset="0"/>
              </a:rPr>
              <a:t>П</a:t>
            </a:r>
            <a:r>
              <a:rPr lang="ru-RU" sz="3600" i="1" dirty="0" smtClean="0">
                <a:latin typeface="Arial Black" panose="020B0A04020102020204" pitchFamily="34" charset="0"/>
              </a:rPr>
              <a:t>росмотр </a:t>
            </a:r>
            <a:r>
              <a:rPr lang="ru-RU" sz="3600" i="1" dirty="0">
                <a:latin typeface="Arial Black" panose="020B0A04020102020204" pitchFamily="34" charset="0"/>
              </a:rPr>
              <a:t>презентации на тему «Молочная </a:t>
            </a:r>
            <a:r>
              <a:rPr lang="ru-RU" sz="3600" i="1" dirty="0" smtClean="0">
                <a:latin typeface="Arial Black" panose="020B0A04020102020204" pitchFamily="34" charset="0"/>
              </a:rPr>
              <a:t>ферма»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42830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3356992"/>
            <a:ext cx="4231135" cy="316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0505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Занятие по окружающему миру </a:t>
            </a:r>
            <a:r>
              <a:rPr lang="ru-RU" sz="2800" dirty="0" smtClean="0"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latin typeface="Arial Black" panose="020B0A04020102020204" pitchFamily="34" charset="0"/>
              </a:rPr>
            </a:br>
            <a:r>
              <a:rPr lang="ru-RU" sz="2800" dirty="0" smtClean="0">
                <a:latin typeface="Arial Black" panose="020B0A04020102020204" pitchFamily="34" charset="0"/>
              </a:rPr>
              <a:t>« Откуда </a:t>
            </a:r>
            <a:r>
              <a:rPr lang="ru-RU" sz="2800" dirty="0">
                <a:latin typeface="Arial Black" panose="020B0A04020102020204" pitchFamily="34" charset="0"/>
              </a:rPr>
              <a:t>приходит  к нам молоко»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484784"/>
            <a:ext cx="4596576" cy="343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52936"/>
            <a:ext cx="4824536" cy="360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282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latin typeface="Arial Black" panose="020B0A04020102020204" pitchFamily="34" charset="0"/>
              </a:rPr>
              <a:t>Аппликация «Мороженное»</a:t>
            </a:r>
            <a:endParaRPr lang="ru-RU" sz="2800" i="1" dirty="0">
              <a:latin typeface="Arial Black" panose="020B0A04020102020204" pitchFamily="34" charset="0"/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71710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24944"/>
            <a:ext cx="500590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6811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i="1" dirty="0" smtClean="0">
                <a:latin typeface="Arial Black" panose="020B0A04020102020204" pitchFamily="34" charset="0"/>
              </a:rPr>
              <a:t>Викторина «Вечер загадок» Создание альбома загадок о молоке</a:t>
            </a:r>
            <a:endParaRPr lang="ru-RU" sz="2800" i="1" dirty="0">
              <a:latin typeface="Arial Black" panose="020B0A04020102020204" pitchFamily="34" charset="0"/>
            </a:endParaRPr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23" t="21431" r="13223" b="3885"/>
          <a:stretch/>
        </p:blipFill>
        <p:spPr bwMode="auto">
          <a:xfrm>
            <a:off x="-756592" y="1412776"/>
            <a:ext cx="6050752" cy="338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5" t="11529" r="11690" b="11791"/>
          <a:stretch/>
        </p:blipFill>
        <p:spPr bwMode="auto">
          <a:xfrm>
            <a:off x="3795012" y="2996952"/>
            <a:ext cx="5176372" cy="3751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059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2736304" cy="1772816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Опыты</a:t>
            </a:r>
            <a:endParaRPr lang="ru-RU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79"/>
          <a:stretch/>
        </p:blipFill>
        <p:spPr bwMode="auto">
          <a:xfrm>
            <a:off x="2843808" y="260648"/>
            <a:ext cx="5760640" cy="6535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417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i="1" dirty="0">
                <a:latin typeface="Arial Black" panose="020B0A04020102020204" pitchFamily="34" charset="0"/>
              </a:rPr>
              <a:t>Молоко имеет запах</a:t>
            </a:r>
            <a:r>
              <a:rPr lang="ru-RU" sz="2800" i="1" dirty="0" smtClean="0">
                <a:latin typeface="Arial Black" panose="020B0A04020102020204" pitchFamily="34" charset="0"/>
              </a:rPr>
              <a:t>, а </a:t>
            </a:r>
            <a:r>
              <a:rPr lang="ru-RU" sz="2800" i="1" dirty="0">
                <a:latin typeface="Arial Black" panose="020B0A04020102020204" pitchFamily="34" charset="0"/>
              </a:rPr>
              <a:t>вода не имеет запаха.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" t="4746" r="6233" b="-3793"/>
          <a:stretch/>
        </p:blipFill>
        <p:spPr bwMode="auto">
          <a:xfrm>
            <a:off x="251520" y="2432061"/>
            <a:ext cx="4453165" cy="366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5" t="15248"/>
          <a:stretch/>
        </p:blipFill>
        <p:spPr bwMode="auto">
          <a:xfrm>
            <a:off x="3995936" y="1340768"/>
            <a:ext cx="4060821" cy="2922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" t="15878" r="21130" b="5416"/>
          <a:stretch/>
        </p:blipFill>
        <p:spPr bwMode="auto">
          <a:xfrm>
            <a:off x="4788024" y="3549425"/>
            <a:ext cx="4014074" cy="3202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078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3237731" cy="4328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068960"/>
            <a:ext cx="4791774" cy="3584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48703"/>
            <a:ext cx="3238097" cy="4329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i="1" dirty="0" smtClean="0">
                <a:latin typeface="Arial Black" panose="020B0A04020102020204" pitchFamily="34" charset="0"/>
              </a:rPr>
              <a:t>Взрыв цвета в </a:t>
            </a:r>
            <a:r>
              <a:rPr lang="ru-RU" sz="2400" i="1" dirty="0" smtClean="0">
                <a:latin typeface="Arial Black" panose="020B0A04020102020204" pitchFamily="34" charset="0"/>
              </a:rPr>
              <a:t>молоке (</a:t>
            </a:r>
            <a:r>
              <a:rPr lang="ru-RU" sz="2400" i="1" dirty="0" err="1">
                <a:latin typeface="Arial Black" panose="020B0A04020102020204" pitchFamily="34" charset="0"/>
              </a:rPr>
              <a:t>м</a:t>
            </a:r>
            <a:r>
              <a:rPr lang="ru-RU" sz="2400" i="1" dirty="0" err="1" smtClean="0">
                <a:latin typeface="Arial Black" panose="020B0A04020102020204" pitchFamily="34" charset="0"/>
              </a:rPr>
              <a:t>олоко,красители,ватные</a:t>
            </a:r>
            <a:r>
              <a:rPr lang="ru-RU" sz="2400" i="1" dirty="0" smtClean="0">
                <a:latin typeface="Arial Black" panose="020B0A04020102020204" pitchFamily="34" charset="0"/>
              </a:rPr>
              <a:t> палочки, тарелка)</a:t>
            </a:r>
            <a:endParaRPr lang="ru-RU" sz="2400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677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>
                <a:latin typeface="Arial Black" panose="020B0A04020102020204" pitchFamily="34" charset="0"/>
              </a:rPr>
              <a:t>М</a:t>
            </a:r>
            <a:r>
              <a:rPr lang="ru-RU" sz="2800" i="1" dirty="0" smtClean="0">
                <a:latin typeface="Arial Black" panose="020B0A04020102020204" pitchFamily="34" charset="0"/>
              </a:rPr>
              <a:t>асло </a:t>
            </a:r>
            <a:r>
              <a:rPr lang="ru-RU" sz="2800" i="1" dirty="0">
                <a:latin typeface="Arial Black" panose="020B0A04020102020204" pitchFamily="34" charset="0"/>
              </a:rPr>
              <a:t>и молоко </a:t>
            </a:r>
            <a:r>
              <a:rPr lang="ru-RU" sz="2800" i="1" dirty="0" smtClean="0">
                <a:latin typeface="Arial Black" panose="020B0A04020102020204" pitchFamily="34" charset="0"/>
              </a:rPr>
              <a:t>имеют </a:t>
            </a:r>
            <a:r>
              <a:rPr lang="ru-RU" sz="2800" i="1" dirty="0">
                <a:latin typeface="Arial Black" panose="020B0A04020102020204" pitchFamily="34" charset="0"/>
              </a:rPr>
              <a:t>жирность.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3960440" cy="529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24924"/>
            <a:ext cx="3744416" cy="5005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441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i="1" dirty="0" smtClean="0">
                <a:solidFill>
                  <a:srgbClr val="2C2D2E"/>
                </a:solidFill>
                <a:latin typeface="Arial Black" panose="020B0A04020102020204" pitchFamily="34" charset="0"/>
              </a:rPr>
              <a:t/>
            </a:r>
            <a:br>
              <a:rPr lang="ru-RU" sz="3100" i="1" dirty="0" smtClean="0">
                <a:solidFill>
                  <a:srgbClr val="2C2D2E"/>
                </a:solidFill>
                <a:latin typeface="Arial Black" panose="020B0A04020102020204" pitchFamily="34" charset="0"/>
              </a:rPr>
            </a:br>
            <a:r>
              <a:rPr lang="ru-RU" sz="3100" i="1" dirty="0">
                <a:solidFill>
                  <a:srgbClr val="2C2D2E"/>
                </a:solidFill>
                <a:latin typeface="Arial Black" panose="020B0A04020102020204" pitchFamily="34" charset="0"/>
              </a:rPr>
              <a:t/>
            </a:r>
            <a:br>
              <a:rPr lang="ru-RU" sz="3100" i="1" dirty="0">
                <a:solidFill>
                  <a:srgbClr val="2C2D2E"/>
                </a:solidFill>
                <a:latin typeface="Arial Black" panose="020B0A04020102020204" pitchFamily="34" charset="0"/>
              </a:rPr>
            </a:br>
            <a:r>
              <a:rPr lang="ru-RU" sz="3100" i="1" dirty="0" smtClean="0">
                <a:solidFill>
                  <a:srgbClr val="2C2D2E"/>
                </a:solidFill>
                <a:latin typeface="Arial Black" panose="020B0A04020102020204" pitchFamily="34" charset="0"/>
              </a:rPr>
              <a:t>Вода </a:t>
            </a:r>
            <a:r>
              <a:rPr lang="ru-RU" sz="3100" i="1" dirty="0">
                <a:solidFill>
                  <a:srgbClr val="2C2D2E"/>
                </a:solidFill>
                <a:latin typeface="Arial Black" panose="020B0A04020102020204" pitchFamily="34" charset="0"/>
              </a:rPr>
              <a:t>не имеет </a:t>
            </a:r>
            <a:r>
              <a:rPr lang="ru-RU" sz="3100" i="1" dirty="0" smtClean="0">
                <a:solidFill>
                  <a:srgbClr val="2C2D2E"/>
                </a:solidFill>
                <a:latin typeface="Arial Black" panose="020B0A04020102020204" pitchFamily="34" charset="0"/>
              </a:rPr>
              <a:t>вкуса, а </a:t>
            </a:r>
            <a:r>
              <a:rPr lang="ru-RU" sz="3100" i="1" dirty="0">
                <a:solidFill>
                  <a:srgbClr val="2C2D2E"/>
                </a:solidFill>
                <a:latin typeface="Arial Black" panose="020B0A04020102020204" pitchFamily="34" charset="0"/>
              </a:rPr>
              <a:t>молоко имеет вкус.</a:t>
            </a:r>
            <a:br>
              <a:rPr lang="ru-RU" sz="3100" i="1" dirty="0">
                <a:solidFill>
                  <a:srgbClr val="2C2D2E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2C2D2E"/>
                </a:solidFill>
                <a:latin typeface="Arial"/>
              </a:rPr>
              <a:t> </a:t>
            </a:r>
            <a:br>
              <a:rPr lang="ru-RU" sz="2800" dirty="0">
                <a:solidFill>
                  <a:srgbClr val="2C2D2E"/>
                </a:solidFill>
                <a:latin typeface="Arial"/>
              </a:rPr>
            </a:br>
            <a:endParaRPr lang="ru-RU" sz="28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23576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481337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561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Arial Black" panose="020B0A04020102020204" pitchFamily="34" charset="0"/>
              </a:rPr>
              <a:t>Актуальность проекта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>
                <a:latin typeface="Arial Black" panose="020B0A04020102020204" pitchFamily="34" charset="0"/>
              </a:rPr>
              <a:t>Обязательным и не заменимым продуктом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детского питания является молоко.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Молоко обладает высокой питательной</a:t>
            </a:r>
          </a:p>
          <a:p>
            <a:r>
              <a:rPr lang="ru-RU" i="1" dirty="0">
                <a:latin typeface="Arial Black" panose="020B0A04020102020204" pitchFamily="34" charset="0"/>
              </a:rPr>
              <a:t>ценностью и является одним из самых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богатых витаминов, необходимых для</a:t>
            </a:r>
          </a:p>
          <a:p>
            <a:r>
              <a:rPr lang="ru-RU" i="1" dirty="0">
                <a:latin typeface="Arial Black" panose="020B0A04020102020204" pitchFamily="34" charset="0"/>
              </a:rPr>
              <a:t>формирования костей и зубов. К</a:t>
            </a:r>
          </a:p>
          <a:p>
            <a:r>
              <a:rPr lang="ru-RU" i="1" dirty="0">
                <a:latin typeface="Arial Black" panose="020B0A04020102020204" pitchFamily="34" charset="0"/>
              </a:rPr>
              <a:t>сожалению не все дети пьют молоко и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едят блюда, приготовленные из молока и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молочных продуктов. Поэтому мы,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взрослые, должны помочь детям раскрыть</a:t>
            </a:r>
          </a:p>
          <a:p>
            <a:r>
              <a:rPr lang="ru-RU" i="1" dirty="0">
                <a:latin typeface="Arial Black" panose="020B0A04020102020204" pitchFamily="34" charset="0"/>
              </a:rPr>
              <a:t>ценные качества молока, его значимость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для развития и роста детского организма</a:t>
            </a:r>
            <a:r>
              <a:rPr lang="ru-RU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37701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373616" cy="151216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Приготовление творога из кефира(совместная работа с родителями)</a:t>
            </a:r>
            <a:endParaRPr lang="ru-RU" sz="2800" i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 b="39471"/>
          <a:stretch/>
        </p:blipFill>
        <p:spPr bwMode="auto">
          <a:xfrm>
            <a:off x="395536" y="1341017"/>
            <a:ext cx="2160240" cy="2698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4" r="9664"/>
          <a:stretch/>
        </p:blipFill>
        <p:spPr bwMode="auto">
          <a:xfrm>
            <a:off x="899592" y="3861048"/>
            <a:ext cx="4739099" cy="2663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1" t="13460" r="961" b="1760"/>
          <a:stretch/>
        </p:blipFill>
        <p:spPr bwMode="auto">
          <a:xfrm>
            <a:off x="5724128" y="1568966"/>
            <a:ext cx="2880320" cy="5027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5389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Arial Black" panose="020B0A04020102020204" pitchFamily="34" charset="0"/>
              </a:rPr>
              <a:t>Продукт совместной деятельности детей, воспитателя и родителей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340768"/>
            <a:ext cx="4388296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i="1" dirty="0" smtClean="0">
                <a:latin typeface="Arial Black" panose="020B0A04020102020204" pitchFamily="34" charset="0"/>
              </a:rPr>
              <a:t>Готовим тесто для блинов</a:t>
            </a:r>
            <a:endParaRPr lang="ru-RU" sz="2000" i="1" dirty="0"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92896"/>
            <a:ext cx="3524200" cy="363326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1" t="12581" r="14564" b="12087"/>
          <a:stretch/>
        </p:blipFill>
        <p:spPr bwMode="auto">
          <a:xfrm>
            <a:off x="107504" y="2060848"/>
            <a:ext cx="4495088" cy="3336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2" b="12489"/>
          <a:stretch/>
        </p:blipFill>
        <p:spPr bwMode="auto">
          <a:xfrm>
            <a:off x="3995936" y="2204864"/>
            <a:ext cx="5089169" cy="452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284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latin typeface="Arial Black" panose="020B0A04020102020204" pitchFamily="34" charset="0"/>
              </a:rPr>
              <a:t>Встречаем </a:t>
            </a:r>
            <a:r>
              <a:rPr lang="ru-RU" sz="3200" i="1" dirty="0" err="1" smtClean="0">
                <a:latin typeface="Arial Black" panose="020B0A04020102020204" pitchFamily="34" charset="0"/>
              </a:rPr>
              <a:t>масленницу</a:t>
            </a:r>
            <a:endParaRPr lang="ru-RU" sz="3200" i="1" dirty="0">
              <a:latin typeface="Arial Black" panose="020B0A040201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0" b="-5020"/>
          <a:stretch/>
        </p:blipFill>
        <p:spPr bwMode="auto">
          <a:xfrm>
            <a:off x="899592" y="1517192"/>
            <a:ext cx="7282780" cy="5447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4186808" cy="118072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i="1" dirty="0" smtClean="0">
                <a:latin typeface="Arial Black" panose="020B0A04020102020204" pitchFamily="34" charset="0"/>
              </a:rPr>
              <a:t>Из приготовленного теста 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р</a:t>
            </a:r>
            <a:r>
              <a:rPr lang="ru-RU" i="1" dirty="0" smtClean="0">
                <a:latin typeface="Arial Black" panose="020B0A04020102020204" pitchFamily="34" charset="0"/>
              </a:rPr>
              <a:t>одители с детьми дома пожарили блины</a:t>
            </a:r>
            <a:endParaRPr lang="ru-RU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4686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latin typeface="Arial Black" panose="020B0A04020102020204" pitchFamily="34" charset="0"/>
              </a:rPr>
              <a:t>Заключение</a:t>
            </a:r>
            <a:endParaRPr lang="ru-RU" sz="3200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712968" cy="5141168"/>
          </a:xfrm>
        </p:spPr>
        <p:txBody>
          <a:bodyPr>
            <a:normAutofit fontScale="25000" lnSpcReduction="20000"/>
          </a:bodyPr>
          <a:lstStyle/>
          <a:p>
            <a:r>
              <a:rPr lang="ru-RU" sz="6400" i="1" dirty="0">
                <a:latin typeface="Arial Black" panose="020B0A04020102020204" pitchFamily="34" charset="0"/>
              </a:rPr>
              <a:t>В результате работы над проектом дети приобрели умения и навыки исследовательской деятельности: искать и собирать информацию, анализировать, систематизировать и делать выводы, появились навыки взаимовыручки, поддержки и тесного общения с взрослыми и сверстниками. Расширили свои знания о молоке и молочных продуктах, узнали, что молоко – не только вкусный, но и ценный, полезный продукт для детского питания, сформировались знания и представления о составе молока, о его пользе и необходимости в рационе ребёнка. Ребята узнали, молоко каких животных употребляет человек в пищу, познакомились с историей использования молока в молочных продуктах. У детей повысился интерес к познанию окружающего мира. Всё это способствовало саморазвитию личности каждого ребёнка, воспитанию в нём целеустремлённости и самоуважения.</a:t>
            </a:r>
          </a:p>
          <a:p>
            <a:r>
              <a:rPr lang="ru-RU" sz="6400" i="1" dirty="0">
                <a:latin typeface="Arial Black" panose="020B0A04020102020204" pitchFamily="34" charset="0"/>
              </a:rPr>
              <a:t>А самое главное дети теперь с удовольствием пьют молоко и продукты, изготовленные из него!</a:t>
            </a:r>
          </a:p>
          <a:p>
            <a:r>
              <a:rPr lang="ru-RU" sz="6400" i="1" dirty="0">
                <a:latin typeface="Arial Black" panose="020B0A04020102020204" pitchFamily="34" charset="0"/>
              </a:rPr>
              <a:t>Только совместными усилиями можно достичь этой цели, на основе принципов последовательности и систематичности, принципа учёта индивидуальных и возрастных особенностей детей, принципа наглядности.</a:t>
            </a:r>
          </a:p>
          <a:p>
            <a:r>
              <a:rPr lang="ru-RU" sz="6400" i="1" dirty="0">
                <a:latin typeface="Arial Black" panose="020B0A04020102020204" pitchFamily="34" charset="0"/>
              </a:rPr>
              <a:t>Процесс и результат проекта принёс детям удовольствие, радость, осознание собственных умений, переживание успеха.</a:t>
            </a:r>
          </a:p>
          <a:p>
            <a:r>
              <a:rPr lang="ru-RU" sz="6400" i="1" dirty="0">
                <a:latin typeface="Arial Black" panose="020B0A04020102020204" pitchFamily="34" charset="0"/>
              </a:rPr>
              <a:t>Мы выражаем большое спасибо родителям, которые приняли участие в этом проекте.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6410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76456" cy="5422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603448"/>
            <a:ext cx="9144000" cy="2808312"/>
          </a:xfrm>
        </p:spPr>
        <p:txBody>
          <a:bodyPr/>
          <a:lstStyle/>
          <a:p>
            <a:pPr algn="ctr"/>
            <a:r>
              <a:rPr lang="ru-RU" i="1" dirty="0" smtClean="0">
                <a:latin typeface="Arial Black" panose="020B0A04020102020204" pitchFamily="34" charset="0"/>
              </a:rPr>
              <a:t>Спасибо за внимание!</a:t>
            </a:r>
            <a:endParaRPr lang="ru-RU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627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Arial Black" panose="020B0A04020102020204" pitchFamily="34" charset="0"/>
              </a:rPr>
              <a:t>Паспорт проекта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1" dirty="0" smtClean="0">
                <a:latin typeface="Arial Black" panose="020B0A04020102020204" pitchFamily="34" charset="0"/>
              </a:rPr>
              <a:t>• </a:t>
            </a:r>
            <a:r>
              <a:rPr lang="ru-RU" i="1" dirty="0">
                <a:latin typeface="Arial Black" panose="020B0A04020102020204" pitchFamily="34" charset="0"/>
              </a:rPr>
              <a:t>Тип проекта: исследовательский;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• Срок проведения: 1,5 месяца;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• Участники проекта: дети </a:t>
            </a:r>
            <a:r>
              <a:rPr lang="ru-RU" i="1" dirty="0" smtClean="0">
                <a:latin typeface="Arial Black" panose="020B0A04020102020204" pitchFamily="34" charset="0"/>
              </a:rPr>
              <a:t>5-6лет,педагоги</a:t>
            </a:r>
            <a:r>
              <a:rPr lang="ru-RU" i="1" dirty="0">
                <a:latin typeface="Arial Black" panose="020B0A04020102020204" pitchFamily="34" charset="0"/>
              </a:rPr>
              <a:t>, родители;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• Образовательная </a:t>
            </a:r>
            <a:r>
              <a:rPr lang="ru-RU" i="1" dirty="0" smtClean="0">
                <a:latin typeface="Arial Black" panose="020B0A04020102020204" pitchFamily="34" charset="0"/>
              </a:rPr>
              <a:t>область: познавательное развитие</a:t>
            </a:r>
            <a:endParaRPr lang="ru-RU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• Интеграция</a:t>
            </a:r>
            <a:r>
              <a:rPr lang="ru-RU" i="1" dirty="0" smtClean="0">
                <a:latin typeface="Arial Black" panose="020B0A04020102020204" pitchFamily="34" charset="0"/>
              </a:rPr>
              <a:t>: </a:t>
            </a:r>
            <a:r>
              <a:rPr lang="ru-RU" i="1" dirty="0">
                <a:latin typeface="Arial Black" panose="020B0A04020102020204" pitchFamily="34" charset="0"/>
              </a:rPr>
              <a:t>познавательное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развитие, </a:t>
            </a:r>
            <a:r>
              <a:rPr lang="ru-RU" i="1" dirty="0" err="1">
                <a:latin typeface="Arial Black" panose="020B0A04020102020204" pitchFamily="34" charset="0"/>
              </a:rPr>
              <a:t>социальнокоммуникативное</a:t>
            </a:r>
            <a:r>
              <a:rPr lang="ru-RU" i="1" dirty="0">
                <a:latin typeface="Arial Black" panose="020B0A04020102020204" pitchFamily="34" charset="0"/>
              </a:rPr>
              <a:t> развитие,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художественно-эстетическое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развитие, физическое развитие. </a:t>
            </a:r>
          </a:p>
        </p:txBody>
      </p:sp>
    </p:spTree>
    <p:extLst>
      <p:ext uri="{BB962C8B-B14F-4D97-AF65-F5344CB8AC3E}">
        <p14:creationId xmlns:p14="http://schemas.microsoft.com/office/powerpoint/2010/main" val="721982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Arial Black" panose="020B0A04020102020204" pitchFamily="34" charset="0"/>
              </a:rPr>
              <a:t>Цели и задачи проекта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Цель: расширить представления детей о молоке,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как ценном и полезном продукте для роста и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здоровья детского организма.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Задачи: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• Расширять кругозор детей о молоке и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молочных продуктах.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• Формировать у детей исследовательские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навыки.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• Развивать познавательный интерес к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исследовательской деятельности, желание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познать новое.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• Формировать у детей осознанное отношение к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здоровому питанию.</a:t>
            </a:r>
          </a:p>
          <a:p>
            <a:pPr marL="0" indent="0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• Привлечь родителей к участию в проекте.</a:t>
            </a:r>
          </a:p>
        </p:txBody>
      </p:sp>
    </p:spTree>
    <p:extLst>
      <p:ext uri="{BB962C8B-B14F-4D97-AF65-F5344CB8AC3E}">
        <p14:creationId xmlns:p14="http://schemas.microsoft.com/office/powerpoint/2010/main" val="821422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728" y="0"/>
            <a:ext cx="922323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Arial Black" panose="020B0A04020102020204" pitchFamily="34" charset="0"/>
              </a:rPr>
              <a:t>Гипотеза: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1340769"/>
            <a:ext cx="5544616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200" i="1" dirty="0">
                <a:latin typeface="Arial Black" panose="020B0A04020102020204" pitchFamily="34" charset="0"/>
              </a:rPr>
              <a:t>Если дети узнают больше о ценности молока и молочных продуктов через собственную исследовательскую деятельность, то они поймут, что молоко – ценный продукт питания для детского организма и у них появится желание употреблять его в пищу.</a:t>
            </a:r>
          </a:p>
        </p:txBody>
      </p:sp>
    </p:spTree>
    <p:extLst>
      <p:ext uri="{BB962C8B-B14F-4D97-AF65-F5344CB8AC3E}">
        <p14:creationId xmlns:p14="http://schemas.microsoft.com/office/powerpoint/2010/main" val="3833786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Arial Black" panose="020B0A04020102020204" pitchFamily="34" charset="0"/>
              </a:rPr>
              <a:t>Этапы проекта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256584"/>
          </a:xfrm>
        </p:spPr>
        <p:txBody>
          <a:bodyPr>
            <a:normAutofit fontScale="55000" lnSpcReduction="20000"/>
          </a:bodyPr>
          <a:lstStyle/>
          <a:p>
            <a:r>
              <a:rPr lang="ru-RU" b="1" i="1" dirty="0">
                <a:latin typeface="Arial Black" panose="020B0A04020102020204" pitchFamily="34" charset="0"/>
              </a:rPr>
              <a:t>Подготовительный этап (1неделя) .</a:t>
            </a:r>
            <a:endParaRPr lang="ru-RU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b="1" i="1" dirty="0">
                <a:latin typeface="Arial Black" panose="020B0A04020102020204" pitchFamily="34" charset="0"/>
              </a:rPr>
              <a:t>Задачи:</a:t>
            </a:r>
            <a:endParaRPr lang="ru-RU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- создание развивающей среды;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- подбор методической и художественной литературы по теме;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- разработка занятий и плана мероприятий по теме проекта</a:t>
            </a:r>
            <a:r>
              <a:rPr lang="ru-RU" i="1" dirty="0" smtClean="0">
                <a:latin typeface="Arial Black" panose="020B0A04020102020204" pitchFamily="34" charset="0"/>
              </a:rPr>
              <a:t>.</a:t>
            </a:r>
          </a:p>
          <a:p>
            <a:r>
              <a:rPr lang="ru-RU" b="1" i="1" dirty="0">
                <a:latin typeface="Arial Black" panose="020B0A04020102020204" pitchFamily="34" charset="0"/>
              </a:rPr>
              <a:t>II. Практический этап (2 недели)</a:t>
            </a:r>
            <a:endParaRPr lang="ru-RU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b="1" i="1" dirty="0">
                <a:latin typeface="Arial Black" panose="020B0A04020102020204" pitchFamily="34" charset="0"/>
              </a:rPr>
              <a:t>Задачи:</a:t>
            </a:r>
            <a:endParaRPr lang="ru-RU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- расширить знания детей о молоке и молочных продуктах;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- развивать познавательный интерес и исследовательские навыки;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- способствовать умению работать в коллективе взрослых и сверстников.</a:t>
            </a:r>
          </a:p>
          <a:p>
            <a:r>
              <a:rPr lang="ru-RU" b="1" i="1" dirty="0">
                <a:latin typeface="Arial Black" panose="020B0A04020102020204" pitchFamily="34" charset="0"/>
              </a:rPr>
              <a:t>III. Заключительный этап (1 неделя)</a:t>
            </a:r>
            <a:endParaRPr lang="ru-RU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b="1" i="1" dirty="0">
                <a:latin typeface="Arial Black" panose="020B0A04020102020204" pitchFamily="34" charset="0"/>
              </a:rPr>
              <a:t>Задачи:</a:t>
            </a:r>
            <a:endParaRPr lang="ru-RU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- обобщить знания детей по данной теме;</a:t>
            </a:r>
          </a:p>
          <a:p>
            <a:pPr marL="0" indent="0">
              <a:buNone/>
            </a:pPr>
            <a:r>
              <a:rPr lang="ru-RU" i="1" dirty="0">
                <a:latin typeface="Arial Black" panose="020B0A04020102020204" pitchFamily="34" charset="0"/>
              </a:rPr>
              <a:t>-воспитывать у детей и их родителей потребность в здоровом образе жизни и положительных эмоциях.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7859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i="1" dirty="0" smtClean="0">
                <a:latin typeface="Arial Black" panose="020B0A04020102020204" pitchFamily="34" charset="0"/>
              </a:rPr>
              <a:t>Создание развивающей среды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4536504" cy="5400600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i="1" dirty="0" smtClean="0">
                <a:latin typeface="Arial Black" panose="020B0A04020102020204" pitchFamily="34" charset="0"/>
              </a:rPr>
              <a:t>Создание уголка «Рассказы о молоке»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1340768"/>
            <a:ext cx="4186808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i="1" dirty="0" smtClean="0">
                <a:latin typeface="Arial Black" panose="020B0A04020102020204" pitchFamily="34" charset="0"/>
              </a:rPr>
              <a:t>Плакаты «Продукты из молока»</a:t>
            </a:r>
            <a:endParaRPr lang="ru-RU" sz="1800" i="1" dirty="0">
              <a:latin typeface="Arial Black" panose="020B0A040201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03" y="2564904"/>
            <a:ext cx="4428298" cy="331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564904"/>
            <a:ext cx="4464496" cy="3317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987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i="1" dirty="0" smtClean="0">
                <a:latin typeface="Arial Black" panose="020B0A04020102020204" pitchFamily="34" charset="0"/>
              </a:rPr>
              <a:t>Магазин молочных продуктов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3880" y="1554162"/>
            <a:ext cx="6832496" cy="5110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975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Arial Black" panose="020B0A04020102020204" pitchFamily="34" charset="0"/>
              </a:rPr>
              <a:t>Игры с детьми</a:t>
            </a:r>
            <a:endParaRPr lang="ru-RU" sz="3600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Дидактическая игра </a:t>
            </a:r>
            <a:r>
              <a:rPr lang="ru-RU" sz="1800" i="1" dirty="0" smtClean="0">
                <a:latin typeface="Arial Black" panose="020B0A04020102020204" pitchFamily="34" charset="0"/>
              </a:rPr>
              <a:t>             « </a:t>
            </a:r>
            <a:r>
              <a:rPr lang="ru-RU" sz="1800" i="1" dirty="0">
                <a:latin typeface="Arial Black" panose="020B0A04020102020204" pitchFamily="34" charset="0"/>
              </a:rPr>
              <a:t>Найди лишнее</a:t>
            </a:r>
            <a:r>
              <a:rPr lang="ru-RU" sz="1800" i="1" dirty="0" smtClean="0">
                <a:latin typeface="Arial Black" panose="020B0A04020102020204" pitchFamily="34" charset="0"/>
              </a:rPr>
              <a:t>»</a:t>
            </a:r>
            <a:endParaRPr lang="ru-RU" sz="1800" i="1" dirty="0"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1800" i="1" dirty="0">
                <a:latin typeface="Arial Black" panose="020B0A04020102020204" pitchFamily="34" charset="0"/>
              </a:rPr>
              <a:t>Сюжетно ролевая игра «Молочный магазин</a:t>
            </a:r>
            <a:r>
              <a:rPr lang="ru-RU" sz="1800" i="1" dirty="0" smtClean="0">
                <a:latin typeface="Arial Black" panose="020B0A04020102020204" pitchFamily="34" charset="0"/>
              </a:rPr>
              <a:t>»</a:t>
            </a:r>
            <a:endParaRPr lang="ru-RU" sz="1800" i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77398"/>
            <a:ext cx="4392488" cy="3767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38" y="2585362"/>
            <a:ext cx="4559829" cy="3767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0836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262</TotalTime>
  <Words>678</Words>
  <Application>Microsoft Office PowerPoint</Application>
  <PresentationFormat>Экран (4:3)</PresentationFormat>
  <Paragraphs>87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Познавательно – исследовательский проект: Чудо-молоко</vt:lpstr>
      <vt:lpstr>Актуальность проекта</vt:lpstr>
      <vt:lpstr>Паспорт проекта</vt:lpstr>
      <vt:lpstr>Цели и задачи проекта</vt:lpstr>
      <vt:lpstr>Гипотеза:</vt:lpstr>
      <vt:lpstr>Этапы проекта</vt:lpstr>
      <vt:lpstr>Создание развивающей среды</vt:lpstr>
      <vt:lpstr>Магазин молочных продуктов</vt:lpstr>
      <vt:lpstr>Игры с детьми</vt:lpstr>
      <vt:lpstr>Чтение сказок о молоке</vt:lpstr>
      <vt:lpstr>Просмотр презентации на тему «Молочная ферма»</vt:lpstr>
      <vt:lpstr>Занятие по окружающему миру  « Откуда приходит  к нам молоко» </vt:lpstr>
      <vt:lpstr>Аппликация «Мороженное»</vt:lpstr>
      <vt:lpstr>Викторина «Вечер загадок» Создание альбома загадок о молоке</vt:lpstr>
      <vt:lpstr>Опыты</vt:lpstr>
      <vt:lpstr>Молоко имеет запах, а вода не имеет запаха.</vt:lpstr>
      <vt:lpstr>Взрыв цвета в молоке (молоко,красители,ватные палочки, тарелка)</vt:lpstr>
      <vt:lpstr>Масло и молоко имеют жирность.</vt:lpstr>
      <vt:lpstr>  Вода не имеет вкуса, а молоко имеет вкус.   </vt:lpstr>
      <vt:lpstr>Приготовление творога из кефира(совместная работа с родителями)</vt:lpstr>
      <vt:lpstr>Продукт совместной деятельности детей, воспитателя и родителей</vt:lpstr>
      <vt:lpstr>Встречаем масленницу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Чудо-молоко</dc:title>
  <dc:creator>Мама</dc:creator>
  <cp:lastModifiedBy>Мама</cp:lastModifiedBy>
  <cp:revision>26</cp:revision>
  <dcterms:created xsi:type="dcterms:W3CDTF">2022-03-11T05:32:54Z</dcterms:created>
  <dcterms:modified xsi:type="dcterms:W3CDTF">2022-03-14T09:15:44Z</dcterms:modified>
</cp:coreProperties>
</file>