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35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98779-3D0C-43C2-A579-464B815F5A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89CD7-8D2F-4329-BBBA-02FCF7C4C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6552B-2255-48EB-9C20-805F12BA47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EF55F-2614-45B7-B138-4DCD5D81E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81844-B9DA-4E5C-9BCD-0076BAA61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71316-698C-47BA-977F-D0F5A8EF15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9A243-2623-4FC0-B35F-499E008E6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ED0E1-912A-4E89-BC20-B0FB54BED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CF89C-FEF2-4A4C-9C8B-8CE37C44B3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76EB8-E3E9-42C2-95D4-C0AE1AE329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970AD-A95F-40D9-92D6-70C67E8596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CF0082F-0286-470F-820A-72F95DFFE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86;&#1080;%20&#1076;&#1086;&#1082;&#1091;&#1084;&#1077;&#1085;&#1090;&#1099;%20&#1089;&#1086;&#1093;&#1088;&#1072;&#1085;&#1103;&#1090;&#1100;%20&#1089;&#1102;&#1076;&#1072;\15%20&#1075;&#1086;&#1076;\&#1057;&#1045;&#1052;&#1048;&#1053;&#1040;&#1056;%20&#1050;&#1054;&#1053;&#1060;&#1051;&#1048;&#1050;&#1058;&#1067;\&#1041;&#1077;&#1090;&#1093;&#1086;&#1074;&#1077;&#1085;%20&#1083;&#1091;&#1085;&#1085;&#1072;&#1103;%20&#1089;&#1085;&#1072;&#1090;&#1072;.mp3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27275"/>
            <a:ext cx="7772400" cy="1260475"/>
          </a:xfrm>
        </p:spPr>
        <p:txBody>
          <a:bodyPr/>
          <a:lstStyle/>
          <a:p>
            <a:r>
              <a:rPr lang="ru-RU" sz="3000" b="1" i="1" dirty="0" smtClean="0">
                <a:latin typeface="Georgia" pitchFamily="18" charset="0"/>
              </a:rPr>
              <a:t>Семинар-практикум </a:t>
            </a:r>
            <a:br>
              <a:rPr lang="ru-RU" sz="3000" b="1" i="1" dirty="0" smtClean="0">
                <a:latin typeface="Georgia" pitchFamily="18" charset="0"/>
              </a:rPr>
            </a:br>
            <a:r>
              <a:rPr lang="ru-RU" sz="3000" b="1" i="1" dirty="0" smtClean="0">
                <a:latin typeface="Georgia" pitchFamily="18" charset="0"/>
              </a:rPr>
              <a:t> </a:t>
            </a:r>
            <a:r>
              <a:rPr lang="ru-RU" sz="4000" b="1" i="1" dirty="0" smtClean="0">
                <a:latin typeface="Georgia" pitchFamily="18" charset="0"/>
              </a:rPr>
              <a:t/>
            </a:r>
            <a:br>
              <a:rPr lang="ru-RU" sz="4000" b="1" i="1" dirty="0" smtClean="0">
                <a:latin typeface="Georgia" pitchFamily="18" charset="0"/>
              </a:rPr>
            </a:br>
            <a:endParaRPr lang="ru-RU" sz="4200" b="1" i="1" dirty="0" smtClean="0">
              <a:latin typeface="Georgia" pitchFamily="18" charset="0"/>
            </a:endParaRP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186113"/>
            <a:ext cx="8410575" cy="2217737"/>
          </a:xfrm>
        </p:spPr>
        <p:txBody>
          <a:bodyPr/>
          <a:lstStyle/>
          <a:p>
            <a:pPr eaLnBrk="1" hangingPunct="1"/>
            <a:r>
              <a:rPr lang="ru-RU" sz="4400" b="1" i="1" smtClean="0">
                <a:latin typeface="Georgia" pitchFamily="18" charset="0"/>
              </a:rPr>
              <a:t>«Умение решать конфликтные ситуации»</a:t>
            </a:r>
            <a:endParaRPr lang="ru-RU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665163"/>
            <a:ext cx="8229600" cy="706437"/>
          </a:xfrm>
        </p:spPr>
        <p:txBody>
          <a:bodyPr/>
          <a:lstStyle/>
          <a:p>
            <a:pPr algn="ctr"/>
            <a:r>
              <a:rPr lang="ru-RU" b="1" smtClean="0">
                <a:solidFill>
                  <a:schemeClr val="tx1"/>
                </a:solidFill>
                <a:latin typeface="Georgia" pitchFamily="18" charset="0"/>
              </a:rPr>
              <a:t>Притча «Лабиринт»</a:t>
            </a:r>
            <a:r>
              <a:rPr lang="ru-RU" smtClean="0">
                <a:solidFill>
                  <a:schemeClr val="tx1"/>
                </a:solidFill>
              </a:rPr>
              <a:t/>
            </a:r>
            <a:br>
              <a:rPr lang="ru-RU" smtClean="0">
                <a:solidFill>
                  <a:schemeClr val="tx1"/>
                </a:solidFill>
              </a:rPr>
            </a:br>
            <a:endParaRPr lang="ru-RU" smtClean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457200" y="1093788"/>
            <a:ext cx="8229600" cy="5541962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1600" dirty="0" smtClean="0"/>
              <a:t>	</a:t>
            </a:r>
            <a:r>
              <a:rPr lang="ru-RU" sz="1800" dirty="0" smtClean="0">
                <a:latin typeface="Georgia" pitchFamily="18" charset="0"/>
              </a:rPr>
              <a:t>Однажды учитель привёл своего ученика в парк с лабиринтом и велел ему отыскать выход. Ученик плутал в лабиринте целый день и всю ночь, не смог найти выход, отчаялся и усталый заснул. Утром его нашёл учитель, разбудил и велел идти за ним. Выйдя из лабиринта они забрались на гору, на самую вершину. Там лабиринт был виден как на ладони.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Georgia" pitchFamily="18" charset="0"/>
              </a:rPr>
              <a:t>Посмотри вниз! – сказал учитель - Ты можешь </a:t>
            </a:r>
          </a:p>
          <a:p>
            <a:pPr algn="just">
              <a:buFontTx/>
              <a:buNone/>
            </a:pPr>
            <a:r>
              <a:rPr lang="ru-RU" sz="1800" dirty="0" smtClean="0">
                <a:latin typeface="Georgia" pitchFamily="18" charset="0"/>
              </a:rPr>
              <a:t>	отыскать путь ведущий из лабиринта?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Georgia" pitchFamily="18" charset="0"/>
              </a:rPr>
              <a:t>Это несложно! Нужно только внимательно </a:t>
            </a:r>
          </a:p>
          <a:p>
            <a:pPr algn="just">
              <a:buFontTx/>
              <a:buNone/>
            </a:pPr>
            <a:r>
              <a:rPr lang="ru-RU" sz="1800" dirty="0" smtClean="0">
                <a:latin typeface="Georgia" pitchFamily="18" charset="0"/>
              </a:rPr>
              <a:t>	присмотреться – ответил ученик.</a:t>
            </a:r>
          </a:p>
          <a:p>
            <a:pPr algn="just">
              <a:buFontTx/>
              <a:buNone/>
            </a:pPr>
            <a:r>
              <a:rPr lang="ru-RU" sz="1800" dirty="0" smtClean="0">
                <a:latin typeface="Georgia" pitchFamily="18" charset="0"/>
              </a:rPr>
              <a:t>	Запомнил ученик дорогу и уверенно прошёл </a:t>
            </a:r>
          </a:p>
          <a:p>
            <a:pPr algn="just">
              <a:buFontTx/>
              <a:buNone/>
            </a:pPr>
            <a:r>
              <a:rPr lang="ru-RU" sz="1800" dirty="0" smtClean="0">
                <a:latin typeface="Georgia" pitchFamily="18" charset="0"/>
              </a:rPr>
              <a:t>	лабиринт ни разу не заплутав.</a:t>
            </a:r>
          </a:p>
          <a:p>
            <a:pPr algn="just">
              <a:buFontTx/>
              <a:buNone/>
            </a:pPr>
            <a:r>
              <a:rPr lang="ru-RU" sz="1800" dirty="0" smtClean="0">
                <a:latin typeface="Georgia" pitchFamily="18" charset="0"/>
              </a:rPr>
              <a:t>- 	Урок, который ты получил сегодня, касается одного из главных секретов Искусства Жизни - встретив ученика, сказал учитель. </a:t>
            </a:r>
          </a:p>
          <a:p>
            <a:pPr algn="just">
              <a:buFontTx/>
              <a:buNone/>
            </a:pPr>
            <a:r>
              <a:rPr lang="ru-RU" sz="2000" b="1" dirty="0" smtClean="0">
                <a:latin typeface="Georgia" pitchFamily="18" charset="0"/>
              </a:rPr>
              <a:t>	Чем дальше ты отстраняешься от ситуации, чем выше над ней поднимаешься, чем большую поверхность охватывает твой взгляд, тем проще отыскать правильное решение</a:t>
            </a:r>
            <a:r>
              <a:rPr lang="ru-RU" sz="2000" dirty="0" smtClean="0">
                <a:latin typeface="Georgia" pitchFamily="18" charset="0"/>
              </a:rPr>
              <a:t>.</a:t>
            </a:r>
          </a:p>
          <a:p>
            <a:endParaRPr lang="ru-RU" dirty="0" smtClean="0"/>
          </a:p>
        </p:txBody>
      </p:sp>
      <p:pic>
        <p:nvPicPr>
          <p:cNvPr id="23555" name="Рисунок 3" descr="Labirin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6638" y="2654300"/>
            <a:ext cx="2560637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b="1" i="1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rPr>
              <a:t>Выводы:</a:t>
            </a:r>
            <a:endParaRPr lang="ru-RU" sz="6600" i="1" dirty="0">
              <a:latin typeface="Georgia" pitchFamily="18" charset="0"/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Georgia" pitchFamily="18" charset="0"/>
              </a:rPr>
              <a:t>Разногласия переходят в конфликт, когда стороны не проявляют гибкость.</a:t>
            </a:r>
          </a:p>
          <a:p>
            <a:pPr algn="just"/>
            <a:endParaRPr lang="ru-RU" sz="800" dirty="0" smtClean="0">
              <a:latin typeface="Georgia" pitchFamily="18" charset="0"/>
            </a:endParaRPr>
          </a:p>
          <a:p>
            <a:pPr algn="just"/>
            <a:r>
              <a:rPr lang="ru-RU" dirty="0" smtClean="0">
                <a:latin typeface="Georgia" pitchFamily="18" charset="0"/>
              </a:rPr>
              <a:t>Конфликты решаются мирно, когда стороны готовы пойти на уступки.</a:t>
            </a:r>
          </a:p>
          <a:p>
            <a:pPr algn="just"/>
            <a:endParaRPr lang="ru-RU" sz="600" dirty="0" smtClean="0">
              <a:latin typeface="Georgia" pitchFamily="18" charset="0"/>
            </a:endParaRPr>
          </a:p>
          <a:p>
            <a:pPr algn="just"/>
            <a:r>
              <a:rPr lang="ru-RU" dirty="0" smtClean="0">
                <a:latin typeface="Georgia" pitchFamily="18" charset="0"/>
              </a:rPr>
              <a:t>Часто бывает трудно найти устраивающее всех решение, но это самый верный путь разрешения конфликта.</a:t>
            </a:r>
          </a:p>
          <a:p>
            <a:endParaRPr lang="ru-RU" dirty="0" smtClean="0"/>
          </a:p>
        </p:txBody>
      </p:sp>
      <p:pic>
        <p:nvPicPr>
          <p:cNvPr id="22531" name="Рисунок 3" descr="contentious-divorce-child-custody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1525" y="306388"/>
            <a:ext cx="1881188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4" descr="izh-strannik-1583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0563" y="179388"/>
            <a:ext cx="1381125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5" descr="ecc2f0412424ff0f0579c78b6e04642194ff076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2000" y="5737225"/>
            <a:ext cx="1233488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6" descr="3168579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5815013"/>
            <a:ext cx="12842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7" descr="629058_1_f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7913" y="5672138"/>
            <a:ext cx="9810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2"/>
          <p:cNvSpPr>
            <a:spLocks noGrp="1"/>
          </p:cNvSpPr>
          <p:nvPr>
            <p:ph idx="1"/>
          </p:nvPr>
        </p:nvSpPr>
        <p:spPr>
          <a:xfrm>
            <a:off x="457200" y="2035175"/>
            <a:ext cx="8229600" cy="40909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7200" b="1" i="1" smtClean="0">
                <a:latin typeface="Georgia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374650" y="360363"/>
            <a:ext cx="8229600" cy="1981200"/>
          </a:xfrm>
        </p:spPr>
        <p:txBody>
          <a:bodyPr/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Цель:</a:t>
            </a:r>
            <a:r>
              <a:rPr lang="ru-RU" sz="3200" dirty="0" smtClean="0">
                <a:solidFill>
                  <a:schemeClr val="tx1"/>
                </a:solidFill>
                <a:latin typeface="Georgia" pitchFamily="18" charset="0"/>
              </a:rPr>
              <a:t> формирование и развитие навыков конструктивного поведения в конфликтных ситуациях       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Georgia" pitchFamily="18" charset="0"/>
              </a:rPr>
            </a:br>
            <a:endParaRPr lang="ru-RU" dirty="0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2092325"/>
            <a:ext cx="8229600" cy="4033838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b="1" smtClean="0">
                <a:latin typeface="Georgia" pitchFamily="18" charset="0"/>
              </a:rPr>
              <a:t>Задачи: </a:t>
            </a:r>
            <a:endParaRPr lang="ru-RU" smtClean="0">
              <a:latin typeface="Georgia" pitchFamily="18" charset="0"/>
            </a:endParaRPr>
          </a:p>
          <a:p>
            <a:pPr algn="just"/>
            <a:r>
              <a:rPr lang="ru-RU" sz="2400" smtClean="0">
                <a:latin typeface="Georgia" pitchFamily="18" charset="0"/>
              </a:rPr>
              <a:t>Развить представление о сущности конфликтов, понимание естественности их возникновения в повседневной жизни;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Способствовать овладению знаниями и навыками, необходимыми для эффективного разрешения проблем межличностного взаимодействия;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Отработать стратегии решения повседневных конфликтов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233488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rPr>
              <a:t>Конфликт</a:t>
            </a:r>
            <a:r>
              <a:rPr lang="ru-RU" sz="280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rPr>
              <a:t>– это столкновение интересов, противостояние, стремление приобрести ценности за счёт ущемления интересов других.</a:t>
            </a: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endParaRPr lang="ru-RU" dirty="0" smtClean="0">
              <a:latin typeface="Georgia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98073"/>
            <a:ext cx="8229600" cy="4228090"/>
          </a:xfrm>
        </p:spPr>
        <p:txBody>
          <a:bodyPr numCol="2"/>
          <a:lstStyle/>
          <a:p>
            <a:pPr eaLnBrk="1" hangingPunct="1">
              <a:buFontTx/>
              <a:buNone/>
              <a:defRPr/>
            </a:pPr>
            <a:endParaRPr lang="ru-RU" dirty="0" smtClean="0"/>
          </a:p>
          <a:p>
            <a:pPr algn="ctr" eaLnBrk="1" hangingPunct="1">
              <a:defRPr/>
            </a:pPr>
            <a:r>
              <a:rPr lang="ru-RU" sz="2800" dirty="0" smtClean="0">
                <a:latin typeface="Georgia" pitchFamily="18" charset="0"/>
              </a:rPr>
              <a:t>Большие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dirty="0" smtClean="0">
                <a:latin typeface="Georgia" pitchFamily="18" charset="0"/>
              </a:rPr>
              <a:t>эмоциональные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dirty="0" smtClean="0">
                <a:latin typeface="Georgia" pitchFamily="18" charset="0"/>
              </a:rPr>
              <a:t>затраты</a:t>
            </a:r>
          </a:p>
          <a:p>
            <a:pPr algn="ctr" eaLnBrk="1" hangingPunct="1">
              <a:defRPr/>
            </a:pPr>
            <a:r>
              <a:rPr lang="ru-RU" sz="2800" dirty="0" smtClean="0">
                <a:latin typeface="Georgia" pitchFamily="18" charset="0"/>
              </a:rPr>
              <a:t>Ухудшение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dirty="0" smtClean="0">
                <a:latin typeface="Georgia" pitchFamily="18" charset="0"/>
              </a:rPr>
              <a:t>здоровья</a:t>
            </a:r>
          </a:p>
          <a:p>
            <a:pPr algn="ctr" eaLnBrk="1" hangingPunct="1">
              <a:defRPr/>
            </a:pPr>
            <a:r>
              <a:rPr lang="ru-RU" sz="2800" dirty="0" smtClean="0">
                <a:latin typeface="Georgia" pitchFamily="18" charset="0"/>
              </a:rPr>
              <a:t>Снижение работоспособности</a:t>
            </a:r>
          </a:p>
          <a:p>
            <a:pPr algn="ctr" eaLnBrk="1" hangingPunct="1">
              <a:defRPr/>
            </a:pPr>
            <a:endParaRPr lang="ru-RU" sz="2800" dirty="0" smtClean="0">
              <a:latin typeface="Georgia" pitchFamily="18" charset="0"/>
            </a:endParaRPr>
          </a:p>
          <a:p>
            <a:pPr algn="ctr" eaLnBrk="1" hangingPunct="1">
              <a:buFontTx/>
              <a:buNone/>
              <a:defRPr/>
            </a:pPr>
            <a:endParaRPr lang="ru-RU" sz="1200" dirty="0" smtClean="0">
              <a:latin typeface="Georgia" pitchFamily="18" charset="0"/>
            </a:endParaRPr>
          </a:p>
          <a:p>
            <a:pPr algn="ctr" eaLnBrk="1" hangingPunct="1">
              <a:defRPr/>
            </a:pPr>
            <a:r>
              <a:rPr lang="ru-RU" sz="2400" dirty="0" smtClean="0">
                <a:latin typeface="Georgia" pitchFamily="18" charset="0"/>
              </a:rPr>
              <a:t>Способствует получению новой информации</a:t>
            </a:r>
          </a:p>
          <a:p>
            <a:pPr algn="ctr" eaLnBrk="1" hangingPunct="1">
              <a:defRPr/>
            </a:pPr>
            <a:r>
              <a:rPr lang="ru-RU" sz="2400" dirty="0" smtClean="0">
                <a:latin typeface="Georgia" pitchFamily="18" charset="0"/>
              </a:rPr>
              <a:t> Разрядке напряжённости</a:t>
            </a:r>
          </a:p>
          <a:p>
            <a:pPr algn="ctr" eaLnBrk="1" hangingPunct="1">
              <a:defRPr/>
            </a:pPr>
            <a:r>
              <a:rPr lang="ru-RU" sz="2400" dirty="0" smtClean="0">
                <a:latin typeface="Georgia" pitchFamily="18" charset="0"/>
              </a:rPr>
              <a:t> Стимулирует позитивные изменения</a:t>
            </a:r>
          </a:p>
          <a:p>
            <a:pPr algn="ctr" eaLnBrk="1" hangingPunct="1">
              <a:defRPr/>
            </a:pPr>
            <a:r>
              <a:rPr lang="ru-RU" sz="2400" dirty="0" smtClean="0">
                <a:latin typeface="Georgia" pitchFamily="18" charset="0"/>
              </a:rPr>
              <a:t>Помогает прояснить отношения</a:t>
            </a:r>
          </a:p>
        </p:txBody>
      </p:sp>
      <p:sp>
        <p:nvSpPr>
          <p:cNvPr id="4" name="Плюс 3"/>
          <p:cNvSpPr/>
          <p:nvPr/>
        </p:nvSpPr>
        <p:spPr>
          <a:xfrm>
            <a:off x="6081713" y="1787525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2051050" y="1746250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300" b="1" smtClean="0">
                <a:latin typeface="Georgia" pitchFamily="18" charset="0"/>
              </a:rPr>
              <a:t>Упражнение </a:t>
            </a:r>
            <a:br>
              <a:rPr lang="ru-RU" sz="3300" b="1" smtClean="0">
                <a:latin typeface="Georgia" pitchFamily="18" charset="0"/>
              </a:rPr>
            </a:br>
            <a:r>
              <a:rPr lang="ru-RU" sz="4000" b="1" smtClean="0">
                <a:latin typeface="Georgia" pitchFamily="18" charset="0"/>
              </a:rPr>
              <a:t>«Яблоко и червячок»</a:t>
            </a:r>
            <a:endParaRPr lang="ru-RU" sz="4000" smtClean="0">
              <a:latin typeface="Georgia" pitchFamily="18" charset="0"/>
            </a:endParaRPr>
          </a:p>
        </p:txBody>
      </p:sp>
      <p:pic>
        <p:nvPicPr>
          <p:cNvPr id="4" name="Бетховен лунная снат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4117975" y="6089650"/>
            <a:ext cx="304800" cy="304800"/>
          </a:xfrm>
        </p:spPr>
      </p:pic>
      <p:pic>
        <p:nvPicPr>
          <p:cNvPr id="16387" name="Рисунок 5" descr="WRJG5780=utilaje-agricole-pentru-livada-76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69313" y="1947863"/>
            <a:ext cx="3854450" cy="368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8" descr="1057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3763" y="3430715"/>
            <a:ext cx="2735263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1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193675" y="636588"/>
            <a:ext cx="8631238" cy="5489575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3800" dirty="0" smtClean="0">
                <a:latin typeface="Georgia" pitchFamily="18" charset="0"/>
              </a:rPr>
              <a:t>	Вам надо найти такое решение конфликта, чтобы оно </a:t>
            </a:r>
            <a:r>
              <a:rPr lang="ru-RU" sz="3800" b="1" dirty="0" smtClean="0">
                <a:latin typeface="Georgia" pitchFamily="18" charset="0"/>
              </a:rPr>
              <a:t>максимально учитывало интересы всех сторон.</a:t>
            </a:r>
          </a:p>
        </p:txBody>
      </p:sp>
      <p:pic>
        <p:nvPicPr>
          <p:cNvPr id="17410" name="Picture 2" descr="D:\Калашникова О.А\на неделю психологии ГОТОВОЕ 13\НА РАБОТУ\vopr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4446588"/>
            <a:ext cx="2084387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:\Калашникова О.А\на неделю психологии ГОТОВОЕ 13\НА РАБОТУ\vopro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0325" y="4445000"/>
            <a:ext cx="1714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6000" b="1" i="1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rPr>
              <a:t>Компромисс -</a:t>
            </a:r>
            <a:endParaRPr lang="ru-RU" sz="6000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4613"/>
            <a:ext cx="8229600" cy="4781550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ru-RU" dirty="0" smtClean="0">
                <a:latin typeface="Georgia" pitchFamily="18" charset="0"/>
              </a:rPr>
              <a:t>	</a:t>
            </a:r>
            <a:r>
              <a:rPr lang="ru-RU" i="1" dirty="0" smtClean="0">
                <a:latin typeface="Georgia" pitchFamily="18" charset="0"/>
              </a:rPr>
              <a:t>решение, когда каждая сторона идёт на частичные уступки для общего удобства. </a:t>
            </a:r>
          </a:p>
          <a:p>
            <a:pPr algn="just">
              <a:buFontTx/>
              <a:buNone/>
              <a:defRPr/>
            </a:pPr>
            <a:endParaRPr lang="ru-RU" sz="1050" i="1" dirty="0" smtClean="0">
              <a:latin typeface="Georgia" pitchFamily="18" charset="0"/>
            </a:endParaRPr>
          </a:p>
          <a:p>
            <a:pPr algn="just">
              <a:buFontTx/>
              <a:buNone/>
              <a:defRPr/>
            </a:pPr>
            <a:r>
              <a:rPr lang="ru-RU" b="1" i="1" dirty="0" smtClean="0">
                <a:latin typeface="Georgia" pitchFamily="18" charset="0"/>
              </a:rPr>
              <a:t>	Компромисс</a:t>
            </a:r>
            <a:r>
              <a:rPr lang="ru-RU" i="1" dirty="0" smtClean="0">
                <a:latin typeface="Georgia" pitchFamily="18" charset="0"/>
              </a:rPr>
              <a:t> возможен если обе стороны проявляют </a:t>
            </a:r>
            <a:r>
              <a:rPr lang="ru-RU" b="1" i="1" dirty="0" smtClean="0">
                <a:latin typeface="Georgia" pitchFamily="18" charset="0"/>
              </a:rPr>
              <a:t>стремление разрешить конфликт мирным путём</a:t>
            </a:r>
            <a:endParaRPr lang="ru-RU" i="1" dirty="0" smtClean="0">
              <a:latin typeface="Georgia" pitchFamily="18" charset="0"/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18435" name="Picture 3" descr="D:\Калашникова О.А\на неделю психологии ГОТОВОЕ 13\НА РАБОТУ\5e9da4b9a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8613" y="4637088"/>
            <a:ext cx="19113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87475"/>
          </a:xfrm>
        </p:spPr>
        <p:txBody>
          <a:bodyPr/>
          <a:lstStyle/>
          <a:p>
            <a:pPr algn="just"/>
            <a:r>
              <a:rPr lang="ru-RU" sz="2800" b="1" dirty="0" smtClean="0">
                <a:latin typeface="Georgia" pitchFamily="18" charset="0"/>
              </a:rPr>
              <a:t>Сотрудничество</a:t>
            </a:r>
            <a:r>
              <a:rPr lang="ru-RU" sz="2800" dirty="0" smtClean="0">
                <a:latin typeface="Georgia" pitchFamily="18" charset="0"/>
              </a:rPr>
              <a:t> – это деятельность, основанная на решении проблем по принципу </a:t>
            </a:r>
            <a:r>
              <a:rPr lang="ru-RU" sz="2800" b="1" dirty="0" smtClean="0">
                <a:latin typeface="Georgia" pitchFamily="18" charset="0"/>
              </a:rPr>
              <a:t>«Не я против тебя, а мы против проблем»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98650"/>
            <a:ext cx="8367713" cy="422751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dirty="0" smtClean="0">
                <a:latin typeface="Georgia" pitchFamily="18" charset="0"/>
              </a:rPr>
              <a:t>Игра «Сказка о тройке»</a:t>
            </a:r>
          </a:p>
          <a:p>
            <a:pPr algn="ctr">
              <a:buFontTx/>
              <a:buNone/>
            </a:pPr>
            <a:r>
              <a:rPr lang="ru-RU" b="1" dirty="0" smtClean="0">
                <a:latin typeface="Georgia" pitchFamily="18" charset="0"/>
              </a:rPr>
              <a:t>Задание</a:t>
            </a:r>
            <a:r>
              <a:rPr lang="ru-RU" dirty="0" smtClean="0">
                <a:latin typeface="Georgia" pitchFamily="18" charset="0"/>
              </a:rPr>
              <a:t>: выработать общее решение – в какой цвет покрасить забор</a:t>
            </a:r>
          </a:p>
          <a:p>
            <a:pPr algn="just"/>
            <a:r>
              <a:rPr lang="ru-RU" b="1" dirty="0" smtClean="0">
                <a:latin typeface="Georgia" pitchFamily="18" charset="0"/>
              </a:rPr>
              <a:t>А</a:t>
            </a:r>
            <a:r>
              <a:rPr lang="ru-RU" dirty="0" smtClean="0">
                <a:latin typeface="Georgia" pitchFamily="18" charset="0"/>
              </a:rPr>
              <a:t> – слепой, но слышит и говорит</a:t>
            </a:r>
          </a:p>
          <a:p>
            <a:pPr algn="just"/>
            <a:r>
              <a:rPr lang="ru-RU" b="1" dirty="0" smtClean="0">
                <a:latin typeface="Georgia" pitchFamily="18" charset="0"/>
              </a:rPr>
              <a:t>В</a:t>
            </a:r>
            <a:r>
              <a:rPr lang="ru-RU" dirty="0" smtClean="0">
                <a:latin typeface="Georgia" pitchFamily="18" charset="0"/>
              </a:rPr>
              <a:t> – глухой, но может видеть и двигаться </a:t>
            </a:r>
          </a:p>
          <a:p>
            <a:pPr algn="just"/>
            <a:r>
              <a:rPr lang="ru-RU" b="1" dirty="0" smtClean="0">
                <a:latin typeface="Georgia" pitchFamily="18" charset="0"/>
              </a:rPr>
              <a:t>С</a:t>
            </a:r>
            <a:r>
              <a:rPr lang="ru-RU" dirty="0" smtClean="0">
                <a:latin typeface="Georgia" pitchFamily="18" charset="0"/>
              </a:rPr>
              <a:t> –все видит и все слышит, но не может двигаться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algn="ctr"/>
            <a:r>
              <a:rPr lang="ru-RU" sz="4000" b="1" smtClean="0">
                <a:latin typeface="Georgia" pitchFamily="18" charset="0"/>
              </a:rPr>
              <a:t>Способы выхода из конфликтной ситуации</a:t>
            </a:r>
            <a:endParaRPr lang="ru-RU" sz="4000" smtClean="0">
              <a:latin typeface="Georgia" pitchFamily="18" charset="0"/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706438" y="1274763"/>
            <a:ext cx="8243887" cy="5251450"/>
          </a:xfrm>
        </p:spPr>
        <p:txBody>
          <a:bodyPr/>
          <a:lstStyle/>
          <a:p>
            <a:pPr algn="just"/>
            <a:r>
              <a:rPr lang="ru-RU" sz="2400" b="1" dirty="0" smtClean="0">
                <a:latin typeface="Georgia" pitchFamily="18" charset="0"/>
              </a:rPr>
              <a:t>Компромисс</a:t>
            </a:r>
            <a:r>
              <a:rPr lang="ru-RU" sz="2400" dirty="0" smtClean="0">
                <a:latin typeface="Georgia" pitchFamily="18" charset="0"/>
              </a:rPr>
              <a:t> – достижение «половинчатой» выгоды каждой стороны</a:t>
            </a:r>
          </a:p>
          <a:p>
            <a:pPr algn="just"/>
            <a:endParaRPr lang="ru-RU" sz="700" dirty="0" smtClean="0">
              <a:latin typeface="Georgia" pitchFamily="18" charset="0"/>
            </a:endParaRPr>
          </a:p>
          <a:p>
            <a:pPr algn="just"/>
            <a:r>
              <a:rPr lang="ru-RU" sz="2400" b="1" dirty="0" smtClean="0">
                <a:latin typeface="Georgia" pitchFamily="18" charset="0"/>
              </a:rPr>
              <a:t>Сотрудничество</a:t>
            </a:r>
            <a:r>
              <a:rPr lang="ru-RU" sz="2400" dirty="0" smtClean="0">
                <a:latin typeface="Georgia" pitchFamily="18" charset="0"/>
              </a:rPr>
              <a:t> - стратегия позволяющая учесть </a:t>
            </a:r>
            <a:r>
              <a:rPr lang="ru-RU" sz="2400" smtClean="0">
                <a:latin typeface="Georgia" pitchFamily="18" charset="0"/>
              </a:rPr>
              <a:t>интересы всех сторон</a:t>
            </a:r>
          </a:p>
          <a:p>
            <a:pPr algn="just"/>
            <a:endParaRPr lang="ru-RU" sz="600" dirty="0" smtClean="0">
              <a:latin typeface="Georgia" pitchFamily="18" charset="0"/>
            </a:endParaRPr>
          </a:p>
          <a:p>
            <a:pPr algn="just">
              <a:buFontTx/>
              <a:buNone/>
            </a:pPr>
            <a:r>
              <a:rPr lang="ru-RU" sz="2400" b="1" dirty="0" smtClean="0">
                <a:latin typeface="Georgia" pitchFamily="18" charset="0"/>
              </a:rPr>
              <a:t>	Конкуренция</a:t>
            </a:r>
            <a:r>
              <a:rPr lang="ru-RU" sz="2400" dirty="0" smtClean="0">
                <a:latin typeface="Georgia" pitchFamily="18" charset="0"/>
              </a:rPr>
              <a:t> - предполагает сосредоточение внимания только на своих интересах, полное игнорирование интересов партнера</a:t>
            </a:r>
          </a:p>
          <a:p>
            <a:pPr algn="just"/>
            <a:r>
              <a:rPr lang="ru-RU" sz="2400" b="1" dirty="0" smtClean="0">
                <a:latin typeface="Georgia" pitchFamily="18" charset="0"/>
              </a:rPr>
              <a:t>Избегание</a:t>
            </a:r>
            <a:r>
              <a:rPr lang="ru-RU" sz="2400" dirty="0" smtClean="0">
                <a:latin typeface="Georgia" pitchFamily="18" charset="0"/>
              </a:rPr>
              <a:t> характеризуется отсутствием внимания, как к своим интересам, так и к интересам партнера</a:t>
            </a:r>
          </a:p>
          <a:p>
            <a:pPr algn="just">
              <a:buFontTx/>
              <a:buNone/>
            </a:pPr>
            <a:endParaRPr lang="ru-RU" sz="400" dirty="0" smtClean="0">
              <a:latin typeface="Georgia" pitchFamily="18" charset="0"/>
            </a:endParaRPr>
          </a:p>
          <a:p>
            <a:pPr algn="just"/>
            <a:r>
              <a:rPr lang="ru-RU" sz="2400" b="1" dirty="0" smtClean="0">
                <a:latin typeface="Georgia" pitchFamily="18" charset="0"/>
              </a:rPr>
              <a:t>Приспособление </a:t>
            </a:r>
            <a:r>
              <a:rPr lang="ru-RU" sz="2400" dirty="0" smtClean="0">
                <a:latin typeface="Georgia" pitchFamily="18" charset="0"/>
              </a:rPr>
              <a:t>предполагает повышенное внимание к интересам другого человека в ущерб собственным</a:t>
            </a:r>
            <a:endParaRPr lang="ru-RU" sz="2200" dirty="0" smtClean="0">
              <a:latin typeface="Georgia" pitchFamily="18" charset="0"/>
            </a:endParaRPr>
          </a:p>
          <a:p>
            <a:endParaRPr lang="ru-RU" sz="2200" dirty="0" smtClean="0">
              <a:latin typeface="Georgia" pitchFamily="18" charset="0"/>
            </a:endParaRP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484" name="Рисунок 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3525" y="3338513"/>
            <a:ext cx="7397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7350" y="1301750"/>
            <a:ext cx="5778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488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 contrast="12000"/>
          </a:blip>
          <a:srcRect/>
          <a:stretch>
            <a:fillRect/>
          </a:stretch>
        </p:blipFill>
        <p:spPr bwMode="auto">
          <a:xfrm>
            <a:off x="188913" y="5208588"/>
            <a:ext cx="960437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490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1788" y="2259013"/>
            <a:ext cx="7683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492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67288">
            <a:off x="68263" y="4351338"/>
            <a:ext cx="1076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smtClean="0">
                <a:latin typeface="Georgia" pitchFamily="18" charset="0"/>
              </a:rPr>
              <a:t>Упражнение </a:t>
            </a:r>
            <a:br>
              <a:rPr lang="ru-RU" sz="3600" b="1" smtClean="0">
                <a:latin typeface="Georgia" pitchFamily="18" charset="0"/>
              </a:rPr>
            </a:br>
            <a:r>
              <a:rPr lang="ru-RU" sz="3600" b="1" smtClean="0">
                <a:latin typeface="Georgia" pitchFamily="18" charset="0"/>
              </a:rPr>
              <a:t>«Стили выхода из конфликта»</a:t>
            </a:r>
            <a:endParaRPr lang="ru-RU" sz="3600" smtClean="0">
              <a:latin typeface="Georgia" pitchFamily="18" charset="0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1660525"/>
            <a:ext cx="8229600" cy="3576638"/>
          </a:xfrm>
        </p:spPr>
        <p:txBody>
          <a:bodyPr/>
          <a:lstStyle/>
          <a:p>
            <a:pPr>
              <a:buFontTx/>
              <a:buNone/>
            </a:pPr>
            <a:r>
              <a:rPr lang="ru-RU" b="1" smtClean="0">
                <a:latin typeface="Georgia" pitchFamily="18" charset="0"/>
              </a:rPr>
              <a:t>Задание</a:t>
            </a:r>
            <a:r>
              <a:rPr lang="ru-RU" smtClean="0">
                <a:latin typeface="Georgia" pitchFamily="18" charset="0"/>
              </a:rPr>
              <a:t>: </a:t>
            </a:r>
          </a:p>
          <a:p>
            <a:pPr algn="just">
              <a:buFontTx/>
              <a:buNone/>
            </a:pPr>
            <a:r>
              <a:rPr lang="ru-RU" smtClean="0">
                <a:latin typeface="Georgia" pitchFamily="18" charset="0"/>
              </a:rPr>
              <a:t>	Вам надо написать письмо Незнайке от Знайки с отказом ему в полете на Луну, в том стиле поведения в конфликте, который вам попался</a:t>
            </a:r>
          </a:p>
        </p:txBody>
      </p:sp>
      <p:pic>
        <p:nvPicPr>
          <p:cNvPr id="21507" name="Рисунок 3" descr="знайкa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0713" y="4332288"/>
            <a:ext cx="1455737" cy="223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5" descr="1368688302_766399_5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7850" y="4359275"/>
            <a:ext cx="17875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6" descr="0a30f299acf106085ebe73c4cee3832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79850" y="5011738"/>
            <a:ext cx="1301750" cy="93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d_0412_slide">
  <a:themeElements>
    <a:clrScheme name="Тема Office 2">
      <a:dk1>
        <a:srgbClr val="000000"/>
      </a:dk1>
      <a:lt1>
        <a:srgbClr val="FFFAA9"/>
      </a:lt1>
      <a:dk2>
        <a:srgbClr val="000000"/>
      </a:dk2>
      <a:lt2>
        <a:srgbClr val="B2B2B2"/>
      </a:lt2>
      <a:accent1>
        <a:srgbClr val="FFC110"/>
      </a:accent1>
      <a:accent2>
        <a:srgbClr val="BDDD00"/>
      </a:accent2>
      <a:accent3>
        <a:srgbClr val="FFFCD1"/>
      </a:accent3>
      <a:accent4>
        <a:srgbClr val="000000"/>
      </a:accent4>
      <a:accent5>
        <a:srgbClr val="FFDDAA"/>
      </a:accent5>
      <a:accent6>
        <a:srgbClr val="ABC800"/>
      </a:accent6>
      <a:hlink>
        <a:srgbClr val="787000"/>
      </a:hlink>
      <a:folHlink>
        <a:srgbClr val="916A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CD1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CD1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CD1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AA9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CD1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E343"/>
        </a:accent1>
        <a:accent2>
          <a:srgbClr val="E9E04A"/>
        </a:accent2>
        <a:accent3>
          <a:srgbClr val="FFFFFF"/>
        </a:accent3>
        <a:accent4>
          <a:srgbClr val="000000"/>
        </a:accent4>
        <a:accent5>
          <a:srgbClr val="FFEFB0"/>
        </a:accent5>
        <a:accent6>
          <a:srgbClr val="D3CB42"/>
        </a:accent6>
        <a:hlink>
          <a:srgbClr val="A59D1C"/>
        </a:hlink>
        <a:folHlink>
          <a:srgbClr val="59572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C110"/>
        </a:accent1>
        <a:accent2>
          <a:srgbClr val="BDDD00"/>
        </a:accent2>
        <a:accent3>
          <a:srgbClr val="FFFFFF"/>
        </a:accent3>
        <a:accent4>
          <a:srgbClr val="000000"/>
        </a:accent4>
        <a:accent5>
          <a:srgbClr val="FFDDAA"/>
        </a:accent5>
        <a:accent6>
          <a:srgbClr val="ABC800"/>
        </a:accent6>
        <a:hlink>
          <a:srgbClr val="787000"/>
        </a:hlink>
        <a:folHlink>
          <a:srgbClr val="916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CB727"/>
        </a:accent1>
        <a:accent2>
          <a:srgbClr val="C73DC7"/>
        </a:accent2>
        <a:accent3>
          <a:srgbClr val="FFFFFF"/>
        </a:accent3>
        <a:accent4>
          <a:srgbClr val="000000"/>
        </a:accent4>
        <a:accent5>
          <a:srgbClr val="EBD8AC"/>
        </a:accent5>
        <a:accent6>
          <a:srgbClr val="B436B4"/>
        </a:accent6>
        <a:hlink>
          <a:srgbClr val="746F00"/>
        </a:hlink>
        <a:folHlink>
          <a:srgbClr val="363F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C1DD"/>
        </a:accent1>
        <a:accent2>
          <a:srgbClr val="DDD000"/>
        </a:accent2>
        <a:accent3>
          <a:srgbClr val="FFFFFF"/>
        </a:accent3>
        <a:accent4>
          <a:srgbClr val="000000"/>
        </a:accent4>
        <a:accent5>
          <a:srgbClr val="AADDEB"/>
        </a:accent5>
        <a:accent6>
          <a:srgbClr val="C8BC00"/>
        </a:accent6>
        <a:hlink>
          <a:srgbClr val="DD4200"/>
        </a:hlink>
        <a:folHlink>
          <a:srgbClr val="6200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ind_0412_slide</Template>
  <TotalTime>251</TotalTime>
  <Words>235</Words>
  <Application>Microsoft Office PowerPoint</Application>
  <PresentationFormat>Экран (4:3)</PresentationFormat>
  <Paragraphs>62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Georgia</vt:lpstr>
      <vt:lpstr>ind_0412_slide</vt:lpstr>
      <vt:lpstr>Семинар-практикум    </vt:lpstr>
      <vt:lpstr>Цель: формирование и развитие навыков конструктивного поведения в конфликтных ситуациях        </vt:lpstr>
      <vt:lpstr>Конфликт– это столкновение интересов, противостояние, стремление приобрести ценности за счёт ущемления интересов других. </vt:lpstr>
      <vt:lpstr>Упражнение  «Яблоко и червячок»</vt:lpstr>
      <vt:lpstr>Презентация PowerPoint</vt:lpstr>
      <vt:lpstr>Компромисс -</vt:lpstr>
      <vt:lpstr>Сотрудничество – это деятельность, основанная на решении проблем по принципу «Не я против тебя, а мы против проблем»</vt:lpstr>
      <vt:lpstr>Способы выхода из конфликтной ситуации</vt:lpstr>
      <vt:lpstr>Упражнение  «Стили выхода из конфликта»</vt:lpstr>
      <vt:lpstr>Притча «Лабиринт» </vt:lpstr>
      <vt:lpstr>Выводы:</vt:lpstr>
      <vt:lpstr>Презентация PowerPoint</vt:lpstr>
    </vt:vector>
  </TitlesOfParts>
  <Company>Twoja nazwa firmy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ppsworld.ru</dc:creator>
  <cp:keywords>фон для power point</cp:keywords>
  <cp:lastModifiedBy>Пользователь Windows</cp:lastModifiedBy>
  <cp:revision>33</cp:revision>
  <dcterms:created xsi:type="dcterms:W3CDTF">2012-12-02T11:41:29Z</dcterms:created>
  <dcterms:modified xsi:type="dcterms:W3CDTF">2022-12-30T20:44:13Z</dcterms:modified>
</cp:coreProperties>
</file>