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71" r:id="rId3"/>
    <p:sldId id="275" r:id="rId4"/>
    <p:sldId id="272" r:id="rId5"/>
    <p:sldId id="263" r:id="rId6"/>
    <p:sldId id="264" r:id="rId7"/>
    <p:sldId id="265" r:id="rId8"/>
    <p:sldId id="266" r:id="rId9"/>
    <p:sldId id="268" r:id="rId10"/>
    <p:sldId id="274" r:id="rId11"/>
    <p:sldId id="257" r:id="rId12"/>
    <p:sldId id="258" r:id="rId13"/>
    <p:sldId id="259" r:id="rId14"/>
    <p:sldId id="260" r:id="rId15"/>
    <p:sldId id="261" r:id="rId16"/>
    <p:sldId id="262" r:id="rId17"/>
    <p:sldId id="269" r:id="rId18"/>
    <p:sldId id="270" r:id="rId19"/>
    <p:sldId id="27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30.12.2022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30.12.2022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30.12.2022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30.12.2022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30.12.2022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Desktop\ГАЗ\39d39955-bc8f-5aaa-986e-75d40cef1edc.pn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
        <p:nvSpPr>
          <p:cNvPr id="3" name="Прямоугольник 2"/>
          <p:cNvSpPr/>
          <p:nvPr/>
        </p:nvSpPr>
        <p:spPr>
          <a:xfrm>
            <a:off x="0" y="1000108"/>
            <a:ext cx="6715172" cy="2185214"/>
          </a:xfrm>
          <a:prstGeom prst="rect">
            <a:avLst/>
          </a:prstGeom>
        </p:spPr>
        <p:txBody>
          <a:bodyPr wrap="square">
            <a:spAutoFit/>
          </a:bodyPr>
          <a:lstStyle/>
          <a:p>
            <a:r>
              <a:rPr lang="ru-RU" sz="2800" b="1" dirty="0" smtClean="0">
                <a:latin typeface="Times New Roman" pitchFamily="18" charset="0"/>
                <a:cs typeface="Times New Roman" pitchFamily="18" charset="0"/>
              </a:rPr>
              <a:t>Письмо Министерства просвещения РФ от 15 апреля 2022 г. № СК-295/06 </a:t>
            </a:r>
          </a:p>
          <a:p>
            <a:r>
              <a:rPr lang="ru-RU" sz="2800" b="1" dirty="0" smtClean="0">
                <a:latin typeface="Times New Roman" pitchFamily="18" charset="0"/>
                <a:cs typeface="Times New Roman" pitchFamily="18" charset="0"/>
              </a:rPr>
              <a:t>“Об использовании государственных символов Российской Федерации”</a:t>
            </a:r>
          </a:p>
          <a:p>
            <a:pPr algn="ctr"/>
            <a:r>
              <a:rPr lang="ru-RU" sz="2400" b="1" dirty="0" smtClean="0">
                <a:latin typeface="Times New Roman" pitchFamily="18" charset="0"/>
                <a:cs typeface="Times New Roman" pitchFamily="18" charset="0"/>
              </a:rPr>
              <a:t> (обзор документа, практикум)</a:t>
            </a:r>
          </a:p>
        </p:txBody>
      </p:sp>
      <p:sp>
        <p:nvSpPr>
          <p:cNvPr id="4" name="TextBox 3"/>
          <p:cNvSpPr txBox="1"/>
          <p:nvPr/>
        </p:nvSpPr>
        <p:spPr>
          <a:xfrm>
            <a:off x="1000100" y="142852"/>
            <a:ext cx="6643734" cy="923330"/>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Муниципальное общеобразовательное учреждение</a:t>
            </a:r>
          </a:p>
          <a:p>
            <a:pPr algn="ctr"/>
            <a:r>
              <a:rPr lang="ru-RU" b="1" dirty="0" smtClean="0">
                <a:latin typeface="Times New Roman" pitchFamily="18" charset="0"/>
                <a:cs typeface="Times New Roman" pitchFamily="18" charset="0"/>
              </a:rPr>
              <a:t> «Средняя общеобразовательная школа № 4»</a:t>
            </a:r>
          </a:p>
          <a:p>
            <a:pPr algn="ctr"/>
            <a:r>
              <a:rPr lang="ru-RU" b="1" dirty="0" smtClean="0">
                <a:latin typeface="Times New Roman" pitchFamily="18" charset="0"/>
                <a:cs typeface="Times New Roman" pitchFamily="18" charset="0"/>
              </a:rPr>
              <a:t> Дошкольное отделение № 22</a:t>
            </a:r>
          </a:p>
        </p:txBody>
      </p:sp>
      <p:sp>
        <p:nvSpPr>
          <p:cNvPr id="5" name="TextBox 4"/>
          <p:cNvSpPr txBox="1"/>
          <p:nvPr/>
        </p:nvSpPr>
        <p:spPr>
          <a:xfrm>
            <a:off x="5323723" y="5429264"/>
            <a:ext cx="3500958" cy="923330"/>
          </a:xfrm>
          <a:prstGeom prst="rect">
            <a:avLst/>
          </a:prstGeom>
          <a:noFill/>
        </p:spPr>
        <p:txBody>
          <a:bodyPr wrap="square" rtlCol="0">
            <a:spAutoFit/>
          </a:bodyPr>
          <a:lstStyle/>
          <a:p>
            <a:r>
              <a:rPr lang="ru-RU" b="1" dirty="0" smtClean="0">
                <a:latin typeface="Times New Roman" pitchFamily="18" charset="0"/>
                <a:cs typeface="Times New Roman" pitchFamily="18" charset="0"/>
              </a:rPr>
              <a:t>Подготовила </a:t>
            </a:r>
            <a:r>
              <a:rPr lang="ru-RU" b="1" dirty="0" err="1" smtClean="0">
                <a:latin typeface="Times New Roman" pitchFamily="18" charset="0"/>
                <a:cs typeface="Times New Roman" pitchFamily="18" charset="0"/>
              </a:rPr>
              <a:t>Дужик</a:t>
            </a:r>
            <a:r>
              <a:rPr lang="ru-RU" b="1" dirty="0" smtClean="0">
                <a:latin typeface="Times New Roman" pitchFamily="18" charset="0"/>
                <a:cs typeface="Times New Roman" pitchFamily="18" charset="0"/>
              </a:rPr>
              <a:t> Г.В.,</a:t>
            </a:r>
          </a:p>
          <a:p>
            <a:r>
              <a:rPr lang="ru-RU" b="1" dirty="0" smtClean="0">
                <a:latin typeface="Times New Roman" pitchFamily="18" charset="0"/>
                <a:cs typeface="Times New Roman" pitchFamily="18" charset="0"/>
              </a:rPr>
              <a:t> старший воспитатель ДО № 22</a:t>
            </a:r>
          </a:p>
          <a:p>
            <a:endParaRPr lang="ru-RU" b="1" dirty="0" smtClean="0">
              <a:latin typeface="Times New Roman" pitchFamily="18" charset="0"/>
              <a:cs typeface="Times New Roman" pitchFamily="18" charset="0"/>
            </a:endParaRPr>
          </a:p>
        </p:txBody>
      </p:sp>
      <p:sp>
        <p:nvSpPr>
          <p:cNvPr id="6" name="TextBox 5"/>
          <p:cNvSpPr txBox="1"/>
          <p:nvPr/>
        </p:nvSpPr>
        <p:spPr>
          <a:xfrm>
            <a:off x="4357686" y="6286520"/>
            <a:ext cx="3377825" cy="369332"/>
          </a:xfrm>
          <a:prstGeom prst="rect">
            <a:avLst/>
          </a:prstGeom>
          <a:noFill/>
        </p:spPr>
        <p:txBody>
          <a:bodyPr wrap="square" rtlCol="0">
            <a:spAutoFit/>
          </a:bodyPr>
          <a:lstStyle/>
          <a:p>
            <a:r>
              <a:rPr lang="ru-RU" b="1" dirty="0" smtClean="0">
                <a:latin typeface="Times New Roman" pitchFamily="18" charset="0"/>
                <a:cs typeface="Times New Roman" pitchFamily="18" charset="0"/>
              </a:rPr>
              <a:t>КБР, г.Прохладный, 2022г</a:t>
            </a:r>
            <a:r>
              <a:rPr lang="ru-RU" dirty="0" smtClean="0"/>
              <a:t>.</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357166"/>
            <a:ext cx="8715436" cy="6124754"/>
          </a:xfrm>
          <a:prstGeom prst="rect">
            <a:avLst/>
          </a:prstGeom>
        </p:spPr>
        <p:txBody>
          <a:bodyPr wrap="square">
            <a:spAutoFit/>
          </a:bodyPr>
          <a:lstStyle/>
          <a:p>
            <a:r>
              <a:rPr lang="ru-RU" sz="2800" u="sng" dirty="0" smtClean="0">
                <a:latin typeface="Times New Roman" pitchFamily="18" charset="0"/>
                <a:cs typeface="Times New Roman" pitchFamily="18" charset="0"/>
              </a:rPr>
              <a:t>Формирование основ патриотизма </a:t>
            </a:r>
            <a:endParaRPr lang="ru-RU" sz="2800" dirty="0" smtClean="0">
              <a:latin typeface="Times New Roman" pitchFamily="18" charset="0"/>
              <a:cs typeface="Times New Roman" pitchFamily="18" charset="0"/>
            </a:endParaRPr>
          </a:p>
          <a:p>
            <a:pPr>
              <a:buFont typeface="Wingdings" pitchFamily="2" charset="2"/>
              <a:buChar char="Ø"/>
            </a:pPr>
            <a:r>
              <a:rPr lang="ru-RU" sz="2800" dirty="0" smtClean="0">
                <a:latin typeface="Times New Roman" pitchFamily="18" charset="0"/>
                <a:cs typeface="Times New Roman" pitchFamily="18" charset="0"/>
              </a:rPr>
              <a:t> любви к своей семье, детскому саду, родной природе, соотечественникам;</a:t>
            </a:r>
          </a:p>
          <a:p>
            <a:pPr>
              <a:buFont typeface="Wingdings" pitchFamily="2" charset="2"/>
              <a:buChar char="Ø"/>
            </a:pPr>
            <a:r>
              <a:rPr lang="ru-RU" sz="2800" dirty="0" smtClean="0">
                <a:latin typeface="Times New Roman" pitchFamily="18" charset="0"/>
                <a:cs typeface="Times New Roman" pitchFamily="18" charset="0"/>
              </a:rPr>
              <a:t> уважительного отношения к ее символике - флагу, гербу, гимну</a:t>
            </a:r>
          </a:p>
          <a:p>
            <a:pPr>
              <a:buFont typeface="Wingdings" pitchFamily="2" charset="2"/>
              <a:buChar char="Ø"/>
            </a:pPr>
            <a:r>
              <a:rPr lang="ru-RU" sz="2800" dirty="0" smtClean="0">
                <a:latin typeface="Times New Roman" pitchFamily="18" charset="0"/>
                <a:cs typeface="Times New Roman" pitchFamily="18" charset="0"/>
              </a:rPr>
              <a:t> формирование  представлений детей о малой родине и Отечестве, </a:t>
            </a:r>
            <a:r>
              <a:rPr lang="ru-RU" sz="2800" dirty="0" err="1" smtClean="0">
                <a:latin typeface="Times New Roman" pitchFamily="18" charset="0"/>
                <a:cs typeface="Times New Roman" pitchFamily="18" charset="0"/>
              </a:rPr>
              <a:t>социокультурных</a:t>
            </a:r>
            <a:r>
              <a:rPr lang="ru-RU" sz="2800" dirty="0" smtClean="0">
                <a:latin typeface="Times New Roman" pitchFamily="18" charset="0"/>
                <a:cs typeface="Times New Roman" pitchFamily="18" charset="0"/>
              </a:rPr>
              <a:t> ценностях нашего народа,</a:t>
            </a:r>
          </a:p>
          <a:p>
            <a:pPr>
              <a:buFont typeface="Wingdings" pitchFamily="2" charset="2"/>
              <a:buChar char="Ø"/>
            </a:pPr>
            <a:r>
              <a:rPr lang="ru-RU" sz="2800" dirty="0" smtClean="0">
                <a:latin typeface="Times New Roman" pitchFamily="18" charset="0"/>
                <a:cs typeface="Times New Roman" pitchFamily="18" charset="0"/>
              </a:rPr>
              <a:t> об отечественных традициях и праздниках, многообразии стран и народов мира (через ознакомление детей в самых общих чертах в интересной и доступной для них форме с государственным устройством России, армией, флотом, авиацией).</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357166"/>
            <a:ext cx="8858312" cy="1200329"/>
          </a:xfrm>
          <a:prstGeom prst="rect">
            <a:avLst/>
          </a:prstGeom>
        </p:spPr>
        <p:txBody>
          <a:bodyPr wrap="square">
            <a:spAutoFit/>
          </a:bodyPr>
          <a:lstStyle/>
          <a:p>
            <a:pPr algn="ctr"/>
            <a:r>
              <a:rPr lang="ru-RU" sz="2400" b="1" dirty="0" smtClean="0">
                <a:latin typeface="Times New Roman" pitchFamily="18" charset="0"/>
                <a:cs typeface="Times New Roman" pitchFamily="18" charset="0"/>
              </a:rPr>
              <a:t>Выберите четыре формы работы, с помощью которых педагоги могут знакомить детей с гербом,</a:t>
            </a:r>
          </a:p>
          <a:p>
            <a:pPr algn="ctr"/>
            <a:r>
              <a:rPr lang="ru-RU" sz="2400" b="1" dirty="0" smtClean="0">
                <a:latin typeface="Times New Roman" pitchFamily="18" charset="0"/>
                <a:cs typeface="Times New Roman" pitchFamily="18" charset="0"/>
              </a:rPr>
              <a:t> флагом и гимном РФ</a:t>
            </a:r>
            <a:endParaRPr lang="ru-RU" sz="2400" b="1" dirty="0">
              <a:latin typeface="Times New Roman" pitchFamily="18" charset="0"/>
              <a:cs typeface="Times New Roman" pitchFamily="18" charset="0"/>
            </a:endParaRPr>
          </a:p>
        </p:txBody>
      </p:sp>
      <p:sp>
        <p:nvSpPr>
          <p:cNvPr id="16385" name="Rectangle 1"/>
          <p:cNvSpPr>
            <a:spLocks noChangeArrowheads="1"/>
          </p:cNvSpPr>
          <p:nvPr/>
        </p:nvSpPr>
        <p:spPr bwMode="auto">
          <a:xfrm>
            <a:off x="428596" y="1714488"/>
            <a:ext cx="857256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ru-RU" sz="1000" b="0" i="0" u="none" strike="noStrike" cap="none" normalizeH="0" baseline="0" dirty="0" smtClean="0">
                <a:ln>
                  <a:noFill/>
                </a:ln>
                <a:effectLst/>
                <a:latin typeface="ProximaNovaSemibold"/>
                <a:ea typeface="Times New Roman" pitchFamily="18" charset="0"/>
                <a:cs typeface="Times New Roman" pitchFamily="18" charset="0"/>
              </a:rPr>
              <a:t>  </a:t>
            </a:r>
            <a:r>
              <a:rPr lang="ru-RU" sz="3200" dirty="0" smtClean="0">
                <a:latin typeface="Times New Roman" pitchFamily="18" charset="0"/>
                <a:cs typeface="Times New Roman" pitchFamily="18" charset="0"/>
              </a:rPr>
              <a:t>Игровая деятельность</a:t>
            </a:r>
          </a:p>
          <a:p>
            <a:r>
              <a:rPr lang="ru-RU" sz="3200" dirty="0" smtClean="0">
                <a:latin typeface="Times New Roman" pitchFamily="18" charset="0"/>
                <a:cs typeface="Times New Roman" pitchFamily="18" charset="0"/>
              </a:rPr>
              <a:t>«Разговоры о важном»</a:t>
            </a:r>
          </a:p>
          <a:p>
            <a:r>
              <a:rPr lang="ru-RU" sz="3200" dirty="0" smtClean="0">
                <a:latin typeface="Times New Roman" pitchFamily="18" charset="0"/>
                <a:cs typeface="Times New Roman" pitchFamily="18" charset="0"/>
              </a:rPr>
              <a:t>Творческие формы работы</a:t>
            </a:r>
          </a:p>
          <a:p>
            <a:r>
              <a:rPr lang="ru-RU" sz="3200" dirty="0" smtClean="0">
                <a:latin typeface="Times New Roman" pitchFamily="18" charset="0"/>
                <a:cs typeface="Times New Roman" pitchFamily="18" charset="0"/>
              </a:rPr>
              <a:t>Еженедельный подъем флага и исполнение гимна</a:t>
            </a:r>
          </a:p>
          <a:p>
            <a:r>
              <a:rPr lang="ru-RU" sz="3200" dirty="0" smtClean="0">
                <a:latin typeface="Times New Roman" pitchFamily="18" charset="0"/>
                <a:cs typeface="Times New Roman" pitchFamily="18" charset="0"/>
              </a:rPr>
              <a:t>Театрализованная деятельность</a:t>
            </a:r>
          </a:p>
          <a:p>
            <a:r>
              <a:rPr lang="ru-RU" sz="3200" dirty="0" smtClean="0">
                <a:latin typeface="Times New Roman" pitchFamily="18" charset="0"/>
                <a:cs typeface="Times New Roman" pitchFamily="18" charset="0"/>
              </a:rPr>
              <a:t>Чтение детской литературы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err="1" smtClean="0">
                <a:ln>
                  <a:noFill/>
                </a:ln>
                <a:solidFill>
                  <a:srgbClr val="FFFFFF"/>
                </a:solidFill>
                <a:effectLst/>
                <a:latin typeface="ProximaNovaSemibold"/>
                <a:ea typeface="Times New Roman" pitchFamily="18" charset="0"/>
                <a:cs typeface="Times New Roman" pitchFamily="18" charset="0"/>
              </a:rPr>
              <a:t>ровая</a:t>
            </a:r>
            <a:r>
              <a:rPr kumimoji="0" lang="ru-RU" sz="1000" b="0" i="0" u="none" strike="noStrike" cap="none" normalizeH="0" baseline="0" dirty="0" smtClean="0">
                <a:ln>
                  <a:noFill/>
                </a:ln>
                <a:solidFill>
                  <a:srgbClr val="FFFFFF"/>
                </a:solidFill>
                <a:effectLst/>
                <a:latin typeface="ProximaNovaSemibold"/>
                <a:ea typeface="Times New Roman" pitchFamily="18" charset="0"/>
                <a:cs typeface="Times New Roman" pitchFamily="18" charset="0"/>
              </a:rPr>
              <a:t> деятельность</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16385">
                                            <p:txEl>
                                              <p:pRg st="0" end="0"/>
                                            </p:txEl>
                                          </p:spTgt>
                                        </p:tgtEl>
                                        <p:attrNameLst>
                                          <p:attrName>style.color</p:attrName>
                                        </p:attrNameLst>
                                      </p:cBhvr>
                                      <p:to>
                                        <a:srgbClr val="07F350"/>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p:cBhvr override="childStyle">
                                        <p:cTn id="10" dur="2000" fill="hold"/>
                                        <p:tgtEl>
                                          <p:spTgt spid="16385">
                                            <p:txEl>
                                              <p:pRg st="1" end="1"/>
                                            </p:txEl>
                                          </p:spTgt>
                                        </p:tgtEl>
                                        <p:attrNameLst>
                                          <p:attrName>style.color</p:attrName>
                                        </p:attrNameLst>
                                      </p:cBhvr>
                                      <p:to>
                                        <a:schemeClr val="accent2"/>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p:cBhvr override="childStyle">
                                        <p:cTn id="14" dur="2000" fill="hold"/>
                                        <p:tgtEl>
                                          <p:spTgt spid="16385">
                                            <p:txEl>
                                              <p:pRg st="2" end="2"/>
                                            </p:txEl>
                                          </p:spTgt>
                                        </p:tgtEl>
                                        <p:attrNameLst>
                                          <p:attrName>style.color</p:attrName>
                                        </p:attrNameLst>
                                      </p:cBhvr>
                                      <p:to>
                                        <a:srgbClr val="07F350"/>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p:cBhvr override="childStyle">
                                        <p:cTn id="18" dur="2000" fill="hold"/>
                                        <p:tgtEl>
                                          <p:spTgt spid="16385">
                                            <p:txEl>
                                              <p:pRg st="3" end="3"/>
                                            </p:txEl>
                                          </p:spTgt>
                                        </p:tgtEl>
                                        <p:attrNameLst>
                                          <p:attrName>style.color</p:attrName>
                                        </p:attrNameLst>
                                      </p:cBhvr>
                                      <p:to>
                                        <a:schemeClr val="accent2"/>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p:cBhvr override="childStyle">
                                        <p:cTn id="22" dur="2000" fill="hold"/>
                                        <p:tgtEl>
                                          <p:spTgt spid="16385">
                                            <p:txEl>
                                              <p:pRg st="4" end="4"/>
                                            </p:txEl>
                                          </p:spTgt>
                                        </p:tgtEl>
                                        <p:attrNameLst>
                                          <p:attrName>style.color</p:attrName>
                                        </p:attrNameLst>
                                      </p:cBhvr>
                                      <p:to>
                                        <a:srgbClr val="07F350"/>
                                      </p:to>
                                    </p:animClr>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nodeType="clickEffect">
                                  <p:stCondLst>
                                    <p:cond delay="0"/>
                                  </p:stCondLst>
                                  <p:childTnLst>
                                    <p:animClr clrSpc="rgb">
                                      <p:cBhvr override="childStyle">
                                        <p:cTn id="26" dur="2000" fill="hold"/>
                                        <p:tgtEl>
                                          <p:spTgt spid="16385">
                                            <p:txEl>
                                              <p:pRg st="5" end="5"/>
                                            </p:txEl>
                                          </p:spTgt>
                                        </p:tgtEl>
                                        <p:attrNameLst>
                                          <p:attrName>style.color</p:attrName>
                                        </p:attrNameLst>
                                      </p:cBhvr>
                                      <p:to>
                                        <a:srgbClr val="07F35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285728"/>
            <a:ext cx="7643866" cy="1200329"/>
          </a:xfrm>
          <a:prstGeom prst="rect">
            <a:avLst/>
          </a:prstGeom>
        </p:spPr>
        <p:txBody>
          <a:bodyPr wrap="square">
            <a:spAutoFit/>
          </a:bodyPr>
          <a:lstStyle/>
          <a:p>
            <a:pPr algn="ctr"/>
            <a:r>
              <a:rPr lang="ru-RU" sz="2400" b="1" dirty="0" smtClean="0">
                <a:latin typeface="Times New Roman" pitchFamily="18" charset="0"/>
                <a:cs typeface="Times New Roman" pitchFamily="18" charset="0"/>
              </a:rPr>
              <a:t>Выберите четыре варианта, как встроить </a:t>
            </a:r>
            <a:r>
              <a:rPr lang="ru-RU" sz="2400" b="1" dirty="0" err="1" smtClean="0">
                <a:latin typeface="Times New Roman" pitchFamily="18" charset="0"/>
                <a:cs typeface="Times New Roman" pitchFamily="18" charset="0"/>
              </a:rPr>
              <a:t>госсимволы</a:t>
            </a:r>
            <a:r>
              <a:rPr lang="ru-RU" sz="2400" b="1" dirty="0" smtClean="0">
                <a:latin typeface="Times New Roman" pitchFamily="18" charset="0"/>
                <a:cs typeface="Times New Roman" pitchFamily="18" charset="0"/>
              </a:rPr>
              <a:t> в РППС детского сада </a:t>
            </a:r>
          </a:p>
          <a:p>
            <a:pPr algn="ctr"/>
            <a:endParaRPr lang="ru-RU" sz="2400" b="1" dirty="0">
              <a:latin typeface="Times New Roman" pitchFamily="18" charset="0"/>
              <a:cs typeface="Times New Roman" pitchFamily="18" charset="0"/>
            </a:endParaRPr>
          </a:p>
        </p:txBody>
      </p:sp>
      <p:sp>
        <p:nvSpPr>
          <p:cNvPr id="15361" name="Rectangle 1"/>
          <p:cNvSpPr>
            <a:spLocks noChangeArrowheads="1"/>
          </p:cNvSpPr>
          <p:nvPr/>
        </p:nvSpPr>
        <p:spPr bwMode="auto">
          <a:xfrm>
            <a:off x="571440" y="1746395"/>
            <a:ext cx="857256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3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Разместить флаг и герб РФ в музыкальном зале</a:t>
            </a: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3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Повесить флаг на кухне</a:t>
            </a: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3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Разместить флаг и герб РФ в методкабинете</a:t>
            </a: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3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Разместить флаг и герб РФ в холле напротив входа</a:t>
            </a: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3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Разместить флаг и герб РФ рядом с учебным оборудованием</a:t>
            </a:r>
            <a:endParaRPr kumimoji="0" lang="ru-RU"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3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Разместить флаг и герб РФ в библиотеке</a:t>
            </a:r>
            <a:endParaRPr kumimoji="0" lang="ru-RU" sz="600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15361">
                                            <p:txEl>
                                              <p:pRg st="0" end="0"/>
                                            </p:txEl>
                                          </p:spTgt>
                                        </p:tgtEl>
                                        <p:attrNameLst>
                                          <p:attrName>style.color</p:attrName>
                                        </p:attrNameLst>
                                      </p:cBhvr>
                                      <p:to>
                                        <a:srgbClr val="0DED28"/>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p:cBhvr override="childStyle">
                                        <p:cTn id="10" dur="2000" fill="hold"/>
                                        <p:tgtEl>
                                          <p:spTgt spid="15361">
                                            <p:txEl>
                                              <p:pRg st="1" end="1"/>
                                            </p:txEl>
                                          </p:spTgt>
                                        </p:tgtEl>
                                        <p:attrNameLst>
                                          <p:attrName>style.color</p:attrName>
                                        </p:attrNameLst>
                                      </p:cBhvr>
                                      <p:to>
                                        <a:schemeClr val="accent2"/>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p:cBhvr override="childStyle">
                                        <p:cTn id="14" dur="2000" fill="hold"/>
                                        <p:tgtEl>
                                          <p:spTgt spid="15361">
                                            <p:txEl>
                                              <p:pRg st="2" end="2"/>
                                            </p:txEl>
                                          </p:spTgt>
                                        </p:tgtEl>
                                        <p:attrNameLst>
                                          <p:attrName>style.color</p:attrName>
                                        </p:attrNameLst>
                                      </p:cBhvr>
                                      <p:to>
                                        <a:srgbClr val="0DED28"/>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p:cBhvr override="childStyle">
                                        <p:cTn id="18" dur="2000" fill="hold"/>
                                        <p:tgtEl>
                                          <p:spTgt spid="15361">
                                            <p:txEl>
                                              <p:pRg st="3" end="3"/>
                                            </p:txEl>
                                          </p:spTgt>
                                        </p:tgtEl>
                                        <p:attrNameLst>
                                          <p:attrName>style.color</p:attrName>
                                        </p:attrNameLst>
                                      </p:cBhvr>
                                      <p:to>
                                        <a:srgbClr val="0DED28"/>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p:cBhvr override="childStyle">
                                        <p:cTn id="22" dur="2000" fill="hold"/>
                                        <p:tgtEl>
                                          <p:spTgt spid="15361">
                                            <p:txEl>
                                              <p:pRg st="4" end="4"/>
                                            </p:txEl>
                                          </p:spTgt>
                                        </p:tgtEl>
                                        <p:attrNameLst>
                                          <p:attrName>style.color</p:attrName>
                                        </p:attrNameLst>
                                      </p:cBhvr>
                                      <p:to>
                                        <a:schemeClr val="accent2"/>
                                      </p:to>
                                    </p:animClr>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nodeType="clickEffect">
                                  <p:stCondLst>
                                    <p:cond delay="0"/>
                                  </p:stCondLst>
                                  <p:childTnLst>
                                    <p:animClr clrSpc="rgb">
                                      <p:cBhvr override="childStyle">
                                        <p:cTn id="26" dur="2000" fill="hold"/>
                                        <p:tgtEl>
                                          <p:spTgt spid="15361">
                                            <p:txEl>
                                              <p:pRg st="5" end="5"/>
                                            </p:txEl>
                                          </p:spTgt>
                                        </p:tgtEl>
                                        <p:attrNameLst>
                                          <p:attrName>style.color</p:attrName>
                                        </p:attrNameLst>
                                      </p:cBhvr>
                                      <p:to>
                                        <a:srgbClr val="0DED28"/>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42852"/>
            <a:ext cx="8358246" cy="830997"/>
          </a:xfrm>
          <a:prstGeom prst="rect">
            <a:avLst/>
          </a:prstGeom>
        </p:spPr>
        <p:txBody>
          <a:bodyPr wrap="square">
            <a:spAutoFit/>
          </a:bodyPr>
          <a:lstStyle/>
          <a:p>
            <a:pPr algn="ctr"/>
            <a:r>
              <a:rPr lang="ru-RU" sz="2400" b="1" dirty="0" smtClean="0">
                <a:latin typeface="Times New Roman" pitchFamily="18" charset="0"/>
                <a:cs typeface="Times New Roman" pitchFamily="18" charset="0"/>
              </a:rPr>
              <a:t>Выберите два варианта, как можно организовать церемонию поднятия флага в детском саду</a:t>
            </a:r>
            <a:endParaRPr lang="ru-RU" sz="2400" b="1" dirty="0">
              <a:latin typeface="Times New Roman" pitchFamily="18" charset="0"/>
              <a:cs typeface="Times New Roman" pitchFamily="18" charset="0"/>
            </a:endParaRPr>
          </a:p>
        </p:txBody>
      </p:sp>
      <p:sp>
        <p:nvSpPr>
          <p:cNvPr id="14337" name="Rectangle 1"/>
          <p:cNvSpPr>
            <a:spLocks noChangeArrowheads="1"/>
          </p:cNvSpPr>
          <p:nvPr/>
        </p:nvSpPr>
        <p:spPr bwMode="auto">
          <a:xfrm>
            <a:off x="71406" y="928072"/>
            <a:ext cx="9144000" cy="57323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ru-RU" sz="2300" dirty="0" smtClean="0">
                <a:latin typeface="Times New Roman" pitchFamily="18" charset="0"/>
                <a:ea typeface="Times New Roman" pitchFamily="18" charset="0"/>
                <a:cs typeface="Times New Roman" pitchFamily="18" charset="0"/>
              </a:rPr>
              <a:t>Поднимать флаг РФ в первый учебный день каждой учебной недели перед первым учебным занятием</a:t>
            </a:r>
          </a:p>
          <a:p>
            <a:pPr marL="0" marR="0" lvl="0" indent="0" defTabSz="914400" rtl="0" eaLnBrk="1" fontAlgn="base" latinLnBrk="0" hangingPunct="1">
              <a:lnSpc>
                <a:spcPct val="100000"/>
              </a:lnSpc>
              <a:spcBef>
                <a:spcPct val="0"/>
              </a:spcBef>
              <a:spcAft>
                <a:spcPct val="0"/>
              </a:spcAft>
              <a:buClrTx/>
              <a:buSzTx/>
              <a:buFontTx/>
              <a:buNone/>
              <a:tabLst/>
            </a:pPr>
            <a:endParaRPr lang="ru-RU" sz="700" dirty="0" smtClean="0">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sz="2300" dirty="0" smtClean="0">
                <a:latin typeface="Times New Roman" pitchFamily="18" charset="0"/>
                <a:ea typeface="Times New Roman" pitchFamily="18" charset="0"/>
                <a:cs typeface="Times New Roman" pitchFamily="18" charset="0"/>
              </a:rPr>
              <a:t>Поднимать или выносить флаг РФ во время торжественных мероприятий</a:t>
            </a:r>
          </a:p>
          <a:p>
            <a:pPr marL="0" marR="0" lvl="0" indent="0" defTabSz="914400" rtl="0" eaLnBrk="0" fontAlgn="base" latinLnBrk="0" hangingPunct="0">
              <a:lnSpc>
                <a:spcPct val="100000"/>
              </a:lnSpc>
              <a:spcBef>
                <a:spcPct val="0"/>
              </a:spcBef>
              <a:spcAft>
                <a:spcPct val="0"/>
              </a:spcAft>
              <a:buClrTx/>
              <a:buSzTx/>
              <a:buFontTx/>
              <a:buNone/>
              <a:tabLst/>
            </a:pPr>
            <a:endParaRPr lang="ru-RU" sz="700" dirty="0" smtClean="0">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sz="2300" dirty="0" smtClean="0">
                <a:latin typeface="Times New Roman" pitchFamily="18" charset="0"/>
                <a:ea typeface="Times New Roman" pitchFamily="18" charset="0"/>
                <a:cs typeface="Times New Roman" pitchFamily="18" charset="0"/>
              </a:rPr>
              <a:t>Обязать поднимать и опускать флаг РФ: учащихся, представителей совета обучающихся и совета родителей, представителей </a:t>
            </a:r>
            <a:r>
              <a:rPr lang="ru-RU" sz="2300" dirty="0" err="1" smtClean="0">
                <a:latin typeface="Times New Roman" pitchFamily="18" charset="0"/>
                <a:ea typeface="Times New Roman" pitchFamily="18" charset="0"/>
                <a:cs typeface="Times New Roman" pitchFamily="18" charset="0"/>
              </a:rPr>
              <a:t>педколлектива</a:t>
            </a:r>
            <a:r>
              <a:rPr lang="ru-RU" sz="2300" dirty="0" smtClean="0">
                <a:latin typeface="Times New Roman" pitchFamily="18" charset="0"/>
                <a:ea typeface="Times New Roman" pitchFamily="18" charset="0"/>
                <a:cs typeface="Times New Roman" pitchFamily="18" charset="0"/>
              </a:rPr>
              <a:t> и администрации ОО</a:t>
            </a:r>
          </a:p>
          <a:p>
            <a:pPr marL="0" marR="0" lvl="0" indent="0" defTabSz="914400" rtl="0" eaLnBrk="0" fontAlgn="base" latinLnBrk="0" hangingPunct="0">
              <a:lnSpc>
                <a:spcPct val="150000"/>
              </a:lnSpc>
              <a:spcBef>
                <a:spcPct val="0"/>
              </a:spcBef>
              <a:spcAft>
                <a:spcPct val="0"/>
              </a:spcAft>
              <a:buClrTx/>
              <a:buSzTx/>
              <a:buFontTx/>
              <a:buNone/>
              <a:tabLst/>
            </a:pPr>
            <a:endParaRPr lang="ru-RU" sz="300" dirty="0" smtClean="0">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sz="2300" dirty="0" smtClean="0">
                <a:latin typeface="Times New Roman" pitchFamily="18" charset="0"/>
                <a:ea typeface="Times New Roman" pitchFamily="18" charset="0"/>
                <a:cs typeface="Times New Roman" pitchFamily="18" charset="0"/>
              </a:rPr>
              <a:t>Создать знаменную группу для участия в церемонии в составе учащихся с учебными, спортивными, творческими и общественно значимыми достижениями</a:t>
            </a:r>
          </a:p>
          <a:p>
            <a:pPr marL="0" marR="0" lvl="0" indent="0" defTabSz="914400" rtl="0" eaLnBrk="0" fontAlgn="base" latinLnBrk="0" hangingPunct="0">
              <a:lnSpc>
                <a:spcPct val="100000"/>
              </a:lnSpc>
              <a:spcBef>
                <a:spcPct val="0"/>
              </a:spcBef>
              <a:spcAft>
                <a:spcPct val="0"/>
              </a:spcAft>
              <a:buClrTx/>
              <a:buSzTx/>
              <a:buFontTx/>
              <a:buNone/>
              <a:tabLst/>
            </a:pPr>
            <a:endParaRPr lang="ru-RU" sz="1050" dirty="0" smtClean="0">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sz="2300" dirty="0" smtClean="0">
                <a:latin typeface="Times New Roman" pitchFamily="18" charset="0"/>
                <a:ea typeface="Times New Roman" pitchFamily="18" charset="0"/>
                <a:cs typeface="Times New Roman" pitchFamily="18" charset="0"/>
              </a:rPr>
              <a:t>Информировать группы, которые не участвуют в церемонии, о составе знаменной группы и календаре памятных дат на неделю</a:t>
            </a:r>
          </a:p>
          <a:p>
            <a:pPr marL="0" marR="0" lvl="0" indent="0" defTabSz="914400" rtl="0" eaLnBrk="0" fontAlgn="base" latinLnBrk="0" hangingPunct="0">
              <a:lnSpc>
                <a:spcPct val="100000"/>
              </a:lnSpc>
              <a:spcBef>
                <a:spcPct val="0"/>
              </a:spcBef>
              <a:spcAft>
                <a:spcPct val="0"/>
              </a:spcAft>
              <a:buClrTx/>
              <a:buSzTx/>
              <a:buFontTx/>
              <a:buNone/>
              <a:tabLst/>
            </a:pPr>
            <a:endParaRPr lang="ru-RU" sz="900" dirty="0" smtClean="0">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lang="ru-RU" sz="2300" dirty="0" smtClean="0">
                <a:latin typeface="Times New Roman" pitchFamily="18" charset="0"/>
                <a:ea typeface="Times New Roman" pitchFamily="18" charset="0"/>
                <a:cs typeface="Times New Roman" pitchFamily="18" charset="0"/>
              </a:rPr>
              <a:t>Предоставить возможность поднимать и опускать флаг РФ педагогам, в исключительных случаях – родителям воспитанников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14337">
                                            <p:txEl>
                                              <p:pRg st="0" end="0"/>
                                            </p:txEl>
                                          </p:spTgt>
                                        </p:tgtEl>
                                        <p:attrNameLst>
                                          <p:attrName>style.color</p:attrName>
                                        </p:attrNameLst>
                                      </p:cBhvr>
                                      <p:to>
                                        <a:schemeClr val="accent2"/>
                                      </p:to>
                                    </p:animClr>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nodeType="clickEffect">
                                  <p:stCondLst>
                                    <p:cond delay="0"/>
                                  </p:stCondLst>
                                  <p:childTnLst>
                                    <p:animClr clrSpc="rgb">
                                      <p:cBhvr override="childStyle">
                                        <p:cTn id="10" dur="2000" fill="hold"/>
                                        <p:tgtEl>
                                          <p:spTgt spid="14337">
                                            <p:txEl>
                                              <p:pRg st="2" end="2"/>
                                            </p:txEl>
                                          </p:spTgt>
                                        </p:tgtEl>
                                        <p:attrNameLst>
                                          <p:attrName>style.color</p:attrName>
                                        </p:attrNameLst>
                                      </p:cBhvr>
                                      <p:to>
                                        <a:srgbClr val="0DED28"/>
                                      </p:to>
                                    </p:animClr>
                                  </p:childTnLst>
                                </p:cTn>
                              </p:par>
                            </p:childTnLst>
                          </p:cTn>
                        </p:par>
                      </p:childTnLst>
                    </p:cTn>
                  </p:par>
                  <p:par>
                    <p:cTn id="11" fill="hold">
                      <p:stCondLst>
                        <p:cond delay="indefinite"/>
                      </p:stCondLst>
                      <p:childTnLst>
                        <p:par>
                          <p:cTn id="12" fill="hold">
                            <p:stCondLst>
                              <p:cond delay="0"/>
                            </p:stCondLst>
                            <p:childTnLst>
                              <p:par>
                                <p:cTn id="13" presetID="3" presetClass="emph" presetSubtype="2" fill="hold" nodeType="clickEffect">
                                  <p:stCondLst>
                                    <p:cond delay="0"/>
                                  </p:stCondLst>
                                  <p:childTnLst>
                                    <p:animClr clrSpc="rgb">
                                      <p:cBhvr override="childStyle">
                                        <p:cTn id="14" dur="2000" fill="hold"/>
                                        <p:tgtEl>
                                          <p:spTgt spid="14337">
                                            <p:txEl>
                                              <p:pRg st="4" end="4"/>
                                            </p:txEl>
                                          </p:spTgt>
                                        </p:tgtEl>
                                        <p:attrNameLst>
                                          <p:attrName>style.color</p:attrName>
                                        </p:attrNameLst>
                                      </p:cBhvr>
                                      <p:to>
                                        <a:schemeClr val="accent2"/>
                                      </p:to>
                                    </p:animClr>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nodeType="clickEffect">
                                  <p:stCondLst>
                                    <p:cond delay="0"/>
                                  </p:stCondLst>
                                  <p:childTnLst>
                                    <p:animClr clrSpc="rgb">
                                      <p:cBhvr override="childStyle">
                                        <p:cTn id="18" dur="2000" fill="hold"/>
                                        <p:tgtEl>
                                          <p:spTgt spid="14337">
                                            <p:txEl>
                                              <p:pRg st="6" end="6"/>
                                            </p:txEl>
                                          </p:spTgt>
                                        </p:tgtEl>
                                        <p:attrNameLst>
                                          <p:attrName>style.color</p:attrName>
                                        </p:attrNameLst>
                                      </p:cBhvr>
                                      <p:to>
                                        <a:schemeClr val="accent2"/>
                                      </p:to>
                                    </p:animClr>
                                  </p:childTnLst>
                                </p:cTn>
                              </p:par>
                            </p:childTnLst>
                          </p:cTn>
                        </p:par>
                      </p:childTnLst>
                    </p:cTn>
                  </p:par>
                  <p:par>
                    <p:cTn id="19" fill="hold">
                      <p:stCondLst>
                        <p:cond delay="indefinite"/>
                      </p:stCondLst>
                      <p:childTnLst>
                        <p:par>
                          <p:cTn id="20" fill="hold">
                            <p:stCondLst>
                              <p:cond delay="0"/>
                            </p:stCondLst>
                            <p:childTnLst>
                              <p:par>
                                <p:cTn id="21" presetID="3" presetClass="emph" presetSubtype="2" fill="hold" nodeType="clickEffect">
                                  <p:stCondLst>
                                    <p:cond delay="0"/>
                                  </p:stCondLst>
                                  <p:childTnLst>
                                    <p:animClr clrSpc="rgb">
                                      <p:cBhvr override="childStyle">
                                        <p:cTn id="22" dur="2000" fill="hold"/>
                                        <p:tgtEl>
                                          <p:spTgt spid="14337">
                                            <p:txEl>
                                              <p:pRg st="8" end="8"/>
                                            </p:txEl>
                                          </p:spTgt>
                                        </p:tgtEl>
                                        <p:attrNameLst>
                                          <p:attrName>style.color</p:attrName>
                                        </p:attrNameLst>
                                      </p:cBhvr>
                                      <p:to>
                                        <a:schemeClr val="accent2"/>
                                      </p:to>
                                    </p:animClr>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nodeType="clickEffect">
                                  <p:stCondLst>
                                    <p:cond delay="0"/>
                                  </p:stCondLst>
                                  <p:childTnLst>
                                    <p:animClr clrSpc="rgb">
                                      <p:cBhvr override="childStyle">
                                        <p:cTn id="26" dur="2000" fill="hold"/>
                                        <p:tgtEl>
                                          <p:spTgt spid="14337">
                                            <p:txEl>
                                              <p:pRg st="10" end="10"/>
                                            </p:txEl>
                                          </p:spTgt>
                                        </p:tgtEl>
                                        <p:attrNameLst>
                                          <p:attrName>style.color</p:attrName>
                                        </p:attrNameLst>
                                      </p:cBhvr>
                                      <p:to>
                                        <a:srgbClr val="0DED28"/>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8143932" cy="830997"/>
          </a:xfrm>
          <a:prstGeom prst="rect">
            <a:avLst/>
          </a:prstGeom>
        </p:spPr>
        <p:txBody>
          <a:bodyPr wrap="square">
            <a:spAutoFit/>
          </a:bodyPr>
          <a:lstStyle/>
          <a:p>
            <a:pPr algn="ctr"/>
            <a:r>
              <a:rPr lang="ru-RU" sz="2400" b="1" dirty="0" smtClean="0">
                <a:latin typeface="Times New Roman" pitchFamily="18" charset="0"/>
                <a:cs typeface="Times New Roman" pitchFamily="18" charset="0"/>
              </a:rPr>
              <a:t>Правила размещения государственных символов России среди других флагов и гербов </a:t>
            </a:r>
            <a:endParaRPr lang="ru-RU" sz="2400" b="1" dirty="0">
              <a:latin typeface="Times New Roman" pitchFamily="18" charset="0"/>
              <a:cs typeface="Times New Roman" pitchFamily="18" charset="0"/>
            </a:endParaRPr>
          </a:p>
        </p:txBody>
      </p:sp>
      <p:sp>
        <p:nvSpPr>
          <p:cNvPr id="3" name="Прямоугольник 2"/>
          <p:cNvSpPr/>
          <p:nvPr/>
        </p:nvSpPr>
        <p:spPr>
          <a:xfrm>
            <a:off x="3357554" y="1357298"/>
            <a:ext cx="2360005" cy="523220"/>
          </a:xfrm>
          <a:prstGeom prst="rect">
            <a:avLst/>
          </a:prstGeom>
        </p:spPr>
        <p:txBody>
          <a:bodyPr wrap="none">
            <a:spAutoFit/>
          </a:bodyPr>
          <a:lstStyle/>
          <a:p>
            <a:r>
              <a:rPr lang="ru-RU" sz="2800" b="1" dirty="0" smtClean="0">
                <a:latin typeface="Times New Roman" pitchFamily="18" charset="0"/>
                <a:cs typeface="Times New Roman" pitchFamily="18" charset="0"/>
              </a:rPr>
              <a:t>Очередность</a:t>
            </a: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4" name="Прямоугольник 3"/>
          <p:cNvSpPr/>
          <p:nvPr/>
        </p:nvSpPr>
        <p:spPr>
          <a:xfrm>
            <a:off x="642910" y="2071678"/>
            <a:ext cx="8143932" cy="3539430"/>
          </a:xfrm>
          <a:prstGeom prst="rect">
            <a:avLst/>
          </a:prstGeom>
        </p:spPr>
        <p:txBody>
          <a:bodyPr wrap="square">
            <a:spAutoFit/>
          </a:bodyPr>
          <a:lstStyle/>
          <a:p>
            <a:r>
              <a:rPr lang="ru-RU" sz="3200" dirty="0" smtClean="0">
                <a:latin typeface="Times New Roman" pitchFamily="18" charset="0"/>
                <a:cs typeface="Times New Roman" pitchFamily="18" charset="0"/>
              </a:rPr>
              <a:t>Если хотите разместить два флага, располагайте флаг России с левой стороны. Для гербов действует такое же правило. Если одновременно разместили нечетное количество флагов или гербов, флаг или герб России должен быть в центре, а при размещении четного числа – левее центра</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43306" y="357166"/>
            <a:ext cx="1714512" cy="523220"/>
          </a:xfrm>
          <a:prstGeom prst="rect">
            <a:avLst/>
          </a:prstGeom>
        </p:spPr>
        <p:txBody>
          <a:bodyPr wrap="square">
            <a:spAutoFit/>
          </a:bodyPr>
          <a:lstStyle/>
          <a:p>
            <a:pPr algn="ctr"/>
            <a:r>
              <a:rPr lang="ru-RU" sz="2800" b="1" dirty="0" smtClean="0">
                <a:latin typeface="Times New Roman" pitchFamily="18" charset="0"/>
                <a:cs typeface="Times New Roman" pitchFamily="18" charset="0"/>
              </a:rPr>
              <a:t>Размер</a:t>
            </a:r>
            <a:endParaRPr lang="ru-RU" sz="2800" b="1" dirty="0">
              <a:latin typeface="Times New Roman" pitchFamily="18" charset="0"/>
              <a:cs typeface="Times New Roman" pitchFamily="18" charset="0"/>
            </a:endParaRPr>
          </a:p>
        </p:txBody>
      </p:sp>
      <p:sp>
        <p:nvSpPr>
          <p:cNvPr id="3" name="Прямоугольник 2"/>
          <p:cNvSpPr/>
          <p:nvPr/>
        </p:nvSpPr>
        <p:spPr>
          <a:xfrm>
            <a:off x="428596" y="1071546"/>
            <a:ext cx="8358246" cy="1569660"/>
          </a:xfrm>
          <a:prstGeom prst="rect">
            <a:avLst/>
          </a:prstGeom>
        </p:spPr>
        <p:txBody>
          <a:bodyPr wrap="square">
            <a:spAutoFit/>
          </a:bodyPr>
          <a:lstStyle/>
          <a:p>
            <a:r>
              <a:rPr lang="ru-RU" sz="3200" dirty="0" smtClean="0">
                <a:latin typeface="Times New Roman" pitchFamily="18" charset="0"/>
                <a:cs typeface="Times New Roman" pitchFamily="18" charset="0"/>
              </a:rPr>
              <a:t>Размер других флагов не может превышать размер флага России. Размер других гербов не может превышать размеры герба России </a:t>
            </a:r>
            <a:endParaRPr lang="ru-RU" sz="3200" dirty="0">
              <a:latin typeface="Times New Roman" pitchFamily="18" charset="0"/>
              <a:cs typeface="Times New Roman" pitchFamily="18" charset="0"/>
            </a:endParaRPr>
          </a:p>
        </p:txBody>
      </p:sp>
      <p:sp>
        <p:nvSpPr>
          <p:cNvPr id="4" name="Прямоугольник 3"/>
          <p:cNvSpPr/>
          <p:nvPr/>
        </p:nvSpPr>
        <p:spPr>
          <a:xfrm>
            <a:off x="3929059" y="3244334"/>
            <a:ext cx="1505934" cy="523220"/>
          </a:xfrm>
          <a:prstGeom prst="rect">
            <a:avLst/>
          </a:prstGeom>
        </p:spPr>
        <p:txBody>
          <a:bodyPr wrap="square">
            <a:spAutoFit/>
          </a:bodyPr>
          <a:lstStyle/>
          <a:p>
            <a:r>
              <a:rPr lang="ru-RU" sz="2800" b="1" dirty="0" smtClean="0">
                <a:latin typeface="Times New Roman" pitchFamily="18" charset="0"/>
                <a:cs typeface="Times New Roman" pitchFamily="18" charset="0"/>
              </a:rPr>
              <a:t>Высота</a:t>
            </a:r>
            <a:r>
              <a:rPr lang="ru-RU" dirty="0" smtClean="0"/>
              <a:t> </a:t>
            </a:r>
            <a:endParaRPr lang="ru-RU" dirty="0"/>
          </a:p>
        </p:txBody>
      </p:sp>
      <p:sp>
        <p:nvSpPr>
          <p:cNvPr id="5" name="Прямоугольник 4"/>
          <p:cNvSpPr/>
          <p:nvPr/>
        </p:nvSpPr>
        <p:spPr>
          <a:xfrm>
            <a:off x="642910" y="3929066"/>
            <a:ext cx="7929618" cy="2062103"/>
          </a:xfrm>
          <a:prstGeom prst="rect">
            <a:avLst/>
          </a:prstGeom>
        </p:spPr>
        <p:txBody>
          <a:bodyPr wrap="square">
            <a:spAutoFit/>
          </a:bodyPr>
          <a:lstStyle/>
          <a:p>
            <a:r>
              <a:rPr lang="ru-RU" sz="3200" dirty="0" smtClean="0">
                <a:latin typeface="Times New Roman" pitchFamily="18" charset="0"/>
                <a:cs typeface="Times New Roman" pitchFamily="18" charset="0"/>
              </a:rPr>
              <a:t>Флаг России должен быть поднят выше других флагов или быть на одном уровне. Герб России нельзя размещать ниже других гербов.</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85728"/>
            <a:ext cx="8643998" cy="5632311"/>
          </a:xfrm>
          <a:prstGeom prst="rect">
            <a:avLst/>
          </a:prstGeom>
        </p:spPr>
        <p:txBody>
          <a:bodyPr wrap="square">
            <a:spAutoFit/>
          </a:bodyPr>
          <a:lstStyle/>
          <a:p>
            <a:r>
              <a:rPr lang="ru-RU" sz="2400" b="1" dirty="0" smtClean="0">
                <a:latin typeface="Times New Roman" pitchFamily="18" charset="0"/>
                <a:cs typeface="Times New Roman" pitchFamily="18" charset="0"/>
              </a:rPr>
              <a:t>Литература для руководящих и педагогических работников</a:t>
            </a:r>
          </a:p>
          <a:p>
            <a:r>
              <a:rPr lang="ru-RU" sz="2400" dirty="0" smtClean="0">
                <a:latin typeface="Times New Roman" pitchFamily="18" charset="0"/>
                <a:cs typeface="Times New Roman" pitchFamily="18" charset="0"/>
              </a:rPr>
              <a:t>1. Вилинбахов Г.В., Калашников Г.В., </a:t>
            </a:r>
            <a:r>
              <a:rPr lang="ru-RU" sz="2400" dirty="0" err="1" smtClean="0">
                <a:latin typeface="Times New Roman" pitchFamily="18" charset="0"/>
                <a:cs typeface="Times New Roman" pitchFamily="18" charset="0"/>
              </a:rPr>
              <a:t>Шендрик</a:t>
            </a:r>
            <a:r>
              <a:rPr lang="ru-RU" sz="2400" dirty="0" smtClean="0">
                <a:latin typeface="Times New Roman" pitchFamily="18" charset="0"/>
                <a:cs typeface="Times New Roman" pitchFamily="18" charset="0"/>
              </a:rPr>
              <a:t> А.Н. Государственные символы России Герб. Флаг. Гимн. - Москва: "Издательство "Гамма-пресс", 2018. </a:t>
            </a:r>
          </a:p>
          <a:p>
            <a:r>
              <a:rPr lang="ru-RU" sz="2400" dirty="0" smtClean="0">
                <a:latin typeface="Times New Roman" pitchFamily="18" charset="0"/>
                <a:cs typeface="Times New Roman" pitchFamily="18" charset="0"/>
              </a:rPr>
              <a:t>2. Герб, флаг и гимн России: изучение государственных символов Российской Федерации в школе: методические рекомендации / сост. М.К. Антошин. - 2-е изд. - Москва Айрис-пресс, 2006. - 73 с.</a:t>
            </a:r>
          </a:p>
          <a:p>
            <a:r>
              <a:rPr lang="ru-RU" sz="2400" dirty="0" smtClean="0">
                <a:latin typeface="Times New Roman" pitchFamily="18" charset="0"/>
                <a:cs typeface="Times New Roman" pitchFamily="18" charset="0"/>
              </a:rPr>
              <a:t>3. Государственные символы России: герб, флаг, гимн: в помощь учителям начальных классов: (материалы для проведения уроков, посвященных государственной символике России) / Изд-во "Учитель"; сост. Т.В. </a:t>
            </a:r>
            <a:r>
              <a:rPr lang="ru-RU" sz="2400" dirty="0" err="1" smtClean="0">
                <a:latin typeface="Times New Roman" pitchFamily="18" charset="0"/>
                <a:cs typeface="Times New Roman" pitchFamily="18" charset="0"/>
              </a:rPr>
              <a:t>Шепелева</a:t>
            </a:r>
            <a:r>
              <a:rPr lang="ru-RU" sz="2400" dirty="0" smtClean="0">
                <a:latin typeface="Times New Roman" pitchFamily="18" charset="0"/>
                <a:cs typeface="Times New Roman" pitchFamily="18" charset="0"/>
              </a:rPr>
              <a:t>. - Волгоград: Учитель, (2009). </a:t>
            </a:r>
          </a:p>
          <a:p>
            <a:r>
              <a:rPr lang="ru-RU" sz="2400" dirty="0" smtClean="0">
                <a:latin typeface="Times New Roman" pitchFamily="18" charset="0"/>
                <a:cs typeface="Times New Roman" pitchFamily="18" charset="0"/>
              </a:rPr>
              <a:t>4. Государственные символы России: научно-популярное издание для детей / Голованова М.П., Шергин В.С. - Москва: РОСМЭН: РОСМЭН-ПРЕСС, 2005. - 159 с.</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85728"/>
            <a:ext cx="8429684" cy="6370975"/>
          </a:xfrm>
          <a:prstGeom prst="rect">
            <a:avLst/>
          </a:prstGeom>
        </p:spPr>
        <p:txBody>
          <a:bodyPr wrap="square">
            <a:spAutoFit/>
          </a:bodyPr>
          <a:lstStyle/>
          <a:p>
            <a:r>
              <a:rPr lang="ru-RU" sz="2400" dirty="0" smtClean="0">
                <a:latin typeface="Times New Roman" pitchFamily="18" charset="0"/>
                <a:cs typeface="Times New Roman" pitchFamily="18" charset="0"/>
              </a:rPr>
              <a:t>5. </a:t>
            </a:r>
            <a:r>
              <a:rPr lang="ru-RU" sz="2400" dirty="0" err="1" smtClean="0">
                <a:latin typeface="Times New Roman" pitchFamily="18" charset="0"/>
                <a:cs typeface="Times New Roman" pitchFamily="18" charset="0"/>
              </a:rPr>
              <a:t>Зубахин</a:t>
            </a:r>
            <a:r>
              <a:rPr lang="ru-RU" sz="2400" dirty="0" smtClean="0">
                <a:latin typeface="Times New Roman" pitchFamily="18" charset="0"/>
                <a:cs typeface="Times New Roman" pitchFamily="18" charset="0"/>
              </a:rPr>
              <a:t> А.А., Хацкевич Т.Л. Равнение на флаг! Сборник методических материалов из опыта работы ВДЦ "Орлёнок" по работе с государственными символами РФ и символами "Орлёнка" /1-е издание, ФГБОУ ВДЦ "Орлёнок", 2012. - 112 с., </a:t>
            </a:r>
          </a:p>
          <a:p>
            <a:r>
              <a:rPr lang="ru-RU" sz="2400" dirty="0" smtClean="0">
                <a:latin typeface="Times New Roman" pitchFamily="18" charset="0"/>
                <a:cs typeface="Times New Roman" pitchFamily="18" charset="0"/>
              </a:rPr>
              <a:t>6. Ривина Е.К. Герб и флаг России: Знакомим дошкольников и младших школьников с государственными символами / Е.К. Ривина - М.: АРКТИ, 2002. - 64 с.</a:t>
            </a:r>
          </a:p>
          <a:p>
            <a:r>
              <a:rPr lang="ru-RU" sz="2400" dirty="0" smtClean="0">
                <a:latin typeface="Times New Roman" pitchFamily="18" charset="0"/>
                <a:cs typeface="Times New Roman" pitchFamily="18" charset="0"/>
              </a:rPr>
              <a:t>7. Романовский В.К., Степанцева И.В. Государственные символы России: методические рекомендации и творческие задания для классной и внеклассной работы / под общ. ред. В.К. Романовского. - Н. Новгород: Нижегородский институт развития образования, 2008. </a:t>
            </a:r>
          </a:p>
          <a:p>
            <a:r>
              <a:rPr lang="ru-RU" sz="2400" dirty="0" smtClean="0">
                <a:latin typeface="Times New Roman" pitchFamily="18" charset="0"/>
                <a:cs typeface="Times New Roman" pitchFamily="18" charset="0"/>
              </a:rPr>
              <a:t>8. Символы и ритуалы (методическое пособие) /Под ред. Э.В. </a:t>
            </a:r>
            <a:r>
              <a:rPr lang="ru-RU" sz="2400" dirty="0" err="1" smtClean="0">
                <a:latin typeface="Times New Roman" pitchFamily="18" charset="0"/>
                <a:cs typeface="Times New Roman" pitchFamily="18" charset="0"/>
              </a:rPr>
              <a:t>Марзоевой</a:t>
            </a:r>
            <a:r>
              <a:rPr lang="ru-RU" sz="2400" dirty="0" smtClean="0">
                <a:latin typeface="Times New Roman" pitchFamily="18" charset="0"/>
                <a:cs typeface="Times New Roman" pitchFamily="18" charset="0"/>
              </a:rPr>
              <a:t> - Владивосток: ОАО "ИПК "</a:t>
            </a:r>
            <a:r>
              <a:rPr lang="ru-RU" sz="2400" dirty="0" err="1" smtClean="0">
                <a:latin typeface="Times New Roman" pitchFamily="18" charset="0"/>
                <a:cs typeface="Times New Roman" pitchFamily="18" charset="0"/>
              </a:rPr>
              <a:t>Дальпресс</a:t>
            </a:r>
            <a:r>
              <a:rPr lang="ru-RU" sz="2400" dirty="0" smtClean="0">
                <a:latin typeface="Times New Roman" pitchFamily="18" charset="0"/>
                <a:cs typeface="Times New Roman" pitchFamily="18" charset="0"/>
              </a:rPr>
              <a:t>", 2013. </a:t>
            </a:r>
          </a:p>
          <a:p>
            <a:r>
              <a:rPr lang="ru-RU" sz="2400" dirty="0" smtClean="0">
                <a:latin typeface="Times New Roman" pitchFamily="18" charset="0"/>
                <a:cs typeface="Times New Roman" pitchFamily="18" charset="0"/>
              </a:rPr>
              <a:t>9. Символы Отечества /А.П. Кузнецов. - М.: Рид Групп, Национальное образование, 2011. - 56 с.: ил. - (Моя страна Россия)</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428604"/>
            <a:ext cx="7715304" cy="3046988"/>
          </a:xfrm>
          <a:prstGeom prst="rect">
            <a:avLst/>
          </a:prstGeom>
        </p:spPr>
        <p:txBody>
          <a:bodyPr wrap="square">
            <a:spAutoFit/>
          </a:bodyPr>
          <a:lstStyle/>
          <a:p>
            <a:pPr algn="ctr"/>
            <a:r>
              <a:rPr lang="ru-RU" sz="2400" b="1" dirty="0" smtClean="0">
                <a:latin typeface="Times New Roman" pitchFamily="18" charset="0"/>
                <a:cs typeface="Times New Roman" pitchFamily="18" charset="0"/>
              </a:rPr>
              <a:t>Интернет-ресурс для детей</a:t>
            </a:r>
          </a:p>
          <a:p>
            <a:r>
              <a:rPr lang="ru-RU" sz="2400" dirty="0" smtClean="0">
                <a:latin typeface="Times New Roman" pitchFamily="18" charset="0"/>
                <a:cs typeface="Times New Roman" pitchFamily="18" charset="0"/>
              </a:rPr>
              <a:t>История Гимна России https://youtu.be/j85bZZQCHT8</a:t>
            </a:r>
          </a:p>
          <a:p>
            <a:r>
              <a:rPr lang="ru-RU" sz="2400" dirty="0" smtClean="0">
                <a:latin typeface="Times New Roman" pitchFamily="18" charset="0"/>
                <a:cs typeface="Times New Roman" pitchFamily="18" charset="0"/>
              </a:rPr>
              <a:t>История гимнов России и СССР https://clck.ru/esxTC</a:t>
            </a:r>
          </a:p>
          <a:p>
            <a:r>
              <a:rPr lang="ru-RU" sz="2400" dirty="0" smtClean="0">
                <a:latin typeface="Times New Roman" pitchFamily="18" charset="0"/>
                <a:cs typeface="Times New Roman" pitchFamily="18" charset="0"/>
              </a:rPr>
              <a:t>Сайт Гербы https://gerbu.ru/stran/rossiya/?</a:t>
            </a:r>
          </a:p>
          <a:p>
            <a:r>
              <a:rPr lang="ru-RU" sz="2400" dirty="0" smtClean="0">
                <a:latin typeface="Times New Roman" pitchFamily="18" charset="0"/>
                <a:cs typeface="Times New Roman" pitchFamily="18" charset="0"/>
              </a:rPr>
              <a:t>История государственных символов России и мира https://geraldika.ru/</a:t>
            </a:r>
          </a:p>
          <a:p>
            <a:r>
              <a:rPr lang="ru-RU" sz="2400" dirty="0" smtClean="0">
                <a:latin typeface="Times New Roman" pitchFamily="18" charset="0"/>
                <a:cs typeface="Times New Roman" pitchFamily="18" charset="0"/>
              </a:rPr>
              <a:t>Государственные символы России: история и реальность http://project.rsl.ru/index.php?f=42</a:t>
            </a:r>
            <a:endParaRPr lang="ru-RU" sz="24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Desktop\ГАЗ\39d39955-bc8f-5aaa-986e-75d40cef1edc.pn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
        <p:nvSpPr>
          <p:cNvPr id="3" name="Прямоугольник 2"/>
          <p:cNvSpPr/>
          <p:nvPr/>
        </p:nvSpPr>
        <p:spPr>
          <a:xfrm>
            <a:off x="0" y="1000108"/>
            <a:ext cx="6715172" cy="2185214"/>
          </a:xfrm>
          <a:prstGeom prst="rect">
            <a:avLst/>
          </a:prstGeom>
        </p:spPr>
        <p:txBody>
          <a:bodyPr wrap="square">
            <a:spAutoFit/>
          </a:bodyPr>
          <a:lstStyle/>
          <a:p>
            <a:r>
              <a:rPr lang="ru-RU" sz="2800" b="1" dirty="0" smtClean="0">
                <a:latin typeface="Times New Roman" pitchFamily="18" charset="0"/>
                <a:cs typeface="Times New Roman" pitchFamily="18" charset="0"/>
              </a:rPr>
              <a:t>Письмо Министерства просвещения РФ от 15 апреля 2022 г. № СК-295/06 </a:t>
            </a:r>
          </a:p>
          <a:p>
            <a:r>
              <a:rPr lang="ru-RU" sz="2800" b="1" dirty="0" smtClean="0">
                <a:latin typeface="Times New Roman" pitchFamily="18" charset="0"/>
                <a:cs typeface="Times New Roman" pitchFamily="18" charset="0"/>
              </a:rPr>
              <a:t>“Об использовании государственных символов Российской Федерации”</a:t>
            </a:r>
          </a:p>
          <a:p>
            <a:pPr algn="ctr"/>
            <a:r>
              <a:rPr lang="ru-RU" sz="2400" b="1" dirty="0" smtClean="0">
                <a:latin typeface="Times New Roman" pitchFamily="18" charset="0"/>
                <a:cs typeface="Times New Roman" pitchFamily="18" charset="0"/>
              </a:rPr>
              <a:t> (обзор документа, практикум)</a:t>
            </a:r>
          </a:p>
        </p:txBody>
      </p:sp>
      <p:sp>
        <p:nvSpPr>
          <p:cNvPr id="4" name="TextBox 3"/>
          <p:cNvSpPr txBox="1"/>
          <p:nvPr/>
        </p:nvSpPr>
        <p:spPr>
          <a:xfrm>
            <a:off x="1000100" y="142852"/>
            <a:ext cx="6643734" cy="923330"/>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Муниципальное общеобразовательное учреждение</a:t>
            </a:r>
          </a:p>
          <a:p>
            <a:pPr algn="ctr"/>
            <a:r>
              <a:rPr lang="ru-RU" b="1" dirty="0" smtClean="0">
                <a:latin typeface="Times New Roman" pitchFamily="18" charset="0"/>
                <a:cs typeface="Times New Roman" pitchFamily="18" charset="0"/>
              </a:rPr>
              <a:t> «Средняя общеобразовательная школа № 4»</a:t>
            </a:r>
          </a:p>
          <a:p>
            <a:pPr algn="ctr"/>
            <a:r>
              <a:rPr lang="ru-RU" b="1" dirty="0" smtClean="0">
                <a:latin typeface="Times New Roman" pitchFamily="18" charset="0"/>
                <a:cs typeface="Times New Roman" pitchFamily="18" charset="0"/>
              </a:rPr>
              <a:t> Дошкольное отделение № 22</a:t>
            </a:r>
          </a:p>
        </p:txBody>
      </p:sp>
      <p:sp>
        <p:nvSpPr>
          <p:cNvPr id="5" name="TextBox 4"/>
          <p:cNvSpPr txBox="1"/>
          <p:nvPr/>
        </p:nvSpPr>
        <p:spPr>
          <a:xfrm>
            <a:off x="5323723" y="5429264"/>
            <a:ext cx="3500958" cy="923330"/>
          </a:xfrm>
          <a:prstGeom prst="rect">
            <a:avLst/>
          </a:prstGeom>
          <a:noFill/>
        </p:spPr>
        <p:txBody>
          <a:bodyPr wrap="square" rtlCol="0">
            <a:spAutoFit/>
          </a:bodyPr>
          <a:lstStyle/>
          <a:p>
            <a:r>
              <a:rPr lang="ru-RU" b="1" dirty="0" smtClean="0">
                <a:latin typeface="Times New Roman" pitchFamily="18" charset="0"/>
                <a:cs typeface="Times New Roman" pitchFamily="18" charset="0"/>
              </a:rPr>
              <a:t>Подготовила </a:t>
            </a:r>
            <a:r>
              <a:rPr lang="ru-RU" b="1" dirty="0" err="1" smtClean="0">
                <a:latin typeface="Times New Roman" pitchFamily="18" charset="0"/>
                <a:cs typeface="Times New Roman" pitchFamily="18" charset="0"/>
              </a:rPr>
              <a:t>Дужик</a:t>
            </a:r>
            <a:r>
              <a:rPr lang="ru-RU" b="1" dirty="0" smtClean="0">
                <a:latin typeface="Times New Roman" pitchFamily="18" charset="0"/>
                <a:cs typeface="Times New Roman" pitchFamily="18" charset="0"/>
              </a:rPr>
              <a:t> Г.В.,</a:t>
            </a:r>
          </a:p>
          <a:p>
            <a:r>
              <a:rPr lang="ru-RU" b="1" dirty="0" smtClean="0">
                <a:latin typeface="Times New Roman" pitchFamily="18" charset="0"/>
                <a:cs typeface="Times New Roman" pitchFamily="18" charset="0"/>
              </a:rPr>
              <a:t> старший воспитатель ДО № 22</a:t>
            </a:r>
          </a:p>
          <a:p>
            <a:endParaRPr lang="ru-RU" b="1" dirty="0" smtClean="0">
              <a:latin typeface="Times New Roman" pitchFamily="18" charset="0"/>
              <a:cs typeface="Times New Roman" pitchFamily="18" charset="0"/>
            </a:endParaRPr>
          </a:p>
        </p:txBody>
      </p:sp>
      <p:sp>
        <p:nvSpPr>
          <p:cNvPr id="6" name="TextBox 5"/>
          <p:cNvSpPr txBox="1"/>
          <p:nvPr/>
        </p:nvSpPr>
        <p:spPr>
          <a:xfrm>
            <a:off x="4357686" y="6286520"/>
            <a:ext cx="3377825" cy="369332"/>
          </a:xfrm>
          <a:prstGeom prst="rect">
            <a:avLst/>
          </a:prstGeom>
          <a:noFill/>
        </p:spPr>
        <p:txBody>
          <a:bodyPr wrap="square" rtlCol="0">
            <a:spAutoFit/>
          </a:bodyPr>
          <a:lstStyle/>
          <a:p>
            <a:r>
              <a:rPr lang="ru-RU" b="1" dirty="0" smtClean="0">
                <a:latin typeface="Times New Roman" pitchFamily="18" charset="0"/>
                <a:cs typeface="Times New Roman" pitchFamily="18" charset="0"/>
              </a:rPr>
              <a:t>КБР, г.Прохладный, 2022г</a:t>
            </a:r>
            <a:r>
              <a:rPr lang="ru-RU" dirty="0" smtClean="0"/>
              <a:t>.</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Desktop\ГАЗ\img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AutoShape 4" descr="Флаг с гербом России обои - подборк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6390" name="AutoShape 6" descr="Флаг с гербом России обои - подборка."/>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 name="Рисунок 5" descr="c0dcd2446a38e328fd201121fd4b87d0-800x.jpg"/>
          <p:cNvPicPr>
            <a:picLocks noChangeAspect="1"/>
          </p:cNvPicPr>
          <p:nvPr/>
        </p:nvPicPr>
        <p:blipFill>
          <a:blip r:embed="rId2" cstate="print"/>
          <a:stretch>
            <a:fillRect/>
          </a:stretch>
        </p:blipFill>
        <p:spPr>
          <a:xfrm>
            <a:off x="762000" y="571500"/>
            <a:ext cx="7620000" cy="5715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1\Desktop\ГАЗ\b9b9f9109f62ccdf28a9a330c4582577.jpeg"/>
          <p:cNvPicPr>
            <a:picLocks noChangeAspect="1" noChangeArrowheads="1"/>
          </p:cNvPicPr>
          <p:nvPr/>
        </p:nvPicPr>
        <p:blipFill>
          <a:blip r:embed="rId2" cstate="print"/>
          <a:srcRect/>
          <a:stretch>
            <a:fillRect/>
          </a:stretch>
        </p:blipFill>
        <p:spPr bwMode="auto">
          <a:xfrm>
            <a:off x="0" y="71414"/>
            <a:ext cx="9048781" cy="678658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42844" y="142853"/>
            <a:ext cx="8786906" cy="65722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2800" b="1" dirty="0" smtClean="0">
                <a:solidFill>
                  <a:srgbClr val="333333"/>
                </a:solidFill>
                <a:latin typeface="Times New Roman" pitchFamily="18" charset="0"/>
                <a:ea typeface="Times New Roman" pitchFamily="18" charset="0"/>
                <a:cs typeface="Times New Roman" pitchFamily="18" charset="0"/>
              </a:rPr>
              <a:t>Федеральные конституционные законы и нормативные правовые акты</a:t>
            </a:r>
          </a:p>
          <a:p>
            <a:pPr lvl="0" fontAlgn="base">
              <a:spcBef>
                <a:spcPct val="0"/>
              </a:spcBef>
              <a:spcAft>
                <a:spcPct val="0"/>
              </a:spcAft>
            </a:pPr>
            <a:r>
              <a:rPr kumimoji="0" lang="ru-RU" sz="24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1. Конституция Российской Федерации от 12 декабря 1993 г. с изменениями, одобренными в ходе общероссийского голосования 1 июля 2020 г. (статья 70).</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2. Федеральный конституционный закон от 25 декабря 2000 г. N 1-ФКЗ (ред. от 12 марта 2014 г.) "О Государственном флаге Российской Федерации" (с изменениями и дополнениями от: 9 июля 2002 г., 30 июня 2003 г., 7 марта 2005 г., 8 ноября 2008 г., 23 июля, 28 декабря 2010 г., 21 декабря 2013 г., 12 марта 2014 г., 1 сентября 2014 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3. Федеральный конституционный закон от 25 декабря 2000 г. N 2-ФКЗ (ред. от 20 декабря 2017 г.) "О Государственном гербе Российской Федерации" (с изменениями и дополнениями от: 9 июля 2002 г., 30 июня 2003 г., 10 ноября 2009 г., 28 декабря 2010 г., 23 июля 2013 г., 12 марта 2014 г., 20 декабря 2017 г., 30 декабря 2021 г.).</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85728"/>
            <a:ext cx="8786874" cy="4832092"/>
          </a:xfrm>
          <a:prstGeom prst="rect">
            <a:avLst/>
          </a:prstGeom>
        </p:spPr>
        <p:txBody>
          <a:bodyPr wrap="square">
            <a:spAutoFit/>
          </a:bodyPr>
          <a:lstStyle/>
          <a:p>
            <a:pPr lvl="0" eaLnBrk="0" fontAlgn="base" hangingPunct="0">
              <a:spcBef>
                <a:spcPct val="0"/>
              </a:spcBef>
              <a:spcAft>
                <a:spcPct val="0"/>
              </a:spcAft>
            </a:pPr>
            <a:r>
              <a:rPr lang="ru-RU" sz="2800" dirty="0" smtClean="0">
                <a:solidFill>
                  <a:srgbClr val="333333"/>
                </a:solidFill>
                <a:latin typeface="Times New Roman" pitchFamily="18" charset="0"/>
                <a:ea typeface="Times New Roman" pitchFamily="18" charset="0"/>
                <a:cs typeface="Times New Roman" pitchFamily="18" charset="0"/>
              </a:rPr>
              <a:t>4. Федеральный конституционный закон от 25 декабря 2000 г. N 3-ФКЗ (ред. от 21 декабря 2013 г.) "О Государственном гимне Российской Федерации" (с изменениями и дополнениями от: 22 марта 2001 г., 21 декабря 2013 г.).</a:t>
            </a:r>
            <a:endParaRPr lang="ru-RU" sz="2800" dirty="0" smtClean="0">
              <a:latin typeface="Times New Roman" pitchFamily="18" charset="0"/>
              <a:cs typeface="Times New Roman" pitchFamily="18" charset="0"/>
            </a:endParaRPr>
          </a:p>
          <a:p>
            <a:pPr lvl="0" eaLnBrk="0" fontAlgn="base" hangingPunct="0">
              <a:spcBef>
                <a:spcPct val="0"/>
              </a:spcBef>
              <a:spcAft>
                <a:spcPct val="0"/>
              </a:spcAft>
            </a:pPr>
            <a:r>
              <a:rPr lang="ru-RU" sz="2800" dirty="0" smtClean="0">
                <a:solidFill>
                  <a:srgbClr val="333333"/>
                </a:solidFill>
                <a:latin typeface="Times New Roman" pitchFamily="18" charset="0"/>
                <a:ea typeface="Times New Roman" pitchFamily="18" charset="0"/>
                <a:cs typeface="Times New Roman" pitchFamily="18" charset="0"/>
              </a:rPr>
              <a:t>5. Указ Президента Российской Федерации от 18 ноября 2019 г. N 561 "Вопросы Геральдического совета при Президенте Российской Федерации".</a:t>
            </a:r>
            <a:endParaRPr lang="ru-RU" sz="2800" dirty="0" smtClean="0">
              <a:latin typeface="Times New Roman" pitchFamily="18" charset="0"/>
              <a:cs typeface="Times New Roman" pitchFamily="18" charset="0"/>
            </a:endParaRPr>
          </a:p>
          <a:p>
            <a:pPr lvl="0" eaLnBrk="0" fontAlgn="base" hangingPunct="0">
              <a:spcBef>
                <a:spcPct val="0"/>
              </a:spcBef>
              <a:spcAft>
                <a:spcPct val="0"/>
              </a:spcAft>
            </a:pPr>
            <a:r>
              <a:rPr lang="ru-RU" sz="2800" dirty="0" smtClean="0">
                <a:solidFill>
                  <a:srgbClr val="333333"/>
                </a:solidFill>
                <a:latin typeface="Times New Roman" pitchFamily="18" charset="0"/>
                <a:ea typeface="Times New Roman" pitchFamily="18" charset="0"/>
                <a:cs typeface="Times New Roman" pitchFamily="18" charset="0"/>
              </a:rPr>
              <a:t>6. Указ Президента Российской Федерации от 2 июля 2021 г. N 400 "О Стратегии национальной безопасности Российской Федерации»</a:t>
            </a:r>
            <a:endParaRPr lang="ru-RU" sz="2800" dirty="0" smtClean="0">
              <a:latin typeface="Times New Roman" pitchFamily="18" charset="0"/>
              <a:cs typeface="Times New Roman" pitchFamily="18" charset="0"/>
            </a:endParaRPr>
          </a:p>
        </p:txBody>
      </p:sp>
      <p:sp>
        <p:nvSpPr>
          <p:cNvPr id="12290" name="AutoShape 2" descr="https://onlystands.ru/sites/4-onlystands/.cache/images/d4/22/cfbaa09cc2581daecf35699a89af.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292" name="AutoShape 4" descr="https://onlystands.ru/sites/4-onlystands/.cache/images/d4/22/cfbaa09cc2581daecf35699a89af.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655961" y="305494"/>
            <a:ext cx="8018414"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Знакомство воспитанников ДОО</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strike="noStrike" cap="none" normalizeH="0" baseline="0" dirty="0" smtClean="0">
                <a:ln>
                  <a:noFill/>
                </a:ln>
                <a:solidFill>
                  <a:srgbClr val="333333"/>
                </a:solidFill>
                <a:effectLst/>
                <a:latin typeface="Times New Roman" pitchFamily="18" charset="0"/>
                <a:ea typeface="Times New Roman" pitchFamily="18" charset="0"/>
                <a:cs typeface="Times New Roman" pitchFamily="18" charset="0"/>
              </a:rPr>
              <a:t> с государственными символами Российской Федерации</a:t>
            </a:r>
            <a:endParaRPr kumimoji="0" lang="ru-RU" sz="2400" b="0" i="0"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214282" y="1859340"/>
            <a:ext cx="8715436" cy="3108543"/>
          </a:xfrm>
          <a:prstGeom prst="rect">
            <a:avLst/>
          </a:prstGeom>
        </p:spPr>
        <p:txBody>
          <a:bodyPr wrap="square">
            <a:spAutoFit/>
          </a:bodyPr>
          <a:lstStyle/>
          <a:p>
            <a:r>
              <a:rPr lang="ru-RU" sz="2800" u="sng" dirty="0" smtClean="0">
                <a:latin typeface="Times New Roman" pitchFamily="18" charset="0"/>
                <a:cs typeface="Times New Roman" pitchFamily="18" charset="0"/>
              </a:rPr>
              <a:t>Образовательная </a:t>
            </a:r>
            <a:r>
              <a:rPr lang="ru-RU" sz="2800" u="sng" smtClean="0">
                <a:latin typeface="Times New Roman" pitchFamily="18" charset="0"/>
                <a:cs typeface="Times New Roman" pitchFamily="18" charset="0"/>
              </a:rPr>
              <a:t>область «Познавательное </a:t>
            </a:r>
            <a:r>
              <a:rPr lang="ru-RU" sz="2800" u="sng" dirty="0" smtClean="0">
                <a:latin typeface="Times New Roman" pitchFamily="18" charset="0"/>
                <a:cs typeface="Times New Roman" pitchFamily="18" charset="0"/>
              </a:rPr>
              <a:t>развитие»</a:t>
            </a:r>
          </a:p>
          <a:p>
            <a:pPr>
              <a:buFont typeface="Wingdings" pitchFamily="2" charset="2"/>
              <a:buChar char="Ø"/>
            </a:pPr>
            <a:r>
              <a:rPr lang="ru-RU" sz="2800" dirty="0" smtClean="0">
                <a:latin typeface="Times New Roman" pitchFamily="18" charset="0"/>
                <a:cs typeface="Times New Roman" pitchFamily="18" charset="0"/>
              </a:rPr>
              <a:t>Информация об окружающем мире,</a:t>
            </a:r>
          </a:p>
          <a:p>
            <a:pPr>
              <a:buFont typeface="Wingdings" pitchFamily="2" charset="2"/>
              <a:buChar char="Ø"/>
            </a:pPr>
            <a:r>
              <a:rPr lang="ru-RU" sz="2800" dirty="0" smtClean="0">
                <a:latin typeface="Times New Roman" pitchFamily="18" charset="0"/>
                <a:cs typeface="Times New Roman" pitchFamily="18" charset="0"/>
              </a:rPr>
              <a:t> малой родине, Отечестве,</a:t>
            </a:r>
          </a:p>
          <a:p>
            <a:pPr>
              <a:buFont typeface="Wingdings" pitchFamily="2" charset="2"/>
              <a:buChar char="Ø"/>
            </a:pP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социокультурных</a:t>
            </a:r>
            <a:r>
              <a:rPr lang="ru-RU" sz="2800" dirty="0" smtClean="0">
                <a:latin typeface="Times New Roman" pitchFamily="18" charset="0"/>
                <a:cs typeface="Times New Roman" pitchFamily="18" charset="0"/>
              </a:rPr>
              <a:t> ценностях нашего народа, </a:t>
            </a:r>
          </a:p>
          <a:p>
            <a:pPr>
              <a:buFont typeface="Wingdings" pitchFamily="2" charset="2"/>
              <a:buChar char="Ø"/>
            </a:pPr>
            <a:r>
              <a:rPr lang="ru-RU" sz="2800" dirty="0" smtClean="0">
                <a:latin typeface="Times New Roman" pitchFamily="18" charset="0"/>
                <a:cs typeface="Times New Roman" pitchFamily="18" charset="0"/>
              </a:rPr>
              <a:t>отечественных традициях и праздниках,</a:t>
            </a:r>
          </a:p>
          <a:p>
            <a:pPr>
              <a:buFont typeface="Wingdings" pitchFamily="2" charset="2"/>
              <a:buChar char="Ø"/>
            </a:pPr>
            <a:r>
              <a:rPr lang="ru-RU" sz="2800" dirty="0" smtClean="0">
                <a:latin typeface="Times New Roman" pitchFamily="18" charset="0"/>
                <a:cs typeface="Times New Roman" pitchFamily="18" charset="0"/>
              </a:rPr>
              <a:t> о государственных символах, олицетворяющих Родину.</a:t>
            </a:r>
            <a:endParaRPr lang="ru-RU"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Прямоугольник 1"/>
          <p:cNvSpPr/>
          <p:nvPr/>
        </p:nvSpPr>
        <p:spPr>
          <a:xfrm>
            <a:off x="642910" y="642918"/>
            <a:ext cx="7643866" cy="1815882"/>
          </a:xfrm>
          <a:prstGeom prst="rect">
            <a:avLst/>
          </a:prstGeom>
        </p:spPr>
        <p:txBody>
          <a:bodyPr wrap="square">
            <a:spAutoFit/>
          </a:bodyPr>
          <a:lstStyle/>
          <a:p>
            <a:r>
              <a:rPr lang="ru-RU" sz="2800" u="sng" dirty="0" smtClean="0">
                <a:latin typeface="Times New Roman" pitchFamily="18" charset="0"/>
                <a:cs typeface="Times New Roman" pitchFamily="18" charset="0"/>
              </a:rPr>
              <a:t>Образовательная область </a:t>
            </a:r>
          </a:p>
          <a:p>
            <a:r>
              <a:rPr lang="ru-RU" sz="2800" u="sng" dirty="0" smtClean="0">
                <a:latin typeface="Times New Roman" pitchFamily="18" charset="0"/>
                <a:cs typeface="Times New Roman" pitchFamily="18" charset="0"/>
              </a:rPr>
              <a:t>"Социально-коммуникативное развитие"</a:t>
            </a:r>
          </a:p>
          <a:p>
            <a:pPr>
              <a:buFont typeface="Wingdings" pitchFamily="2" charset="2"/>
              <a:buChar char="Ø"/>
            </a:pPr>
            <a:r>
              <a:rPr lang="ru-RU" sz="2800" dirty="0" smtClean="0">
                <a:latin typeface="Times New Roman" pitchFamily="18" charset="0"/>
                <a:cs typeface="Times New Roman" pitchFamily="18" charset="0"/>
              </a:rPr>
              <a:t>Формирование чувства принадлежности к своей семье, сообществу детей и взрослых.</a:t>
            </a:r>
          </a:p>
        </p:txBody>
      </p:sp>
      <p:sp>
        <p:nvSpPr>
          <p:cNvPr id="3" name="Прямоугольник 2"/>
          <p:cNvSpPr/>
          <p:nvPr/>
        </p:nvSpPr>
        <p:spPr>
          <a:xfrm>
            <a:off x="571472" y="3143248"/>
            <a:ext cx="8286808" cy="2246769"/>
          </a:xfrm>
          <a:prstGeom prst="rect">
            <a:avLst/>
          </a:prstGeom>
        </p:spPr>
        <p:txBody>
          <a:bodyPr wrap="square">
            <a:spAutoFit/>
          </a:bodyPr>
          <a:lstStyle/>
          <a:p>
            <a:r>
              <a:rPr lang="ru-RU" sz="2800" u="sng" dirty="0" smtClean="0">
                <a:latin typeface="Times New Roman" pitchFamily="18" charset="0"/>
                <a:cs typeface="Times New Roman" pitchFamily="18" charset="0"/>
              </a:rPr>
              <a:t>Образовательная область "Речевое развитие" </a:t>
            </a:r>
          </a:p>
          <a:p>
            <a:endParaRPr lang="ru-RU" sz="2800" u="sng" dirty="0" smtClean="0">
              <a:latin typeface="Times New Roman" pitchFamily="18" charset="0"/>
              <a:cs typeface="Times New Roman" pitchFamily="18" charset="0"/>
            </a:endParaRPr>
          </a:p>
          <a:p>
            <a:pPr>
              <a:buFont typeface="Wingdings" pitchFamily="2" charset="2"/>
              <a:buChar char="Ø"/>
            </a:pPr>
            <a:r>
              <a:rPr lang="ru-RU" sz="2800" dirty="0" smtClean="0">
                <a:latin typeface="Times New Roman" pitchFamily="18" charset="0"/>
                <a:cs typeface="Times New Roman" pitchFamily="18" charset="0"/>
              </a:rPr>
              <a:t>Знакомство с книжной культурой, детской литературой, расширяя представления о государственных символах страны и ее истории.</a:t>
            </a: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857233"/>
            <a:ext cx="8072494" cy="3539430"/>
          </a:xfrm>
          <a:prstGeom prst="rect">
            <a:avLst/>
          </a:prstGeom>
        </p:spPr>
        <p:txBody>
          <a:bodyPr wrap="square">
            <a:spAutoFit/>
          </a:bodyPr>
          <a:lstStyle/>
          <a:p>
            <a:r>
              <a:rPr lang="ru-RU" sz="2800" u="sng" dirty="0" smtClean="0">
                <a:latin typeface="Times New Roman" pitchFamily="18" charset="0"/>
                <a:cs typeface="Times New Roman" pitchFamily="18" charset="0"/>
              </a:rPr>
              <a:t>Образовательная область «Художественно-эстетическое развитие» </a:t>
            </a:r>
          </a:p>
          <a:p>
            <a:endParaRPr lang="ru-RU" sz="2800" u="sng" dirty="0" smtClean="0">
              <a:latin typeface="Times New Roman" pitchFamily="18" charset="0"/>
              <a:cs typeface="Times New Roman" pitchFamily="18" charset="0"/>
            </a:endParaRPr>
          </a:p>
          <a:p>
            <a:pPr algn="just">
              <a:buFont typeface="Wingdings" pitchFamily="2" charset="2"/>
              <a:buChar char="Ø"/>
            </a:pPr>
            <a:r>
              <a:rPr lang="ru-RU" sz="2800" dirty="0" smtClean="0">
                <a:latin typeface="Times New Roman" pitchFamily="18" charset="0"/>
                <a:cs typeface="Times New Roman" pitchFamily="18" charset="0"/>
              </a:rPr>
              <a:t>через творческие формы работы (рисование, лепка, художественное слово, конструирование, музыкальную деятельность) дошкольники ассоциативно связывают государственные символы с важными историческими событиями страны.</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228</TotalTime>
  <Words>501</Words>
  <Application>Microsoft Office PowerPoint</Application>
  <PresentationFormat>Экран (4:3)</PresentationFormat>
  <Paragraphs>98</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Открытая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29</cp:revision>
  <dcterms:created xsi:type="dcterms:W3CDTF">2022-11-30T20:26:51Z</dcterms:created>
  <dcterms:modified xsi:type="dcterms:W3CDTF">2022-12-30T20:49:59Z</dcterms:modified>
</cp:coreProperties>
</file>