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sldIdLst>
    <p:sldId id="256" r:id="rId2"/>
    <p:sldId id="276" r:id="rId3"/>
    <p:sldId id="284" r:id="rId4"/>
    <p:sldId id="262" r:id="rId5"/>
    <p:sldId id="282" r:id="rId6"/>
    <p:sldId id="260" r:id="rId7"/>
    <p:sldId id="290" r:id="rId8"/>
    <p:sldId id="261" r:id="rId9"/>
    <p:sldId id="294" r:id="rId10"/>
    <p:sldId id="269" r:id="rId11"/>
    <p:sldId id="281" r:id="rId12"/>
    <p:sldId id="267" r:id="rId13"/>
    <p:sldId id="295" r:id="rId14"/>
    <p:sldId id="296" r:id="rId15"/>
    <p:sldId id="279" r:id="rId16"/>
    <p:sldId id="270" r:id="rId17"/>
    <p:sldId id="280" r:id="rId18"/>
    <p:sldId id="266" r:id="rId19"/>
    <p:sldId id="277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1416" y="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04138E-AD56-4170-A765-61F8B1037B0C}" type="datetimeFigureOut">
              <a:rPr lang="ru-RU" smtClean="0"/>
              <a:pPr/>
              <a:t>31.12.2022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B35684-28E9-4A77-AF96-02789F65F002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04138E-AD56-4170-A765-61F8B1037B0C}" type="datetimeFigureOut">
              <a:rPr lang="ru-RU" smtClean="0"/>
              <a:pPr/>
              <a:t>31.12.2022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B35684-28E9-4A77-AF96-02789F65F002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04138E-AD56-4170-A765-61F8B1037B0C}" type="datetimeFigureOut">
              <a:rPr lang="ru-RU" smtClean="0"/>
              <a:pPr/>
              <a:t>31.12.2022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B35684-28E9-4A77-AF96-02789F65F002}" type="slidenum">
              <a:rPr lang="ru-RU" smtClean="0"/>
              <a:pPr/>
              <a:t>‹#›</a:t>
            </a:fld>
            <a:endParaRPr lang="ru-RU" dirty="0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04138E-AD56-4170-A765-61F8B1037B0C}" type="datetimeFigureOut">
              <a:rPr lang="ru-RU" smtClean="0"/>
              <a:pPr/>
              <a:t>31.12.2022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B35684-28E9-4A77-AF96-02789F65F002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04138E-AD56-4170-A765-61F8B1037B0C}" type="datetimeFigureOut">
              <a:rPr lang="ru-RU" smtClean="0"/>
              <a:pPr/>
              <a:t>31.12.2022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B35684-28E9-4A77-AF96-02789F65F002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04138E-AD56-4170-A765-61F8B1037B0C}" type="datetimeFigureOut">
              <a:rPr lang="ru-RU" smtClean="0"/>
              <a:pPr/>
              <a:t>31.12.2022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B35684-28E9-4A77-AF96-02789F65F002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04138E-AD56-4170-A765-61F8B1037B0C}" type="datetimeFigureOut">
              <a:rPr lang="ru-RU" smtClean="0"/>
              <a:pPr/>
              <a:t>31.12.2022</a:t>
            </a:fld>
            <a:endParaRPr lang="ru-RU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B35684-28E9-4A77-AF96-02789F65F002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04138E-AD56-4170-A765-61F8B1037B0C}" type="datetimeFigureOut">
              <a:rPr lang="ru-RU" smtClean="0"/>
              <a:pPr/>
              <a:t>31.12.2022</a:t>
            </a:fld>
            <a:endParaRPr lang="ru-R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B35684-28E9-4A77-AF96-02789F65F002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04138E-AD56-4170-A765-61F8B1037B0C}" type="datetimeFigureOut">
              <a:rPr lang="ru-RU" smtClean="0"/>
              <a:pPr/>
              <a:t>31.12.2022</a:t>
            </a:fld>
            <a:endParaRPr lang="ru-RU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B35684-28E9-4A77-AF96-02789F65F002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04138E-AD56-4170-A765-61F8B1037B0C}" type="datetimeFigureOut">
              <a:rPr lang="ru-RU" smtClean="0"/>
              <a:pPr/>
              <a:t>31.12.2022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B35684-28E9-4A77-AF96-02789F65F002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04138E-AD56-4170-A765-61F8B1037B0C}" type="datetimeFigureOut">
              <a:rPr lang="ru-RU" smtClean="0"/>
              <a:pPr/>
              <a:t>31.12.2022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B35684-28E9-4A77-AF96-02789F65F002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dirty="0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2204138E-AD56-4170-A765-61F8B1037B0C}" type="datetimeFigureOut">
              <a:rPr lang="ru-RU" smtClean="0"/>
              <a:pPr/>
              <a:t>31.12.2022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1BB35684-28E9-4A77-AF96-02789F65F002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0.wav"/><Relationship Id="rId1" Type="http://schemas.microsoft.com/office/2007/relationships/media" Target="../media/media10.wav"/><Relationship Id="rId5" Type="http://schemas.openxmlformats.org/officeDocument/2006/relationships/image" Target="../media/image2.png"/><Relationship Id="rId4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1.wav"/><Relationship Id="rId1" Type="http://schemas.microsoft.com/office/2007/relationships/media" Target="../media/media11.wav"/><Relationship Id="rId4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2.wav"/><Relationship Id="rId1" Type="http://schemas.microsoft.com/office/2007/relationships/media" Target="../media/media12.wav"/><Relationship Id="rId5" Type="http://schemas.openxmlformats.org/officeDocument/2006/relationships/image" Target="../media/image2.png"/><Relationship Id="rId4" Type="http://schemas.openxmlformats.org/officeDocument/2006/relationships/image" Target="../media/image10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3.wav"/><Relationship Id="rId1" Type="http://schemas.microsoft.com/office/2007/relationships/media" Target="../media/media13.wav"/><Relationship Id="rId4" Type="http://schemas.openxmlformats.org/officeDocument/2006/relationships/image" Target="../media/image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4.wav"/><Relationship Id="rId1" Type="http://schemas.microsoft.com/office/2007/relationships/media" Target="../media/media14.wav"/><Relationship Id="rId5" Type="http://schemas.openxmlformats.org/officeDocument/2006/relationships/image" Target="../media/image2.png"/><Relationship Id="rId4" Type="http://schemas.openxmlformats.org/officeDocument/2006/relationships/image" Target="../media/image12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5.wav"/><Relationship Id="rId1" Type="http://schemas.microsoft.com/office/2007/relationships/media" Target="../media/media15.wav"/><Relationship Id="rId4" Type="http://schemas.openxmlformats.org/officeDocument/2006/relationships/image" Target="../media/image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6.wav"/><Relationship Id="rId1" Type="http://schemas.microsoft.com/office/2007/relationships/media" Target="../media/media16.wav"/><Relationship Id="rId5" Type="http://schemas.openxmlformats.org/officeDocument/2006/relationships/image" Target="../media/image2.png"/><Relationship Id="rId4" Type="http://schemas.openxmlformats.org/officeDocument/2006/relationships/image" Target="../media/image1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7.wav"/><Relationship Id="rId1" Type="http://schemas.microsoft.com/office/2007/relationships/media" Target="../media/media17.wav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2.png"/><Relationship Id="rId2" Type="http://schemas.openxmlformats.org/officeDocument/2006/relationships/audio" Target="../media/media2.wav"/><Relationship Id="rId1" Type="http://schemas.microsoft.com/office/2007/relationships/media" Target="../media/media2.wav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3.wav"/><Relationship Id="rId1" Type="http://schemas.microsoft.com/office/2007/relationships/media" Target="../media/media3.wav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4.wav"/><Relationship Id="rId1" Type="http://schemas.microsoft.com/office/2007/relationships/media" Target="../media/media4.wav"/><Relationship Id="rId5" Type="http://schemas.openxmlformats.org/officeDocument/2006/relationships/image" Target="../media/image2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5.wav"/><Relationship Id="rId1" Type="http://schemas.microsoft.com/office/2007/relationships/media" Target="../media/media5.wav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6.wav"/><Relationship Id="rId1" Type="http://schemas.microsoft.com/office/2007/relationships/media" Target="../media/media6.wav"/><Relationship Id="rId5" Type="http://schemas.openxmlformats.org/officeDocument/2006/relationships/image" Target="../media/image2.png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7.wav"/><Relationship Id="rId1" Type="http://schemas.microsoft.com/office/2007/relationships/media" Target="../media/media7.wav"/><Relationship Id="rId4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8.wav"/><Relationship Id="rId1" Type="http://schemas.microsoft.com/office/2007/relationships/media" Target="../media/media8.wav"/><Relationship Id="rId5" Type="http://schemas.openxmlformats.org/officeDocument/2006/relationships/image" Target="../media/image2.png"/><Relationship Id="rId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9.wav"/><Relationship Id="rId1" Type="http://schemas.microsoft.com/office/2007/relationships/media" Target="../media/media9.wav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052736"/>
            <a:ext cx="7772400" cy="936104"/>
          </a:xfrm>
        </p:spPr>
        <p:txBody>
          <a:bodyPr>
            <a:normAutofit/>
          </a:bodyPr>
          <a:lstStyle/>
          <a:p>
            <a:r>
              <a:rPr lang="ru-RU" sz="5400" i="1" dirty="0" smtClean="0">
                <a:solidFill>
                  <a:srgbClr val="FF0000"/>
                </a:solidFill>
              </a:rPr>
              <a:t>Наши</a:t>
            </a:r>
            <a:r>
              <a:rPr lang="ru-RU" sz="5400" i="1" dirty="0" smtClean="0"/>
              <a:t> </a:t>
            </a:r>
            <a:r>
              <a:rPr lang="ru-RU" sz="5400" i="1" dirty="0" smtClean="0">
                <a:solidFill>
                  <a:srgbClr val="00B050"/>
                </a:solidFill>
              </a:rPr>
              <a:t>певчие</a:t>
            </a:r>
            <a:r>
              <a:rPr lang="ru-RU" sz="5400" i="1" dirty="0" smtClean="0"/>
              <a:t> </a:t>
            </a:r>
            <a:r>
              <a:rPr lang="ru-RU" sz="5400" i="1" dirty="0" smtClean="0">
                <a:solidFill>
                  <a:srgbClr val="FFFF00"/>
                </a:solidFill>
              </a:rPr>
              <a:t>друзья</a:t>
            </a:r>
            <a:endParaRPr lang="ru-RU" sz="5400" i="1" dirty="0">
              <a:solidFill>
                <a:srgbClr val="FFFF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03648" y="2348880"/>
            <a:ext cx="6768752" cy="3683620"/>
          </a:xfrm>
        </p:spPr>
        <p:txBody>
          <a:bodyPr>
            <a:noAutofit/>
          </a:bodyPr>
          <a:lstStyle/>
          <a:p>
            <a:r>
              <a:rPr lang="ru-RU" sz="5400" i="1" dirty="0" smtClean="0">
                <a:solidFill>
                  <a:schemeClr val="bg2">
                    <a:lumMod val="75000"/>
                  </a:schemeClr>
                </a:solidFill>
              </a:rPr>
              <a:t>«Зимующие птицы</a:t>
            </a:r>
            <a:r>
              <a:rPr lang="ru-RU" sz="5400" i="1" dirty="0" smtClean="0">
                <a:solidFill>
                  <a:schemeClr val="bg2">
                    <a:lumMod val="75000"/>
                  </a:schemeClr>
                </a:solidFill>
              </a:rPr>
              <a:t>»</a:t>
            </a:r>
          </a:p>
          <a:p>
            <a:endParaRPr lang="ru-RU" i="1" dirty="0">
              <a:solidFill>
                <a:schemeClr val="bg2">
                  <a:lumMod val="75000"/>
                </a:schemeClr>
              </a:solidFill>
            </a:endParaRPr>
          </a:p>
          <a:p>
            <a:r>
              <a:rPr lang="ru-RU" i="1" dirty="0" smtClean="0">
                <a:solidFill>
                  <a:schemeClr val="bg2">
                    <a:lumMod val="75000"/>
                  </a:schemeClr>
                </a:solidFill>
              </a:rPr>
              <a:t>Создала: воспитатель группы №4</a:t>
            </a:r>
          </a:p>
          <a:p>
            <a:r>
              <a:rPr lang="ru-RU" i="1" dirty="0" smtClean="0">
                <a:solidFill>
                  <a:schemeClr val="bg2">
                    <a:lumMod val="75000"/>
                  </a:schemeClr>
                </a:solidFill>
              </a:rPr>
              <a:t>Ефимова Т.П.</a:t>
            </a:r>
            <a:endParaRPr lang="ru-RU" i="1" dirty="0">
              <a:solidFill>
                <a:schemeClr val="bg2">
                  <a:lumMod val="75000"/>
                </a:schemeClr>
              </a:solidFill>
            </a:endParaRPr>
          </a:p>
        </p:txBody>
      </p:sp>
      <p:pic>
        <p:nvPicPr>
          <p:cNvPr id="4" name="Звук 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20537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6690">
        <p14:ferris dir="r"/>
      </p:transition>
    </mc:Choice>
    <mc:Fallback xmlns="">
      <p:transition spd="slow" advTm="2669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ъект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FF00"/>
                </a:solidFill>
              </a:rPr>
              <a:t>воробей</a:t>
            </a:r>
            <a:endParaRPr lang="ru-RU" dirty="0">
              <a:solidFill>
                <a:srgbClr val="FFFF00"/>
              </a:solidFill>
            </a:endParaRPr>
          </a:p>
        </p:txBody>
      </p:sp>
      <p:pic>
        <p:nvPicPr>
          <p:cNvPr id="12292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1556792"/>
            <a:ext cx="7620000" cy="47525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Звук 5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99922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9931">
        <p:split orient="vert"/>
      </p:transition>
    </mc:Choice>
    <mc:Fallback xmlns="">
      <p:transition spd="slow" advTm="9931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827585" y="2276872"/>
            <a:ext cx="7416823" cy="3849291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3500" dirty="0">
                <a:solidFill>
                  <a:srgbClr val="00B050"/>
                </a:solidFill>
              </a:rPr>
              <a:t>Красногрудый, чернокрылый, </a:t>
            </a:r>
            <a:br>
              <a:rPr lang="ru-RU" sz="3500" dirty="0">
                <a:solidFill>
                  <a:srgbClr val="00B050"/>
                </a:solidFill>
              </a:rPr>
            </a:br>
            <a:r>
              <a:rPr lang="ru-RU" sz="3500" dirty="0">
                <a:solidFill>
                  <a:srgbClr val="00B050"/>
                </a:solidFill>
              </a:rPr>
              <a:t>Любит зернышки клевать, </a:t>
            </a:r>
            <a:br>
              <a:rPr lang="ru-RU" sz="3500" dirty="0">
                <a:solidFill>
                  <a:srgbClr val="00B050"/>
                </a:solidFill>
              </a:rPr>
            </a:br>
            <a:r>
              <a:rPr lang="ru-RU" sz="3500" dirty="0">
                <a:solidFill>
                  <a:srgbClr val="00B050"/>
                </a:solidFill>
              </a:rPr>
              <a:t>С первым снегом на рябине </a:t>
            </a:r>
            <a:br>
              <a:rPr lang="ru-RU" sz="3500" dirty="0">
                <a:solidFill>
                  <a:srgbClr val="00B050"/>
                </a:solidFill>
              </a:rPr>
            </a:br>
            <a:r>
              <a:rPr lang="ru-RU" sz="3500" dirty="0">
                <a:solidFill>
                  <a:srgbClr val="00B050"/>
                </a:solidFill>
              </a:rPr>
              <a:t>Он появится опять. </a:t>
            </a:r>
            <a:br>
              <a:rPr lang="ru-RU" sz="3500" dirty="0">
                <a:solidFill>
                  <a:srgbClr val="00B050"/>
                </a:solidFill>
              </a:rPr>
            </a:br>
            <a:r>
              <a:rPr lang="ru-RU" sz="3500" b="1" dirty="0">
                <a:solidFill>
                  <a:srgbClr val="00B050"/>
                </a:solidFill>
              </a:rPr>
              <a:t>(</a:t>
            </a:r>
            <a:r>
              <a:rPr lang="ru-RU" sz="3000" b="1" dirty="0">
                <a:solidFill>
                  <a:srgbClr val="FFFF00"/>
                </a:solidFill>
              </a:rPr>
              <a:t>Снегирь</a:t>
            </a:r>
            <a:r>
              <a:rPr lang="ru-RU" sz="3500" b="1" dirty="0">
                <a:solidFill>
                  <a:srgbClr val="00B050"/>
                </a:solidFill>
              </a:rPr>
              <a:t>)</a:t>
            </a:r>
            <a:endParaRPr lang="ru-RU" sz="3500" dirty="0">
              <a:solidFill>
                <a:srgbClr val="00B050"/>
              </a:solidFill>
            </a:endParaRPr>
          </a:p>
          <a:p>
            <a:pPr marL="0" indent="0">
              <a:buNone/>
            </a:pPr>
            <a:r>
              <a:rPr lang="ru-RU" sz="3600" dirty="0">
                <a:solidFill>
                  <a:srgbClr val="00B050"/>
                </a:solidFill>
              </a:rPr>
              <a:t> 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" name="Звук 5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73844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15596">
        <p:split orient="vert"/>
      </p:transition>
    </mc:Choice>
    <mc:Fallback xmlns="">
      <p:transition spd="slow" advTm="15596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снегирь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1628799"/>
            <a:ext cx="7620000" cy="51125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Звук 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5676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9411">
        <p:split orient="vert"/>
      </p:transition>
    </mc:Choice>
    <mc:Fallback xmlns="">
      <p:transition spd="slow" advTm="9411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10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ru-RU" sz="2800" dirty="0" smtClean="0">
                <a:solidFill>
                  <a:srgbClr val="00B050"/>
                </a:solidFill>
              </a:rPr>
              <a:t>Белые щечки,                                                Синяя птичка.</a:t>
            </a:r>
          </a:p>
          <a:p>
            <a:pPr algn="ctr">
              <a:buNone/>
            </a:pPr>
            <a:r>
              <a:rPr lang="ru-RU" sz="2800" dirty="0" smtClean="0">
                <a:solidFill>
                  <a:srgbClr val="00B050"/>
                </a:solidFill>
              </a:rPr>
              <a:t>   Остренький клювик,                                        Собой невеличка,                                                                   Желтая грудка – это….</a:t>
            </a:r>
            <a:br>
              <a:rPr lang="ru-RU" sz="2800" dirty="0" smtClean="0">
                <a:solidFill>
                  <a:srgbClr val="00B050"/>
                </a:solidFill>
              </a:rPr>
            </a:br>
            <a:r>
              <a:rPr lang="ru-RU" sz="2800" b="1" dirty="0" smtClean="0">
                <a:solidFill>
                  <a:srgbClr val="00B050"/>
                </a:solidFill>
              </a:rPr>
              <a:t>(</a:t>
            </a:r>
            <a:r>
              <a:rPr lang="ru-RU" sz="2800" b="1" dirty="0" smtClean="0">
                <a:solidFill>
                  <a:srgbClr val="FFFF00"/>
                </a:solidFill>
              </a:rPr>
              <a:t>Синичка</a:t>
            </a:r>
            <a:r>
              <a:rPr lang="ru-RU" sz="2800" b="1" dirty="0" smtClean="0">
                <a:solidFill>
                  <a:srgbClr val="00B050"/>
                </a:solidFill>
              </a:rPr>
              <a:t>)</a:t>
            </a:r>
            <a:endParaRPr lang="ru-RU" sz="2800" dirty="0" smtClean="0">
              <a:solidFill>
                <a:srgbClr val="00B050"/>
              </a:solidFill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Содержимое 6"/>
          <p:cNvPicPr>
            <a:picLocks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55576" y="764704"/>
            <a:ext cx="7632848" cy="54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827585" y="1916832"/>
            <a:ext cx="7452816" cy="4209331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3200" dirty="0"/>
              <a:t/>
            </a:r>
            <a:br>
              <a:rPr lang="ru-RU" sz="3200" dirty="0"/>
            </a:br>
            <a:r>
              <a:rPr lang="ru-RU" sz="3200" dirty="0">
                <a:solidFill>
                  <a:srgbClr val="00B050"/>
                </a:solidFill>
              </a:rPr>
              <a:t>Все время стучит, </a:t>
            </a:r>
            <a:br>
              <a:rPr lang="ru-RU" sz="3200" dirty="0">
                <a:solidFill>
                  <a:srgbClr val="00B050"/>
                </a:solidFill>
              </a:rPr>
            </a:br>
            <a:r>
              <a:rPr lang="ru-RU" sz="3200" dirty="0">
                <a:solidFill>
                  <a:srgbClr val="00B050"/>
                </a:solidFill>
              </a:rPr>
              <a:t>Деревья долбит. </a:t>
            </a:r>
            <a:br>
              <a:rPr lang="ru-RU" sz="3200" dirty="0">
                <a:solidFill>
                  <a:srgbClr val="00B050"/>
                </a:solidFill>
              </a:rPr>
            </a:br>
            <a:r>
              <a:rPr lang="ru-RU" sz="3200" dirty="0">
                <a:solidFill>
                  <a:srgbClr val="00B050"/>
                </a:solidFill>
              </a:rPr>
              <a:t>Но их не калечит, </a:t>
            </a:r>
            <a:br>
              <a:rPr lang="ru-RU" sz="3200" dirty="0">
                <a:solidFill>
                  <a:srgbClr val="00B050"/>
                </a:solidFill>
              </a:rPr>
            </a:br>
            <a:r>
              <a:rPr lang="ru-RU" sz="3200" dirty="0">
                <a:solidFill>
                  <a:srgbClr val="00B050"/>
                </a:solidFill>
              </a:rPr>
              <a:t>А только лечит.</a:t>
            </a:r>
            <a:br>
              <a:rPr lang="ru-RU" sz="3200" dirty="0">
                <a:solidFill>
                  <a:srgbClr val="00B050"/>
                </a:solidFill>
              </a:rPr>
            </a:br>
            <a:r>
              <a:rPr lang="ru-RU" sz="3200" b="1" dirty="0">
                <a:solidFill>
                  <a:srgbClr val="00B050"/>
                </a:solidFill>
              </a:rPr>
              <a:t>(</a:t>
            </a:r>
            <a:r>
              <a:rPr lang="ru-RU" b="1" dirty="0">
                <a:solidFill>
                  <a:srgbClr val="FFC000"/>
                </a:solidFill>
              </a:rPr>
              <a:t>Дятел</a:t>
            </a:r>
            <a:r>
              <a:rPr lang="ru-RU" sz="3200" b="1" dirty="0">
                <a:solidFill>
                  <a:srgbClr val="00B050"/>
                </a:solidFill>
              </a:rPr>
              <a:t>)</a:t>
            </a:r>
            <a:endParaRPr lang="ru-RU" sz="3200" dirty="0">
              <a:solidFill>
                <a:srgbClr val="00B050"/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Звук 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16769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12499">
        <p:split orient="vert"/>
      </p:transition>
    </mc:Choice>
    <mc:Fallback xmlns="">
      <p:transition spd="slow" advTm="12499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дятел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412776"/>
            <a:ext cx="7620000" cy="52109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Звук 4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75123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2004"/>
    </mc:Choice>
    <mc:Fallback xmlns="">
      <p:transition spd="slow" advTm="1200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 algn="ctr">
              <a:buNone/>
            </a:pPr>
            <a:r>
              <a:rPr lang="ru-RU" dirty="0">
                <a:solidFill>
                  <a:srgbClr val="92D050"/>
                </a:solidFill>
              </a:rPr>
              <a:t/>
            </a:r>
            <a:br>
              <a:rPr lang="ru-RU" dirty="0">
                <a:solidFill>
                  <a:srgbClr val="92D050"/>
                </a:solidFill>
              </a:rPr>
            </a:br>
            <a:r>
              <a:rPr lang="ru-RU" sz="3200" dirty="0">
                <a:solidFill>
                  <a:srgbClr val="92D050"/>
                </a:solidFill>
              </a:rPr>
              <a:t>Сидит </a:t>
            </a:r>
            <a:r>
              <a:rPr lang="ru-RU" sz="3200" b="1" dirty="0">
                <a:solidFill>
                  <a:srgbClr val="92D050"/>
                </a:solidFill>
              </a:rPr>
              <a:t>Филин</a:t>
            </a:r>
            <a:r>
              <a:rPr lang="ru-RU" sz="3200" dirty="0">
                <a:solidFill>
                  <a:srgbClr val="92D050"/>
                </a:solidFill>
              </a:rPr>
              <a:t> на суку</a:t>
            </a:r>
            <a:br>
              <a:rPr lang="ru-RU" sz="3200" dirty="0">
                <a:solidFill>
                  <a:srgbClr val="92D050"/>
                </a:solidFill>
              </a:rPr>
            </a:br>
            <a:r>
              <a:rPr lang="ru-RU" sz="3200" dirty="0">
                <a:solidFill>
                  <a:srgbClr val="92D050"/>
                </a:solidFill>
              </a:rPr>
              <a:t>И кричит: "Угу- угу!" </a:t>
            </a:r>
            <a:br>
              <a:rPr lang="ru-RU" sz="3200" dirty="0">
                <a:solidFill>
                  <a:srgbClr val="92D050"/>
                </a:solidFill>
              </a:rPr>
            </a:br>
            <a:r>
              <a:rPr lang="ru-RU" sz="3200" dirty="0">
                <a:solidFill>
                  <a:srgbClr val="92D050"/>
                </a:solidFill>
              </a:rPr>
              <a:t>"Ох какая красота,</a:t>
            </a:r>
            <a:br>
              <a:rPr lang="ru-RU" sz="3200" dirty="0">
                <a:solidFill>
                  <a:srgbClr val="92D050"/>
                </a:solidFill>
              </a:rPr>
            </a:br>
            <a:r>
              <a:rPr lang="ru-RU" sz="3200" dirty="0">
                <a:solidFill>
                  <a:srgbClr val="92D050"/>
                </a:solidFill>
              </a:rPr>
              <a:t>Наступает темнота.</a:t>
            </a:r>
            <a:br>
              <a:rPr lang="ru-RU" sz="3200" dirty="0">
                <a:solidFill>
                  <a:srgbClr val="92D050"/>
                </a:solidFill>
              </a:rPr>
            </a:br>
            <a:r>
              <a:rPr lang="ru-RU" sz="3200" dirty="0">
                <a:solidFill>
                  <a:srgbClr val="92D050"/>
                </a:solidFill>
              </a:rPr>
              <a:t>Засыпает детвора,</a:t>
            </a:r>
            <a:br>
              <a:rPr lang="ru-RU" sz="3200" dirty="0">
                <a:solidFill>
                  <a:srgbClr val="92D050"/>
                </a:solidFill>
              </a:rPr>
            </a:br>
            <a:r>
              <a:rPr lang="ru-RU" sz="3200" dirty="0">
                <a:solidFill>
                  <a:srgbClr val="92D050"/>
                </a:solidFill>
              </a:rPr>
              <a:t>На охоту мне пора!"</a:t>
            </a:r>
            <a:br>
              <a:rPr lang="ru-RU" sz="3200" dirty="0">
                <a:solidFill>
                  <a:srgbClr val="92D050"/>
                </a:solidFill>
              </a:rPr>
            </a:br>
            <a:endParaRPr lang="ru-RU" sz="3200" dirty="0">
              <a:solidFill>
                <a:srgbClr val="92D050"/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Звук 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35382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18092">
        <p:split orient="vert"/>
      </p:transition>
    </mc:Choice>
    <mc:Fallback xmlns="">
      <p:transition spd="slow" advTm="18092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филин</a:t>
            </a:r>
            <a:endParaRPr lang="ru-RU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0613" y="1772816"/>
            <a:ext cx="6962775" cy="43204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Звук 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70027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14484">
        <p:split orient="vert"/>
      </p:transition>
    </mc:Choice>
    <mc:Fallback xmlns="">
      <p:transition spd="slow" advTm="14484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C000"/>
                </a:solidFill>
              </a:rPr>
              <a:t>1</a:t>
            </a:r>
            <a:r>
              <a:rPr lang="ru-RU" dirty="0" smtClean="0">
                <a:solidFill>
                  <a:srgbClr val="FFC000"/>
                </a:solidFill>
              </a:rPr>
              <a:t>. </a:t>
            </a:r>
            <a:r>
              <a:rPr lang="ru-RU" dirty="0">
                <a:solidFill>
                  <a:srgbClr val="FFC000"/>
                </a:solidFill>
              </a:rPr>
              <a:t>Иллюстративный материал – интернет</a:t>
            </a:r>
            <a:r>
              <a:rPr lang="ru-RU" dirty="0" smtClean="0"/>
              <a:t>.</a:t>
            </a:r>
            <a:endParaRPr lang="en-US" dirty="0" smtClean="0"/>
          </a:p>
          <a:p>
            <a:r>
              <a:rPr lang="en-US" dirty="0" smtClean="0">
                <a:solidFill>
                  <a:srgbClr val="00B050"/>
                </a:solidFill>
              </a:rPr>
              <a:t>2</a:t>
            </a:r>
            <a:r>
              <a:rPr lang="ru-RU" dirty="0" smtClean="0">
                <a:solidFill>
                  <a:srgbClr val="00B050"/>
                </a:solidFill>
              </a:rPr>
              <a:t>.фотографии птиц-</a:t>
            </a:r>
            <a:r>
              <a:rPr lang="ru-RU" b="1" dirty="0">
                <a:solidFill>
                  <a:srgbClr val="00B050"/>
                </a:solidFill>
              </a:rPr>
              <a:t>В. Шипулин, </a:t>
            </a:r>
            <a:r>
              <a:rPr lang="en-US" b="1" dirty="0">
                <a:solidFill>
                  <a:srgbClr val="00B050"/>
                </a:solidFill>
              </a:rPr>
              <a:t>N. Gordon)</a:t>
            </a:r>
          </a:p>
          <a:p>
            <a:r>
              <a:rPr lang="ru-RU" dirty="0" smtClean="0">
                <a:solidFill>
                  <a:srgbClr val="FFFF00"/>
                </a:solidFill>
              </a:rPr>
              <a:t>3.Стихи детских поэтов-интернет.</a:t>
            </a:r>
          </a:p>
          <a:p>
            <a:endParaRPr lang="ru-RU" dirty="0" smtClean="0">
              <a:solidFill>
                <a:srgbClr val="FFFF00"/>
              </a:solidFill>
            </a:endParaRPr>
          </a:p>
          <a:p>
            <a:r>
              <a:rPr lang="ru-RU" dirty="0" smtClean="0">
                <a:solidFill>
                  <a:schemeClr val="accent1"/>
                </a:solidFill>
              </a:rPr>
              <a:t>Автор презентации- </a:t>
            </a:r>
            <a:r>
              <a:rPr lang="ru-RU" dirty="0" err="1" smtClean="0">
                <a:solidFill>
                  <a:schemeClr val="accent1"/>
                </a:solidFill>
              </a:rPr>
              <a:t>Трескова</a:t>
            </a:r>
            <a:r>
              <a:rPr lang="ru-RU" dirty="0" smtClean="0">
                <a:solidFill>
                  <a:schemeClr val="accent1"/>
                </a:solidFill>
              </a:rPr>
              <a:t> Е.Ю.</a:t>
            </a:r>
            <a:endParaRPr lang="ru-RU" dirty="0">
              <a:solidFill>
                <a:schemeClr val="accent1"/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Звук 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14890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42985">
        <p:split orient="vert"/>
      </p:transition>
    </mc:Choice>
    <mc:Fallback xmlns="">
      <p:transition spd="slow" advClick="0" advTm="42985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5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  <a:t>Зимующие птицы</a:t>
            </a:r>
            <a:endParaRPr lang="ru-RU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259627" y="4158386"/>
            <a:ext cx="2088233" cy="17908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7904" y="3140968"/>
            <a:ext cx="2088232" cy="19082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444208" y="4005064"/>
            <a:ext cx="1800200" cy="20882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Звук 4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 cstate="print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9197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956"/>
    </mc:Choice>
    <mc:Fallback xmlns="">
      <p:transition spd="slow" advTm="595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900557" y="2588467"/>
            <a:ext cx="7408333" cy="3450696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3200" dirty="0">
                <a:solidFill>
                  <a:srgbClr val="FFFF00"/>
                </a:solidFill>
              </a:rPr>
              <a:t>- Кар-кар-кар! - кричит плутовка. </a:t>
            </a:r>
            <a:br>
              <a:rPr lang="ru-RU" sz="3200" dirty="0">
                <a:solidFill>
                  <a:srgbClr val="FFFF00"/>
                </a:solidFill>
              </a:rPr>
            </a:br>
            <a:r>
              <a:rPr lang="ru-RU" sz="3200" dirty="0">
                <a:solidFill>
                  <a:srgbClr val="FFFF00"/>
                </a:solidFill>
              </a:rPr>
              <a:t>Ну и ловкая воровка! </a:t>
            </a:r>
            <a:br>
              <a:rPr lang="ru-RU" sz="3200" dirty="0">
                <a:solidFill>
                  <a:srgbClr val="FFFF00"/>
                </a:solidFill>
              </a:rPr>
            </a:br>
            <a:r>
              <a:rPr lang="ru-RU" sz="3200" dirty="0">
                <a:solidFill>
                  <a:srgbClr val="FFFF00"/>
                </a:solidFill>
              </a:rPr>
              <a:t>Все блестящие вещицы </a:t>
            </a:r>
            <a:br>
              <a:rPr lang="ru-RU" sz="3200" dirty="0">
                <a:solidFill>
                  <a:srgbClr val="FFFF00"/>
                </a:solidFill>
              </a:rPr>
            </a:br>
            <a:r>
              <a:rPr lang="ru-RU" sz="3200" dirty="0">
                <a:solidFill>
                  <a:srgbClr val="FFFF00"/>
                </a:solidFill>
              </a:rPr>
              <a:t>Очень любит эта птица! </a:t>
            </a:r>
            <a:br>
              <a:rPr lang="ru-RU" sz="3200" dirty="0">
                <a:solidFill>
                  <a:srgbClr val="FFFF00"/>
                </a:solidFill>
              </a:rPr>
            </a:br>
            <a:r>
              <a:rPr lang="ru-RU" sz="3200" dirty="0">
                <a:solidFill>
                  <a:srgbClr val="FFFF00"/>
                </a:solidFill>
              </a:rPr>
              <a:t>И она вам всем знакома,</a:t>
            </a:r>
            <a:br>
              <a:rPr lang="ru-RU" sz="3200" dirty="0">
                <a:solidFill>
                  <a:srgbClr val="FFFF00"/>
                </a:solidFill>
              </a:rPr>
            </a:br>
            <a:r>
              <a:rPr lang="ru-RU" sz="3200" dirty="0">
                <a:solidFill>
                  <a:srgbClr val="FFFF00"/>
                </a:solidFill>
              </a:rPr>
              <a:t>Как зовут ее? ... </a:t>
            </a:r>
            <a:br>
              <a:rPr lang="ru-RU" sz="3200" dirty="0">
                <a:solidFill>
                  <a:srgbClr val="FFFF00"/>
                </a:solidFill>
              </a:rPr>
            </a:br>
            <a:r>
              <a:rPr lang="ru-RU" sz="3200" b="1" dirty="0">
                <a:solidFill>
                  <a:srgbClr val="FFFF00"/>
                </a:solidFill>
              </a:rPr>
              <a:t>(</a:t>
            </a:r>
            <a:r>
              <a:rPr lang="ru-RU" sz="2800" b="1" dirty="0">
                <a:solidFill>
                  <a:srgbClr val="00B050"/>
                </a:solidFill>
              </a:rPr>
              <a:t>ворона</a:t>
            </a:r>
            <a:r>
              <a:rPr lang="ru-RU" sz="3200" b="1" dirty="0">
                <a:solidFill>
                  <a:srgbClr val="FFFF00"/>
                </a:solidFill>
              </a:rPr>
              <a:t>)</a:t>
            </a:r>
            <a:endParaRPr lang="ru-RU" sz="3200" dirty="0">
              <a:solidFill>
                <a:srgbClr val="FFFF00"/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" name="Звук 5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58388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178">
        <p:split orient="vert"/>
      </p:transition>
    </mc:Choice>
    <mc:Fallback xmlns="">
      <p:transition spd="slow" advTm="20178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accent4">
                    <a:lumMod val="50000"/>
                  </a:schemeClr>
                </a:solidFill>
              </a:rPr>
              <a:t>ворона</a:t>
            </a:r>
            <a:endParaRPr lang="ru-RU" dirty="0">
              <a:solidFill>
                <a:schemeClr val="accent4">
                  <a:lumMod val="50000"/>
                </a:schemeClr>
              </a:solidFill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1844824"/>
            <a:ext cx="7620000" cy="44416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Звук 4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45916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10311">
        <p:split orient="vert"/>
      </p:transition>
    </mc:Choice>
    <mc:Fallback xmlns="">
      <p:transition spd="slow" advTm="10311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827584" y="2564904"/>
            <a:ext cx="7408333" cy="3450696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sz="3200" dirty="0" smtClean="0">
                <a:solidFill>
                  <a:srgbClr val="FFFF00"/>
                </a:solidFill>
              </a:rPr>
              <a:t>Непоседа пестрая</a:t>
            </a:r>
          </a:p>
          <a:p>
            <a:pPr marL="0" indent="0">
              <a:buNone/>
            </a:pPr>
            <a:r>
              <a:rPr lang="ru-RU" sz="3200" dirty="0" smtClean="0">
                <a:solidFill>
                  <a:srgbClr val="FFFF00"/>
                </a:solidFill>
              </a:rPr>
              <a:t>Птица длиннохвостая, </a:t>
            </a:r>
          </a:p>
          <a:p>
            <a:pPr marL="0" indent="0">
              <a:buNone/>
            </a:pPr>
            <a:r>
              <a:rPr lang="ru-RU" sz="3200" dirty="0" smtClean="0">
                <a:solidFill>
                  <a:srgbClr val="FFFF00"/>
                </a:solidFill>
              </a:rPr>
              <a:t>Птица </a:t>
            </a:r>
            <a:r>
              <a:rPr lang="ru-RU" sz="3200" dirty="0">
                <a:solidFill>
                  <a:srgbClr val="FFFF00"/>
                </a:solidFill>
              </a:rPr>
              <a:t>говорливая, </a:t>
            </a:r>
          </a:p>
          <a:p>
            <a:pPr marL="0" indent="0">
              <a:buNone/>
            </a:pPr>
            <a:r>
              <a:rPr lang="ru-RU" sz="3200" dirty="0" smtClean="0">
                <a:solidFill>
                  <a:srgbClr val="FFFF00"/>
                </a:solidFill>
              </a:rPr>
              <a:t> Самая болтливая. </a:t>
            </a:r>
          </a:p>
          <a:p>
            <a:pPr marL="0" indent="0">
              <a:buNone/>
            </a:pPr>
            <a:r>
              <a:rPr lang="ru-RU" sz="3200" dirty="0" smtClean="0">
                <a:solidFill>
                  <a:schemeClr val="tx2">
                    <a:lumMod val="50000"/>
                  </a:schemeClr>
                </a:solidFill>
              </a:rPr>
              <a:t>   (</a:t>
            </a:r>
            <a:r>
              <a:rPr lang="ru-RU" sz="3200" dirty="0">
                <a:solidFill>
                  <a:schemeClr val="tx2">
                    <a:lumMod val="50000"/>
                  </a:schemeClr>
                </a:solidFill>
              </a:rPr>
              <a:t>Сорока)</a:t>
            </a:r>
          </a:p>
          <a:p>
            <a:pPr marL="0" indent="0">
              <a:buNone/>
            </a:pPr>
            <a:r>
              <a:rPr lang="ru-RU" sz="3600" dirty="0">
                <a:solidFill>
                  <a:srgbClr val="FF0000"/>
                </a:solidFill>
              </a:rPr>
              <a:t> </a:t>
            </a:r>
            <a:r>
              <a:rPr lang="ru-RU" sz="3600" dirty="0" smtClean="0">
                <a:solidFill>
                  <a:srgbClr val="FF0000"/>
                </a:solidFill>
              </a:rPr>
              <a:t>     </a:t>
            </a:r>
            <a:endParaRPr lang="ru-RU" sz="3600" dirty="0">
              <a:solidFill>
                <a:srgbClr val="FF0000"/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Звук 4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75900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13078">
        <p:split orient="vert"/>
      </p:transition>
    </mc:Choice>
    <mc:Fallback xmlns="">
      <p:transition spd="slow" advTm="13078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сорока</a:t>
            </a:r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1628800"/>
            <a:ext cx="7620000" cy="4657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Звук 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91048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12469">
        <p:split orient="vert"/>
      </p:transition>
    </mc:Choice>
    <mc:Fallback xmlns="">
      <p:transition spd="slow" advTm="12469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10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indent="0">
              <a:buNone/>
            </a:pPr>
            <a:r>
              <a:rPr lang="ru-RU" sz="2800" dirty="0">
                <a:solidFill>
                  <a:srgbClr val="FFC000"/>
                </a:solidFill>
              </a:rPr>
              <a:t/>
            </a:r>
            <a:br>
              <a:rPr lang="ru-RU" sz="2800" dirty="0">
                <a:solidFill>
                  <a:srgbClr val="FFC000"/>
                </a:solidFill>
              </a:rPr>
            </a:br>
            <a:r>
              <a:rPr lang="ru-RU" sz="2800" b="1" dirty="0">
                <a:solidFill>
                  <a:srgbClr val="FFC000"/>
                </a:solidFill>
              </a:rPr>
              <a:t>Голубь </a:t>
            </a:r>
            <a:r>
              <a:rPr lang="ru-RU" sz="2800" dirty="0">
                <a:solidFill>
                  <a:srgbClr val="FFC000"/>
                </a:solidFill>
              </a:rPr>
              <a:t>плавно приземлился,</a:t>
            </a:r>
            <a:br>
              <a:rPr lang="ru-RU" sz="2800" dirty="0">
                <a:solidFill>
                  <a:srgbClr val="FFC000"/>
                </a:solidFill>
              </a:rPr>
            </a:br>
            <a:r>
              <a:rPr lang="ru-RU" sz="2800" dirty="0">
                <a:solidFill>
                  <a:srgbClr val="FFC000"/>
                </a:solidFill>
              </a:rPr>
              <a:t>Отряхнул все пёрышки,</a:t>
            </a:r>
            <a:br>
              <a:rPr lang="ru-RU" sz="2800" dirty="0">
                <a:solidFill>
                  <a:srgbClr val="FFC000"/>
                </a:solidFill>
              </a:rPr>
            </a:br>
            <a:r>
              <a:rPr lang="ru-RU" sz="2800" dirty="0">
                <a:solidFill>
                  <a:srgbClr val="FFC000"/>
                </a:solidFill>
              </a:rPr>
              <a:t>И на месте закружился –</a:t>
            </a:r>
            <a:br>
              <a:rPr lang="ru-RU" sz="2800" dirty="0">
                <a:solidFill>
                  <a:srgbClr val="FFC000"/>
                </a:solidFill>
              </a:rPr>
            </a:br>
            <a:r>
              <a:rPr lang="ru-RU" sz="2800" dirty="0">
                <a:solidFill>
                  <a:srgbClr val="FFC000"/>
                </a:solidFill>
              </a:rPr>
              <a:t>Собирая, зёрнышки.</a:t>
            </a:r>
            <a:br>
              <a:rPr lang="ru-RU" sz="2800" dirty="0">
                <a:solidFill>
                  <a:srgbClr val="FFC000"/>
                </a:solidFill>
              </a:rPr>
            </a:br>
            <a:r>
              <a:rPr lang="ru-RU" sz="2800" dirty="0">
                <a:solidFill>
                  <a:srgbClr val="FFC000"/>
                </a:solidFill>
              </a:rPr>
              <a:t>И воркуя, и кружась</a:t>
            </a:r>
            <a:br>
              <a:rPr lang="ru-RU" sz="2800" dirty="0">
                <a:solidFill>
                  <a:srgbClr val="FFC000"/>
                </a:solidFill>
              </a:rPr>
            </a:br>
            <a:r>
              <a:rPr lang="ru-RU" sz="2800" dirty="0">
                <a:solidFill>
                  <a:srgbClr val="FFC000"/>
                </a:solidFill>
              </a:rPr>
              <a:t>Он танцует венский вальс.</a:t>
            </a:r>
            <a:br>
              <a:rPr lang="ru-RU" sz="2800" dirty="0">
                <a:solidFill>
                  <a:srgbClr val="FFC000"/>
                </a:solidFill>
              </a:rPr>
            </a:br>
            <a:r>
              <a:rPr lang="ru-RU" sz="2800" dirty="0">
                <a:solidFill>
                  <a:srgbClr val="FFC000"/>
                </a:solidFill>
              </a:rPr>
              <a:t/>
            </a:r>
            <a:br>
              <a:rPr lang="ru-RU" sz="2800" dirty="0">
                <a:solidFill>
                  <a:srgbClr val="FFC000"/>
                </a:solidFill>
              </a:rPr>
            </a:br>
            <a:endParaRPr lang="ru-RU" dirty="0">
              <a:solidFill>
                <a:srgbClr val="FFC000"/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Звук 4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26723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18102">
        <p:split orient="vert"/>
      </p:transition>
    </mc:Choice>
    <mc:Fallback xmlns="">
      <p:transition spd="slow" advTm="18102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Сизый голубь</a:t>
            </a:r>
            <a:endParaRPr lang="ru-RU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1484784"/>
            <a:ext cx="7620000" cy="48160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Звук 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96623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15011">
        <p:split orient="vert"/>
      </p:transition>
    </mc:Choice>
    <mc:Fallback xmlns="">
      <p:transition spd="slow" advTm="15011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10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dirty="0">
                <a:solidFill>
                  <a:srgbClr val="FFFF00"/>
                </a:solidFill>
              </a:rPr>
              <a:t>Эту птицу каждый знает,</a:t>
            </a:r>
            <a:br>
              <a:rPr lang="ru-RU" dirty="0">
                <a:solidFill>
                  <a:srgbClr val="FFFF00"/>
                </a:solidFill>
              </a:rPr>
            </a:br>
            <a:r>
              <a:rPr lang="ru-RU" dirty="0">
                <a:solidFill>
                  <a:srgbClr val="FFFF00"/>
                </a:solidFill>
              </a:rPr>
              <a:t>В теплый край не улетает</a:t>
            </a:r>
            <a:br>
              <a:rPr lang="ru-RU" dirty="0">
                <a:solidFill>
                  <a:srgbClr val="FFFF00"/>
                </a:solidFill>
              </a:rPr>
            </a:br>
            <a:r>
              <a:rPr lang="ru-RU" dirty="0">
                <a:solidFill>
                  <a:srgbClr val="FFFF00"/>
                </a:solidFill>
              </a:rPr>
              <a:t>Эта птица - круглый год</a:t>
            </a:r>
            <a:br>
              <a:rPr lang="ru-RU" dirty="0">
                <a:solidFill>
                  <a:srgbClr val="FFFF00"/>
                </a:solidFill>
              </a:rPr>
            </a:br>
            <a:r>
              <a:rPr lang="ru-RU" dirty="0">
                <a:solidFill>
                  <a:srgbClr val="FFFF00"/>
                </a:solidFill>
              </a:rPr>
              <a:t>Во дворе у нас живет</a:t>
            </a:r>
            <a:br>
              <a:rPr lang="ru-RU" dirty="0">
                <a:solidFill>
                  <a:srgbClr val="FFFF00"/>
                </a:solidFill>
              </a:rPr>
            </a:br>
            <a:r>
              <a:rPr lang="ru-RU" dirty="0">
                <a:solidFill>
                  <a:srgbClr val="FFFF00"/>
                </a:solidFill>
              </a:rPr>
              <a:t>И чирикает она</a:t>
            </a:r>
            <a:br>
              <a:rPr lang="ru-RU" dirty="0">
                <a:solidFill>
                  <a:srgbClr val="FFFF00"/>
                </a:solidFill>
              </a:rPr>
            </a:br>
            <a:r>
              <a:rPr lang="ru-RU" dirty="0">
                <a:solidFill>
                  <a:srgbClr val="FFFF00"/>
                </a:solidFill>
              </a:rPr>
              <a:t>Громко с самого утра:</a:t>
            </a:r>
            <a:br>
              <a:rPr lang="ru-RU" dirty="0">
                <a:solidFill>
                  <a:srgbClr val="FFFF00"/>
                </a:solidFill>
              </a:rPr>
            </a:br>
            <a:r>
              <a:rPr lang="ru-RU" dirty="0">
                <a:solidFill>
                  <a:srgbClr val="FFFF00"/>
                </a:solidFill>
              </a:rPr>
              <a:t>- Просыпайтесь поскорей. -</a:t>
            </a:r>
            <a:br>
              <a:rPr lang="ru-RU" dirty="0">
                <a:solidFill>
                  <a:srgbClr val="FFFF00"/>
                </a:solidFill>
              </a:rPr>
            </a:br>
            <a:r>
              <a:rPr lang="ru-RU" dirty="0">
                <a:solidFill>
                  <a:srgbClr val="FFFF00"/>
                </a:solidFill>
              </a:rPr>
              <a:t>Всех торопит</a:t>
            </a:r>
            <a:r>
              <a:rPr lang="ru-RU" dirty="0"/>
              <a:t> </a:t>
            </a:r>
            <a:r>
              <a:rPr lang="ru-RU" b="1" dirty="0"/>
              <a:t>(</a:t>
            </a:r>
            <a:r>
              <a:rPr lang="ru-RU" b="1" dirty="0">
                <a:solidFill>
                  <a:schemeClr val="tx2">
                    <a:lumMod val="50000"/>
                  </a:schemeClr>
                </a:solidFill>
              </a:rPr>
              <a:t>Воробей</a:t>
            </a:r>
            <a:r>
              <a:rPr lang="ru-RU" b="1" dirty="0"/>
              <a:t>)</a:t>
            </a:r>
            <a:endParaRPr lang="ru-RU" dirty="0"/>
          </a:p>
          <a:p>
            <a:pPr marL="0" indent="0">
              <a:buNone/>
            </a:pPr>
            <a:r>
              <a:rPr lang="ru-RU" dirty="0"/>
              <a:t> 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Звук 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04593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2666">
        <p:split orient="vert"/>
      </p:transition>
    </mc:Choice>
    <mc:Fallback xmlns="">
      <p:transition spd="slow" advTm="22666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443</TotalTime>
  <Words>103</Words>
  <Application>Microsoft Office PowerPoint</Application>
  <PresentationFormat>Экран (4:3)</PresentationFormat>
  <Paragraphs>34</Paragraphs>
  <Slides>19</Slides>
  <Notes>0</Notes>
  <HiddenSlides>0</HiddenSlides>
  <MMClips>17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2" baseType="lpstr">
      <vt:lpstr>Symbol</vt:lpstr>
      <vt:lpstr>Verdana</vt:lpstr>
      <vt:lpstr>Волна</vt:lpstr>
      <vt:lpstr>Наши певчие друзья</vt:lpstr>
      <vt:lpstr>Зимующие птицы</vt:lpstr>
      <vt:lpstr>Презентация PowerPoint</vt:lpstr>
      <vt:lpstr>ворона</vt:lpstr>
      <vt:lpstr>Презентация PowerPoint</vt:lpstr>
      <vt:lpstr>сорока</vt:lpstr>
      <vt:lpstr>Презентация PowerPoint</vt:lpstr>
      <vt:lpstr>Сизый голубь</vt:lpstr>
      <vt:lpstr>Презентация PowerPoint</vt:lpstr>
      <vt:lpstr>воробей</vt:lpstr>
      <vt:lpstr>Презентация PowerPoint</vt:lpstr>
      <vt:lpstr>снегирь</vt:lpstr>
      <vt:lpstr>Презентация PowerPoint</vt:lpstr>
      <vt:lpstr>Презентация PowerPoint</vt:lpstr>
      <vt:lpstr>Презентация PowerPoint</vt:lpstr>
      <vt:lpstr>дятел</vt:lpstr>
      <vt:lpstr>Презентация PowerPoint</vt:lpstr>
      <vt:lpstr>филин</vt:lpstr>
      <vt:lpstr>Презентация PowerPoint</vt:lpstr>
    </vt:vector>
  </TitlesOfParts>
  <Company>Home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птицы</dc:title>
  <dc:creator>Виталик</dc:creator>
  <cp:lastModifiedBy>Админ</cp:lastModifiedBy>
  <cp:revision>60</cp:revision>
  <dcterms:created xsi:type="dcterms:W3CDTF">2013-09-07T07:45:34Z</dcterms:created>
  <dcterms:modified xsi:type="dcterms:W3CDTF">2022-12-30T22:12:46Z</dcterms:modified>
</cp:coreProperties>
</file>