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66" r:id="rId10"/>
    <p:sldId id="267" r:id="rId11"/>
    <p:sldId id="26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B4A33-8A5A-458A-86D5-BED3717A2722}" type="datetimeFigureOut">
              <a:rPr lang="ru-RU" smtClean="0"/>
              <a:t>31.12.2022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A8110-EE45-4073-B152-219DFE99D1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8136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B4A33-8A5A-458A-86D5-BED3717A2722}" type="datetimeFigureOut">
              <a:rPr lang="ru-RU" smtClean="0"/>
              <a:t>31.12.2022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A8110-EE45-4073-B152-219DFE99D1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074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B4A33-8A5A-458A-86D5-BED3717A2722}" type="datetimeFigureOut">
              <a:rPr lang="ru-RU" smtClean="0"/>
              <a:t>31.12.2022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A8110-EE45-4073-B152-219DFE99D1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625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B4A33-8A5A-458A-86D5-BED3717A2722}" type="datetimeFigureOut">
              <a:rPr lang="ru-RU" smtClean="0"/>
              <a:t>31.12.2022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A8110-EE45-4073-B152-219DFE99D1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866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B4A33-8A5A-458A-86D5-BED3717A2722}" type="datetimeFigureOut">
              <a:rPr lang="ru-RU" smtClean="0"/>
              <a:t>31.12.2022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A8110-EE45-4073-B152-219DFE99D1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077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B4A33-8A5A-458A-86D5-BED3717A2722}" type="datetimeFigureOut">
              <a:rPr lang="ru-RU" smtClean="0"/>
              <a:t>31.12.2022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A8110-EE45-4073-B152-219DFE99D1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1161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B4A33-8A5A-458A-86D5-BED3717A2722}" type="datetimeFigureOut">
              <a:rPr lang="ru-RU" smtClean="0"/>
              <a:t>31.12.2022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A8110-EE45-4073-B152-219DFE99D1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4436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B4A33-8A5A-458A-86D5-BED3717A2722}" type="datetimeFigureOut">
              <a:rPr lang="ru-RU" smtClean="0"/>
              <a:t>31.12.2022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A8110-EE45-4073-B152-219DFE99D1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4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B4A33-8A5A-458A-86D5-BED3717A2722}" type="datetimeFigureOut">
              <a:rPr lang="ru-RU" smtClean="0"/>
              <a:t>31.12.2022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A8110-EE45-4073-B152-219DFE99D1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959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B4A33-8A5A-458A-86D5-BED3717A2722}" type="datetimeFigureOut">
              <a:rPr lang="ru-RU" smtClean="0"/>
              <a:t>31.12.2022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A8110-EE45-4073-B152-219DFE99D1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6785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B4A33-8A5A-458A-86D5-BED3717A2722}" type="datetimeFigureOut">
              <a:rPr lang="ru-RU" smtClean="0"/>
              <a:t>31.12.2022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A8110-EE45-4073-B152-219DFE99D1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457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6B4A33-8A5A-458A-86D5-BED3717A2722}" type="datetimeFigureOut">
              <a:rPr lang="ru-RU" smtClean="0"/>
              <a:t>31.12.2022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A8110-EE45-4073-B152-219DFE99D1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44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7231" y="0"/>
            <a:ext cx="937846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«Безопасность в сети</a:t>
            </a:r>
            <a:b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«Интернет»</a:t>
            </a:r>
            <a:endParaRPr lang="ru-RU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4077072"/>
            <a:ext cx="6400800" cy="2497832"/>
          </a:xfrm>
        </p:spPr>
        <p:txBody>
          <a:bodyPr>
            <a:normAutofit/>
          </a:bodyPr>
          <a:lstStyle/>
          <a:p>
            <a:pPr algn="r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Красилова Мария Николаевна</a:t>
            </a:r>
          </a:p>
          <a:p>
            <a:pPr algn="r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МБОУ «Школа № 132» </a:t>
            </a:r>
          </a:p>
          <a:p>
            <a:pPr algn="r"/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Нижний Новгород</a:t>
            </a:r>
          </a:p>
          <a:p>
            <a:pPr algn="r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2022 год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88072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5336" y="0"/>
            <a:ext cx="937846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324544" y="404664"/>
            <a:ext cx="9793088" cy="1470025"/>
          </a:xfrm>
        </p:spPr>
        <p:txBody>
          <a:bodyPr>
            <a:noAutofit/>
          </a:bodyPr>
          <a:lstStyle/>
          <a:p>
            <a:r>
              <a:rPr lang="ru-RU" sz="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 защитить себя</a:t>
            </a:r>
            <a:r>
              <a:rPr lang="en-US" sz="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5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916832"/>
            <a:ext cx="7776864" cy="4248472"/>
          </a:xfrm>
        </p:spPr>
        <p:txBody>
          <a:bodyPr numCol="1">
            <a:normAutofit/>
          </a:bodyPr>
          <a:lstStyle/>
          <a:p>
            <a:pPr marL="1257300" lvl="2" indent="-342900" algn="just"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публикуйте личной информации, указывайте вымышленное имя, № телефона, не разрешайте авто- определение местонахождения, не размещайте распорядок дня, устанавливайте настройки приватности только для друзей.</a:t>
            </a:r>
          </a:p>
          <a:p>
            <a:pPr marL="1257300" lvl="2" indent="-342900" algn="just">
              <a:buFont typeface="Wingdings" pitchFamily="2" charset="2"/>
              <a:buChar char="ü"/>
            </a:pPr>
            <a:endParaRPr lang="ru-RU" sz="9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57300" lvl="2" indent="-342900" algn="just"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выкладывайте фото и видео.</a:t>
            </a:r>
          </a:p>
          <a:p>
            <a:pPr marL="1257300" lvl="2" indent="-342900" algn="just">
              <a:buFont typeface="Wingdings" pitchFamily="2" charset="2"/>
              <a:buChar char="ü"/>
            </a:pPr>
            <a:endParaRPr lang="ru-RU" sz="9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57300" lvl="2" indent="-342900" algn="just"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Соблюдайте информационную культуру поведения.</a:t>
            </a:r>
          </a:p>
          <a:p>
            <a:pPr lvl="2" algn="just"/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15660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7231" y="0"/>
            <a:ext cx="937846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Запомните сами и расскажите друзьям!!! </a:t>
            </a:r>
            <a:endParaRPr lang="ru-RU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9243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7231" y="0"/>
            <a:ext cx="937846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799" y="548680"/>
            <a:ext cx="7772400" cy="1470025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Основные понятия</a:t>
            </a:r>
            <a:endParaRPr lang="ru-RU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599" y="2180084"/>
            <a:ext cx="6400800" cy="4201244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Интернет (англ.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Internet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— это всемирная система объединённых компьютерных сетей для хранения и передачи информации.</a:t>
            </a:r>
          </a:p>
          <a:p>
            <a:pPr algn="just"/>
            <a:endParaRPr lang="ru-RU" sz="1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Пароль - это секретное слово или набор символов для подтверждения личности.</a:t>
            </a:r>
          </a:p>
          <a:p>
            <a:pPr algn="just"/>
            <a:endParaRPr lang="ru-RU" sz="9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Логин - это имя учетной записи, используемое для входа в систему.</a:t>
            </a:r>
          </a:p>
        </p:txBody>
      </p:sp>
    </p:spTree>
    <p:extLst>
      <p:ext uri="{BB962C8B-B14F-4D97-AF65-F5344CB8AC3E}">
        <p14:creationId xmlns:p14="http://schemas.microsoft.com/office/powerpoint/2010/main" val="1397164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7231" y="0"/>
            <a:ext cx="937846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799" y="548680"/>
            <a:ext cx="7772400" cy="1470025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Основные понятия</a:t>
            </a:r>
            <a:endParaRPr lang="ru-RU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2180084"/>
            <a:ext cx="6400800" cy="3409156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Ник  (или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никнейм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- это сетевое имя, псевдоним, используемое обычно для общения в блогах, форумах, чатах.</a:t>
            </a:r>
          </a:p>
          <a:p>
            <a:pPr algn="just"/>
            <a:endParaRPr lang="ru-RU" sz="9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Спам - это рассылка электронных сообщений, о которых пользователь не просил.</a:t>
            </a:r>
          </a:p>
          <a:p>
            <a:pPr algn="just"/>
            <a:endParaRPr lang="ru-RU" sz="9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Интернет-безопасность – это безопасность в сети.</a:t>
            </a:r>
          </a:p>
          <a:p>
            <a:pPr algn="just"/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411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7231" y="0"/>
            <a:ext cx="937846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799" y="548680"/>
            <a:ext cx="7772400" cy="1470025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Виды интернет - угроз</a:t>
            </a:r>
            <a:endParaRPr lang="ru-RU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916832"/>
            <a:ext cx="6400800" cy="4248472"/>
          </a:xfrm>
        </p:spPr>
        <p:txBody>
          <a:bodyPr numCol="1">
            <a:normAutofit/>
          </a:bodyPr>
          <a:lstStyle/>
          <a:p>
            <a:pPr marL="342900" indent="-342900" algn="l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Угрозы безопасности компьютера</a:t>
            </a:r>
          </a:p>
          <a:p>
            <a:pPr marL="800100" lvl="1" indent="-342900" algn="l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Вредоносное программное обеспечение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800100" lvl="1" indent="-342900" algn="l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Рекламное программное обеспечение</a:t>
            </a:r>
          </a:p>
          <a:p>
            <a:pPr marL="800100" lvl="1" indent="-342900" algn="l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Шпионское программное обеспечение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Угрозы личной безопасности</a:t>
            </a:r>
            <a:endParaRPr lang="ru-RU" sz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57300" lvl="2" indent="-342900" algn="l">
              <a:buFont typeface="Wingdings" pitchFamily="2" charset="2"/>
              <a:buChar char="Ø"/>
            </a:pPr>
            <a:endParaRPr lang="ru-RU" sz="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57300" lvl="2" indent="-342900" algn="l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Неприличный контент</a:t>
            </a:r>
          </a:p>
          <a:p>
            <a:pPr marL="1257300" lvl="2" indent="-342900" algn="l">
              <a:buFont typeface="Wingdings" pitchFamily="2" charset="2"/>
              <a:buChar char="Ø"/>
            </a:pP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Фишинг</a:t>
            </a: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57300" lvl="2" indent="-342900" algn="l">
              <a:buFont typeface="Wingdings" pitchFamily="2" charset="2"/>
              <a:buChar char="Ø"/>
            </a:pP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Буллинг</a:t>
            </a: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57300" lvl="2" indent="-342900" algn="l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Мошенничество с пластиковыми картами</a:t>
            </a:r>
          </a:p>
          <a:p>
            <a:pPr marL="1257300" lvl="2" indent="-342900" algn="l">
              <a:buFont typeface="Wingdings" pitchFamily="2" charset="2"/>
              <a:buChar char="Ø"/>
            </a:pP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4832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5336" y="-744"/>
            <a:ext cx="937846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94" y="404664"/>
            <a:ext cx="9144000" cy="1470025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 угрожает</a:t>
            </a:r>
            <a:r>
              <a:rPr lang="en-US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компьютеру</a:t>
            </a:r>
            <a:r>
              <a:rPr lang="en-US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916832"/>
            <a:ext cx="7776864" cy="4248472"/>
          </a:xfrm>
        </p:spPr>
        <p:txBody>
          <a:bodyPr numCol="1">
            <a:normAutofit/>
          </a:bodyPr>
          <a:lstStyle/>
          <a:p>
            <a:pPr marL="1257300" lvl="2" indent="-342900" algn="just">
              <a:buFont typeface="Wingdings" pitchFamily="2" charset="2"/>
              <a:buChar char="v"/>
            </a:pP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Вредоносное программное обеспечение - специально созданное программное обеспечение, чтобы причинить вред компьютеру или серверу, к такому ПО относятся программы – «трояны», сетевой червь, компьютерный вирус.</a:t>
            </a:r>
          </a:p>
          <a:p>
            <a:pPr marL="1257300" lvl="2" indent="-342900" algn="just">
              <a:buFont typeface="Wingdings" pitchFamily="2" charset="2"/>
              <a:buChar char="v"/>
            </a:pP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Рекламное программное обеспечение - нежелательное ПО, содержащее рекламу, которое также собирает информацию о компьютере и пользователе с целью проведения рекламных акций.</a:t>
            </a:r>
          </a:p>
          <a:p>
            <a:pPr marL="1257300" lvl="2" indent="-342900" algn="just"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Шпионское программное обеспечение – это не санкционированно установленный программный продукт, целью которого является скрытое отслеживание поведения пользователя в сети.</a:t>
            </a:r>
          </a:p>
        </p:txBody>
      </p:sp>
    </p:spTree>
    <p:extLst>
      <p:ext uri="{BB962C8B-B14F-4D97-AF65-F5344CB8AC3E}">
        <p14:creationId xmlns:p14="http://schemas.microsoft.com/office/powerpoint/2010/main" val="247101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5336" y="0"/>
            <a:ext cx="937846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324544" y="404664"/>
            <a:ext cx="9793088" cy="1470025"/>
          </a:xfrm>
        </p:spPr>
        <p:txBody>
          <a:bodyPr>
            <a:noAutofit/>
          </a:bodyPr>
          <a:lstStyle/>
          <a:p>
            <a:r>
              <a:rPr lang="ru-RU" sz="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Угрозы личной безопасности</a:t>
            </a:r>
            <a:endParaRPr lang="ru-RU" sz="5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916832"/>
            <a:ext cx="7776864" cy="4248472"/>
          </a:xfrm>
        </p:spPr>
        <p:txBody>
          <a:bodyPr numCol="1">
            <a:normAutofit/>
          </a:bodyPr>
          <a:lstStyle/>
          <a:p>
            <a:pPr marL="1257300" lvl="2" indent="-342900" algn="just">
              <a:buFont typeface="Wingdings" pitchFamily="2" charset="2"/>
              <a:buChar char="v"/>
            </a:pP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Неприличный контент – нежелательная информация: фотографии, видео, сайты.</a:t>
            </a:r>
          </a:p>
          <a:p>
            <a:pPr marL="1257300" lvl="2" indent="-342900" algn="just">
              <a:buFont typeface="Wingdings" pitchFamily="2" charset="2"/>
              <a:buChar char="v"/>
            </a:pPr>
            <a:r>
              <a:rPr lang="ru-RU" sz="1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Фишинг</a:t>
            </a: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– сообщения, которые отправлены мошенниками, с целью получить ваши личные данные: номер телефона, домашний адрес, логин и пароль от вашего аккаунта, номер пластиковой карты и ПИН-код, или </a:t>
            </a:r>
            <a:r>
              <a:rPr lang="ru-RU" sz="1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аманить на сайт – дублер.</a:t>
            </a:r>
          </a:p>
          <a:p>
            <a:pPr marL="1257300" lvl="2" indent="-342900" algn="just">
              <a:buFont typeface="Wingdings" pitchFamily="2" charset="2"/>
              <a:buChar char="v"/>
            </a:pPr>
            <a:r>
              <a:rPr lang="ru-RU" sz="1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Буллинг</a:t>
            </a: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— это травля, агрессивное преследование одного человека другим (другими). Основная цель — запугать жертву, подчинить ее себе</a:t>
            </a:r>
          </a:p>
          <a:p>
            <a:pPr marL="1257300" lvl="2" indent="-342900" algn="just"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Мошенничество с пластиковыми картами.</a:t>
            </a:r>
          </a:p>
          <a:p>
            <a:pPr lvl="2" algn="just"/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30369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5336" y="0"/>
            <a:ext cx="937846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324544" y="404664"/>
            <a:ext cx="9793088" cy="1470025"/>
          </a:xfrm>
        </p:spPr>
        <p:txBody>
          <a:bodyPr>
            <a:noAutofit/>
          </a:bodyPr>
          <a:lstStyle/>
          <a:p>
            <a:r>
              <a:rPr lang="ru-RU" sz="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 защитить компьютер</a:t>
            </a:r>
            <a:r>
              <a:rPr lang="en-US" sz="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5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916832"/>
            <a:ext cx="7776864" cy="4248472"/>
          </a:xfrm>
        </p:spPr>
        <p:txBody>
          <a:bodyPr numCol="1">
            <a:normAutofit lnSpcReduction="10000"/>
          </a:bodyPr>
          <a:lstStyle/>
          <a:p>
            <a:pPr marL="1257300" lvl="2" indent="-342900" algn="just"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открывать файлы, скачанные из непроверенных источников.</a:t>
            </a:r>
          </a:p>
          <a:p>
            <a:pPr marL="1257300" lvl="2" indent="-342900" algn="just">
              <a:buFont typeface="Wingdings" pitchFamily="2" charset="2"/>
              <a:buChar char="ü"/>
            </a:pPr>
            <a:endParaRPr lang="ru-RU" sz="1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57300" lvl="2" indent="-342900" algn="just"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Сразу удалять письма подозрительного содержания.</a:t>
            </a:r>
          </a:p>
          <a:p>
            <a:pPr marL="1257300" lvl="2" indent="-342900" algn="just">
              <a:buFont typeface="Wingdings" pitchFamily="2" charset="2"/>
              <a:buChar char="ü"/>
            </a:pPr>
            <a:endParaRPr lang="ru-RU" sz="1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57300" lvl="2" indent="-342900" algn="just"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обращать внимания на предложения легкого заработка, и уж тем более, не высылать никому своих логинов и паролей.</a:t>
            </a:r>
          </a:p>
          <a:p>
            <a:pPr marL="1257300" lvl="2" indent="-342900" algn="just">
              <a:buFont typeface="Wingdings" pitchFamily="2" charset="2"/>
              <a:buChar char="ü"/>
            </a:pPr>
            <a:endParaRPr lang="ru-RU" sz="1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57300" lvl="2" indent="-342900" algn="just"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 регистрации использовать сложные пароли из символов, букв и цифр. Назначайте каждый раз новый оригинальный пароль.</a:t>
            </a:r>
          </a:p>
          <a:p>
            <a:pPr marL="1257300" lvl="2" indent="-342900" algn="just">
              <a:buFont typeface="Wingdings" pitchFamily="2" charset="2"/>
              <a:buChar char="ü"/>
            </a:pPr>
            <a:endParaRPr lang="ru-RU" sz="9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57300" lvl="2" indent="-342900" algn="just"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Соблюдать осторожность, используя интернет в местах общего пользования.</a:t>
            </a:r>
          </a:p>
          <a:p>
            <a:pPr lvl="2" algn="just"/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4231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5336" y="0"/>
            <a:ext cx="937846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324544" y="404664"/>
            <a:ext cx="9793088" cy="1470025"/>
          </a:xfrm>
        </p:spPr>
        <p:txBody>
          <a:bodyPr>
            <a:noAutofit/>
          </a:bodyPr>
          <a:lstStyle/>
          <a:p>
            <a:r>
              <a:rPr lang="ru-RU" sz="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 защитить компьютер</a:t>
            </a:r>
            <a:r>
              <a:rPr lang="en-US" sz="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5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916832"/>
            <a:ext cx="7776864" cy="4248472"/>
          </a:xfrm>
        </p:spPr>
        <p:txBody>
          <a:bodyPr numCol="1">
            <a:normAutofit/>
          </a:bodyPr>
          <a:lstStyle/>
          <a:p>
            <a:pPr marL="1257300" lvl="2" indent="-342900" algn="just"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 платежными системами безопаснее работать через специальные приложения, а не через официальный сайт.</a:t>
            </a:r>
          </a:p>
          <a:p>
            <a:pPr marL="1257300" lvl="2" indent="-342900" algn="just">
              <a:buFont typeface="Wingdings" pitchFamily="2" charset="2"/>
              <a:buChar char="ü"/>
            </a:pPr>
            <a:endParaRPr lang="ru-RU" sz="1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57300" lvl="2" indent="-342900" algn="just"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Следить за интернет-трафиком. Резкое увеличение трафика безо всякой причины – серьезный повод для беспокойства.</a:t>
            </a:r>
          </a:p>
          <a:p>
            <a:pPr marL="1257300" lvl="2" indent="-342900" algn="just">
              <a:buFont typeface="Wingdings" pitchFamily="2" charset="2"/>
              <a:buChar char="ü"/>
            </a:pPr>
            <a:endParaRPr lang="ru-RU" sz="1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57300" lvl="2" indent="-342900" algn="just"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Игнорировать сообщения о крупных выигрышах или получении наследства.</a:t>
            </a:r>
          </a:p>
          <a:p>
            <a:pPr marL="1257300" lvl="2" indent="-342900" algn="just">
              <a:buFont typeface="Wingdings" pitchFamily="2" charset="2"/>
              <a:buChar char="ü"/>
            </a:pPr>
            <a:endParaRPr lang="ru-RU" sz="9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57300" lvl="2" indent="-342900" algn="just"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Использовать лицензионное ПО.</a:t>
            </a:r>
          </a:p>
          <a:p>
            <a:pPr marL="1257300" lvl="2" indent="-342900" algn="just">
              <a:buFont typeface="Wingdings" pitchFamily="2" charset="2"/>
              <a:buChar char="ü"/>
            </a:pPr>
            <a:endParaRPr lang="ru-RU" sz="9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57300" lvl="2" indent="-342900" algn="just"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Использовать только проверенные варианты при совершении покупок в интернет – магазинах.</a:t>
            </a:r>
          </a:p>
          <a:p>
            <a:pPr lvl="2" algn="just"/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02685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5336" y="0"/>
            <a:ext cx="937846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324544" y="404664"/>
            <a:ext cx="9793088" cy="1470025"/>
          </a:xfrm>
        </p:spPr>
        <p:txBody>
          <a:bodyPr>
            <a:noAutofit/>
          </a:bodyPr>
          <a:lstStyle/>
          <a:p>
            <a:r>
              <a:rPr lang="ru-RU" sz="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 защитить себя</a:t>
            </a:r>
            <a:r>
              <a:rPr lang="en-US" sz="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5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916832"/>
            <a:ext cx="7776864" cy="4248472"/>
          </a:xfrm>
        </p:spPr>
        <p:txBody>
          <a:bodyPr numCol="1">
            <a:normAutofit/>
          </a:bodyPr>
          <a:lstStyle/>
          <a:p>
            <a:pPr marL="1257300" lvl="2" indent="-342900" algn="just"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Сомневайтесь! Никому не доверяйте в интернете!</a:t>
            </a:r>
          </a:p>
          <a:p>
            <a:pPr marL="1257300" lvl="2" indent="-342900" algn="just">
              <a:buFont typeface="Wingdings" pitchFamily="2" charset="2"/>
              <a:buChar char="ü"/>
            </a:pPr>
            <a:endParaRPr lang="ru-RU" sz="9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57300" lvl="2" indent="-342900" algn="just"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Устанавливайте сложные пароли и двухэтапную аутентификацию.</a:t>
            </a:r>
          </a:p>
          <a:p>
            <a:pPr marL="1257300" lvl="2" indent="-342900" algn="just">
              <a:buFont typeface="Wingdings" pitchFamily="2" charset="2"/>
              <a:buChar char="ü"/>
            </a:pPr>
            <a:endParaRPr lang="ru-RU" sz="9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57300" lvl="2" indent="-342900" algn="just"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переходите по ссылкам, присланным от пользователей, не отправляйте никакие коды подтверждения.</a:t>
            </a:r>
          </a:p>
          <a:p>
            <a:pPr marL="1257300" lvl="2" indent="-342900" algn="just">
              <a:buFont typeface="Wingdings" pitchFamily="2" charset="2"/>
              <a:buChar char="ü"/>
            </a:pPr>
            <a:endParaRPr lang="ru-RU" sz="9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57300" lvl="2" indent="-342900" algn="just"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Попросите выйти на видеосвязь «новых друзей».</a:t>
            </a:r>
          </a:p>
          <a:p>
            <a:pPr marL="1257300" lvl="2" indent="-342900" algn="just">
              <a:buFont typeface="Wingdings" pitchFamily="2" charset="2"/>
              <a:buChar char="ü"/>
            </a:pPr>
            <a:endParaRPr lang="ru-RU" sz="9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57300" lvl="2" indent="-342900" algn="just"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Избегайте общения с агрессорами, помните о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возможностизанесения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их аккаунта в черный список.</a:t>
            </a:r>
          </a:p>
          <a:p>
            <a:pPr lvl="2" algn="just"/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01363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535</Words>
  <Application>Microsoft Office PowerPoint</Application>
  <PresentationFormat>Экран (4:3)</PresentationFormat>
  <Paragraphs>75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«Безопасность в сети «Интернет»</vt:lpstr>
      <vt:lpstr>Основные понятия</vt:lpstr>
      <vt:lpstr>Основные понятия</vt:lpstr>
      <vt:lpstr>Виды интернет - угроз</vt:lpstr>
      <vt:lpstr>Что угрожает компьютеру?</vt:lpstr>
      <vt:lpstr>Угрозы личной безопасности</vt:lpstr>
      <vt:lpstr>Как защитить компьютер?</vt:lpstr>
      <vt:lpstr>Как защитить компьютер?</vt:lpstr>
      <vt:lpstr>Как защитить себя?</vt:lpstr>
      <vt:lpstr>Как защитить себя?</vt:lpstr>
      <vt:lpstr>Запомните сами и расскажите друзьям!!!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«Безопасность в сети «Интернет»</dc:title>
  <dc:creator>zubov</dc:creator>
  <cp:lastModifiedBy>zubov</cp:lastModifiedBy>
  <cp:revision>6</cp:revision>
  <dcterms:created xsi:type="dcterms:W3CDTF">2022-12-30T21:48:58Z</dcterms:created>
  <dcterms:modified xsi:type="dcterms:W3CDTF">2022-12-30T22:40:20Z</dcterms:modified>
</cp:coreProperties>
</file>