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4"/>
  </p:notesMasterIdLst>
  <p:sldIdLst>
    <p:sldId id="262" r:id="rId2"/>
    <p:sldId id="263" r:id="rId3"/>
    <p:sldId id="275" r:id="rId4"/>
    <p:sldId id="276" r:id="rId5"/>
    <p:sldId id="277" r:id="rId6"/>
    <p:sldId id="278" r:id="rId7"/>
    <p:sldId id="279" r:id="rId8"/>
    <p:sldId id="283" r:id="rId9"/>
    <p:sldId id="290" r:id="rId10"/>
    <p:sldId id="286" r:id="rId11"/>
    <p:sldId id="287" r:id="rId12"/>
    <p:sldId id="284" r:id="rId13"/>
    <p:sldId id="289" r:id="rId14"/>
    <p:sldId id="260" r:id="rId15"/>
    <p:sldId id="288" r:id="rId16"/>
    <p:sldId id="272" r:id="rId17"/>
    <p:sldId id="271" r:id="rId18"/>
    <p:sldId id="281" r:id="rId19"/>
    <p:sldId id="282" r:id="rId20"/>
    <p:sldId id="280" r:id="rId21"/>
    <p:sldId id="273" r:id="rId22"/>
    <p:sldId id="27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8F8E4-E16C-42C8-A5DA-5E2B2BA021B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76E74-5BCA-4D30-9C01-186E3EDDA1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980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7C8319-429F-4884-BAA5-2D11389CFD21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Внеклассное мероприятие можно использовать для групповых и индивидуальных занятий. </a:t>
            </a:r>
          </a:p>
          <a:p>
            <a:pPr eaLnBrk="1" hangingPunct="1"/>
            <a:r>
              <a:rPr lang="ru-RU" altLang="ru-RU" smtClean="0"/>
              <a:t>1. </a:t>
            </a:r>
          </a:p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4294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B7C8D6-7D0C-40AC-A1D3-761DE02BBCF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298AE4-F576-45E1-BAEE-50987BDEE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1" y="0"/>
            <a:ext cx="5782236" cy="1489166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Знатоки географии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074" name="Rectangle 18"/>
          <p:cNvSpPr>
            <a:spLocks noGrp="1" noChangeArrowheads="1"/>
          </p:cNvSpPr>
          <p:nvPr>
            <p:ph type="body" sz="half" idx="2"/>
          </p:nvPr>
        </p:nvSpPr>
        <p:spPr>
          <a:xfrm>
            <a:off x="-1" y="1515291"/>
            <a:ext cx="5809129" cy="534270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b="1" dirty="0" smtClean="0">
                <a:solidFill>
                  <a:srgbClr val="9966FF"/>
                </a:solidFill>
              </a:rPr>
              <a:t>  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7030A0"/>
                </a:solidFill>
              </a:rPr>
              <a:t>Игра  по </a:t>
            </a:r>
            <a:r>
              <a:rPr lang="ru-RU" altLang="ru-RU" sz="3200" b="1" dirty="0">
                <a:solidFill>
                  <a:srgbClr val="7030A0"/>
                </a:solidFill>
              </a:rPr>
              <a:t>географии </a:t>
            </a:r>
            <a:endParaRPr lang="ru-RU" altLang="ru-RU" sz="3200" b="1" dirty="0" smtClean="0">
              <a:solidFill>
                <a:srgbClr val="7030A0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7030A0"/>
                </a:solidFill>
              </a:rPr>
              <a:t>5 класс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1 команда :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«    »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Капитан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2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команда: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«</a:t>
            </a:r>
            <a:r>
              <a:rPr lang="ru-RU" altLang="ru-RU" sz="3200" b="1" dirty="0">
                <a:solidFill>
                  <a:srgbClr val="002060"/>
                </a:solidFill>
              </a:rPr>
              <a:t>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   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»</a:t>
            </a:r>
            <a:endParaRPr lang="ru-RU" altLang="ru-RU" sz="32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Капитан</a:t>
            </a:r>
            <a:endParaRPr lang="ru-RU" altLang="ru-RU" sz="3200" b="1" dirty="0">
              <a:solidFill>
                <a:srgbClr val="00206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4" b="8794"/>
          <a:stretch>
            <a:fillRect/>
          </a:stretch>
        </p:blipFill>
        <p:spPr>
          <a:xfrm>
            <a:off x="5812970" y="339634"/>
            <a:ext cx="6379029" cy="6191794"/>
          </a:xfrm>
        </p:spPr>
      </p:pic>
    </p:spTree>
    <p:extLst>
      <p:ext uri="{BB962C8B-B14F-4D97-AF65-F5344CB8AC3E}">
        <p14:creationId xmlns:p14="http://schemas.microsoft.com/office/powerpoint/2010/main" val="3899808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Знаменитый </a:t>
            </a:r>
            <a:r>
              <a:rPr lang="ru-RU" sz="3200" b="1" dirty="0"/>
              <a:t>португальский мореплаватель эпохи </a:t>
            </a:r>
            <a:r>
              <a:rPr lang="ru-RU" sz="3200" b="1" dirty="0" smtClean="0"/>
              <a:t>Великих </a:t>
            </a:r>
            <a:r>
              <a:rPr lang="ru-RU" sz="3200" b="1" dirty="0"/>
              <a:t>географических открытий, первооткрыватель морского пути в Индию</a:t>
            </a:r>
            <a:r>
              <a:rPr lang="ru-RU" sz="3200" b="1" dirty="0" smtClean="0"/>
              <a:t>. </a:t>
            </a:r>
            <a:r>
              <a:rPr lang="ru-RU" sz="3200" b="1" dirty="0"/>
              <a:t>В 1497 г. он был послан королем Португалии Эммануилом (Мануэлом I) на 3 кораблях </a:t>
            </a:r>
            <a:r>
              <a:rPr lang="ru-RU" sz="3200" b="1" dirty="0" smtClean="0"/>
              <a:t>определить </a:t>
            </a:r>
            <a:r>
              <a:rPr lang="ru-RU" sz="3200" b="1" dirty="0"/>
              <a:t>южную оконечность Африки и </a:t>
            </a:r>
            <a:r>
              <a:rPr lang="ru-RU" sz="3200" b="1" dirty="0" smtClean="0"/>
              <a:t>проплыть </a:t>
            </a:r>
            <a:r>
              <a:rPr lang="ru-RU" sz="3200" b="1" dirty="0"/>
              <a:t>кратчайшим путем в Индию. </a:t>
            </a:r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233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105" y="398032"/>
            <a:ext cx="6723529" cy="5637007"/>
          </a:xfrm>
        </p:spPr>
      </p:pic>
    </p:spTree>
    <p:extLst>
      <p:ext uri="{BB962C8B-B14F-4D97-AF65-F5344CB8AC3E}">
        <p14:creationId xmlns:p14="http://schemas.microsoft.com/office/powerpoint/2010/main" val="4821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0560" y="5959736"/>
            <a:ext cx="10911840" cy="753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5504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Был </a:t>
            </a:r>
            <a:r>
              <a:rPr lang="ru-RU" b="1" dirty="0"/>
              <a:t>родом из Португалии, </a:t>
            </a:r>
            <a:r>
              <a:rPr lang="ru-RU" b="1" dirty="0" smtClean="0"/>
              <a:t>поступил </a:t>
            </a:r>
            <a:r>
              <a:rPr lang="ru-RU" b="1" dirty="0"/>
              <a:t>на службу к испанскому королю. В 1519 году, </a:t>
            </a:r>
            <a:r>
              <a:rPr lang="ru-RU" b="1" dirty="0" smtClean="0"/>
              <a:t>командуя </a:t>
            </a:r>
            <a:r>
              <a:rPr lang="ru-RU" b="1" dirty="0"/>
              <a:t>экспедицией из 5 кораблей, </a:t>
            </a:r>
            <a:r>
              <a:rPr lang="ru-RU" b="1" dirty="0" smtClean="0"/>
              <a:t>отправился </a:t>
            </a:r>
            <a:r>
              <a:rPr lang="ru-RU" b="1" dirty="0"/>
              <a:t>в плавание. Первым пересек Тихий океан, дав ему это название, поскольку в это время стояла хорошая и </a:t>
            </a:r>
            <a:r>
              <a:rPr lang="ru-RU" b="1" dirty="0" smtClean="0"/>
              <a:t>спокойная </a:t>
            </a:r>
            <a:r>
              <a:rPr lang="ru-RU" b="1" dirty="0"/>
              <a:t>погода. Погиб на Филиппинских островах в </a:t>
            </a:r>
            <a:r>
              <a:rPr lang="ru-RU" b="1" dirty="0" smtClean="0"/>
              <a:t>схватке </a:t>
            </a:r>
            <a:r>
              <a:rPr lang="ru-RU" b="1" dirty="0"/>
              <a:t>с местным населением. Единственный оставшийся корабль </a:t>
            </a:r>
            <a:r>
              <a:rPr lang="ru-RU" b="1" dirty="0" smtClean="0"/>
              <a:t>из </a:t>
            </a:r>
            <a:r>
              <a:rPr lang="ru-RU" b="1" dirty="0"/>
              <a:t>его экспедиции, завершил данное плавание, вернувшись в Испанию, </a:t>
            </a:r>
            <a:r>
              <a:rPr lang="ru-RU" b="1" dirty="0" smtClean="0"/>
              <a:t>и </a:t>
            </a:r>
            <a:r>
              <a:rPr lang="ru-RU" b="1" dirty="0"/>
              <a:t>совершив, таким образом, первое в истории </a:t>
            </a:r>
            <a:r>
              <a:rPr lang="ru-RU" b="1" dirty="0" smtClean="0"/>
              <a:t>кругосветное </a:t>
            </a:r>
            <a:r>
              <a:rPr lang="ru-RU" b="1" dirty="0"/>
              <a:t>путешествие.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0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374" y="387276"/>
            <a:ext cx="9090212" cy="5647764"/>
          </a:xfrm>
        </p:spPr>
      </p:pic>
    </p:spTree>
    <p:extLst>
      <p:ext uri="{BB962C8B-B14F-4D97-AF65-F5344CB8AC3E}">
        <p14:creationId xmlns:p14="http://schemas.microsoft.com/office/powerpoint/2010/main" val="35202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0560" y="391886"/>
            <a:ext cx="10911840" cy="1031965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22515" y="1214847"/>
            <a:ext cx="11234056" cy="5643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  Испанский </a:t>
            </a:r>
            <a:r>
              <a:rPr lang="ru-RU" sz="3200" b="1" dirty="0"/>
              <a:t>мореплаватель итальянского происхождения пересек Атлантический океан в субтропической полосе северного полушария, первым из европейцев совершил плавание в Карибское море. 3 августа 1492 года на трёх суднах – «Санта-Мария» , «Пинта» и «</a:t>
            </a:r>
            <a:r>
              <a:rPr lang="ru-RU" sz="3200" b="1" dirty="0" err="1"/>
              <a:t>Нинья</a:t>
            </a:r>
            <a:r>
              <a:rPr lang="ru-RU" sz="3200" b="1" dirty="0"/>
              <a:t>» западным путём направился в </a:t>
            </a:r>
            <a:r>
              <a:rPr lang="ru-RU" sz="3200" b="1" dirty="0" smtClean="0"/>
              <a:t>Индию. </a:t>
            </a:r>
            <a:endParaRPr lang="ru-RU" sz="3200" b="1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337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294" y="344245"/>
            <a:ext cx="5540188" cy="5938222"/>
          </a:xfrm>
        </p:spPr>
      </p:pic>
    </p:spTree>
    <p:extLst>
      <p:ext uri="{BB962C8B-B14F-4D97-AF65-F5344CB8AC3E}">
        <p14:creationId xmlns:p14="http://schemas.microsoft.com/office/powerpoint/2010/main" val="13263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30305" y="174812"/>
            <a:ext cx="11378517" cy="954741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9.Конкурс : «Юные топографы»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Замените топографические знаки словами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196788"/>
            <a:ext cx="9562011" cy="4867836"/>
          </a:xfrm>
        </p:spPr>
      </p:pic>
      <p:sp>
        <p:nvSpPr>
          <p:cNvPr id="5" name="TextBox 4"/>
          <p:cNvSpPr txBox="1"/>
          <p:nvPr/>
        </p:nvSpPr>
        <p:spPr>
          <a:xfrm>
            <a:off x="1317812" y="6061167"/>
            <a:ext cx="9910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Мах. : 5 баллов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3" y="0"/>
            <a:ext cx="11416937" cy="6857999"/>
          </a:xfrm>
        </p:spPr>
      </p:pic>
    </p:spTree>
    <p:extLst>
      <p:ext uri="{BB962C8B-B14F-4D97-AF65-F5344CB8AC3E}">
        <p14:creationId xmlns:p14="http://schemas.microsoft.com/office/powerpoint/2010/main" val="30260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" y="258185"/>
            <a:ext cx="11717767" cy="118334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>10.Конкурс :«Экономим электроэнергию!»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2269" y="1957891"/>
            <a:ext cx="11178988" cy="47871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sz="3200" b="1" dirty="0" smtClean="0"/>
              <a:t>  </a:t>
            </a:r>
          </a:p>
          <a:p>
            <a:pPr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С какой целью мы экономим электроэнергию и какими способами?</a:t>
            </a:r>
            <a:endParaRPr lang="ru-RU" sz="3200" b="1" dirty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 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Мах. : по 1 баллу за правильный ответ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88" y="1441525"/>
            <a:ext cx="2216077" cy="1667435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82836"/>
              </p:ext>
            </p:extLst>
          </p:nvPr>
        </p:nvGraphicFramePr>
        <p:xfrm>
          <a:off x="559397" y="4033454"/>
          <a:ext cx="11071860" cy="1787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5930">
                  <a:extLst>
                    <a:ext uri="{9D8B030D-6E8A-4147-A177-3AD203B41FA5}">
                      <a16:colId xmlns:a16="http://schemas.microsoft.com/office/drawing/2014/main" val="3738899803"/>
                    </a:ext>
                  </a:extLst>
                </a:gridCol>
                <a:gridCol w="5535930">
                  <a:extLst>
                    <a:ext uri="{9D8B030D-6E8A-4147-A177-3AD203B41FA5}">
                      <a16:colId xmlns:a16="http://schemas.microsoft.com/office/drawing/2014/main" val="1304389155"/>
                    </a:ext>
                  </a:extLst>
                </a:gridCol>
              </a:tblGrid>
              <a:tr h="5670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Цель экономии электроэнергии</a:t>
                      </a:r>
                      <a:endParaRPr lang="ru-RU" sz="28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Способы экономии электроэнергии</a:t>
                      </a:r>
                      <a:endParaRPr lang="ru-RU" sz="28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33650"/>
                  </a:ext>
                </a:extLst>
              </a:tr>
              <a:tr h="8422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3582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0560" y="441065"/>
            <a:ext cx="10911840" cy="78530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11.Конкурс : «Чёрный ящик»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0559" y="1226372"/>
            <a:ext cx="11066033" cy="5152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 Представьте себе , что эта кастрюля – самая большая в мире. В неё поместятся не только щи и каша , но и всё на свете : столы , стулья , дома , трамваи , города. Но, всё – таки есть один предмет , который никогда не поместится в эту кастрюлю.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Вопрос: </a:t>
            </a:r>
            <a:r>
              <a:rPr lang="ru-RU" sz="3200" b="1" dirty="0" smtClean="0">
                <a:solidFill>
                  <a:srgbClr val="002060"/>
                </a:solidFill>
              </a:rPr>
              <a:t>Что за предмет в чёрном ящике?</a:t>
            </a:r>
          </a:p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Мах.: 5 баллов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7829" y="418011"/>
            <a:ext cx="10994571" cy="80989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1. Конкурс : «Приветствие команд»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74765" y="1436914"/>
            <a:ext cx="11077303" cy="44936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 Участники команд приветствуют друг друга </a:t>
            </a:r>
            <a:r>
              <a:rPr lang="ru-RU" sz="3200" b="1" dirty="0" smtClean="0">
                <a:solidFill>
                  <a:srgbClr val="002060"/>
                </a:solidFill>
              </a:rPr>
              <a:t>(приветственный стих, девиз команды,   эмблема)</a:t>
            </a:r>
          </a:p>
          <a:p>
            <a:pPr>
              <a:buNone/>
            </a:pP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Мах.: 5 баллов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9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3413" y="282388"/>
            <a:ext cx="11349316" cy="1438836"/>
          </a:xfrm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12. Конкурс: «Отгадать пропущенные в песенном тексте географические понятия.</a:t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> И напеть эту песню».</a:t>
            </a:r>
            <a:endParaRPr lang="ru-RU" dirty="0"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8600" y="1788458"/>
            <a:ext cx="11963401" cy="46984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b="1" dirty="0" smtClean="0"/>
              <a:t>Светит незнакомая звезда,</a:t>
            </a:r>
            <a:br>
              <a:rPr lang="ru-RU" sz="3200" b="1" dirty="0" smtClean="0"/>
            </a:br>
            <a:r>
              <a:rPr lang="ru-RU" sz="3200" b="1" dirty="0" smtClean="0"/>
              <a:t>Снова мы оторваны от дома,</a:t>
            </a:r>
            <a:br>
              <a:rPr lang="ru-RU" sz="3200" b="1" dirty="0" smtClean="0"/>
            </a:br>
            <a:r>
              <a:rPr lang="ru-RU" sz="3200" b="1" dirty="0" smtClean="0"/>
              <a:t>Снова между нами... (населённый пункт),</a:t>
            </a:r>
            <a:br>
              <a:rPr lang="ru-RU" sz="3200" b="1" dirty="0" smtClean="0"/>
            </a:br>
            <a:r>
              <a:rPr lang="ru-RU" sz="3200" b="1" dirty="0" smtClean="0"/>
              <a:t>Взлётные огни аэродрома.</a:t>
            </a:r>
            <a:br>
              <a:rPr lang="ru-RU" sz="3200" b="1" dirty="0" smtClean="0"/>
            </a:br>
            <a:r>
              <a:rPr lang="ru-RU" sz="3200" b="1" dirty="0" smtClean="0"/>
              <a:t>Здесь у нас... (атмосферное явление) и... (осадки),</a:t>
            </a:r>
            <a:br>
              <a:rPr lang="ru-RU" sz="3200" b="1" dirty="0" smtClean="0"/>
            </a:br>
            <a:r>
              <a:rPr lang="ru-RU" sz="3200" b="1" dirty="0" smtClean="0"/>
              <a:t>Здесь у нас холодные …(явление),</a:t>
            </a:r>
            <a:br>
              <a:rPr lang="ru-RU" sz="3200" b="1" dirty="0" smtClean="0"/>
            </a:br>
            <a:r>
              <a:rPr lang="ru-RU" sz="3200" b="1" dirty="0" smtClean="0"/>
              <a:t>Здесь на неизведанном пути </a:t>
            </a:r>
            <a:br>
              <a:rPr lang="ru-RU" sz="3200" b="1" dirty="0" smtClean="0"/>
            </a:br>
            <a:r>
              <a:rPr lang="ru-RU" sz="3200" b="1" dirty="0" smtClean="0"/>
              <a:t>Ждут замысловатые сюжеты.</a:t>
            </a:r>
          </a:p>
          <a:p>
            <a:pPr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Мах. : 5 баллов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5956662"/>
            <a:ext cx="10911840" cy="783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Подведём итоги</a:t>
            </a:r>
          </a:p>
          <a:p>
            <a:pPr algn="ctr">
              <a:buNone/>
            </a:pPr>
            <a:r>
              <a:rPr lang="ru-RU" sz="4800" b="1" smtClean="0">
                <a:solidFill>
                  <a:srgbClr val="002060"/>
                </a:solidFill>
              </a:rPr>
              <a:t>игры</a:t>
            </a:r>
            <a:endParaRPr lang="ru-RU" sz="4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Слово предоставляется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жюри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2" y="301214"/>
            <a:ext cx="11467652" cy="65567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994" y="391886"/>
            <a:ext cx="10911840" cy="8360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2. Конкурс : «Разминка»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1703" y="1293222"/>
            <a:ext cx="11020697" cy="46242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b="1" dirty="0" smtClean="0"/>
              <a:t>У ведущего 2 конверта, в каждом из которых по 5 вопросов.    </a:t>
            </a:r>
          </a:p>
          <a:p>
            <a:pPr>
              <a:buNone/>
            </a:pPr>
            <a:r>
              <a:rPr lang="ru-RU" sz="3200" b="1" dirty="0" smtClean="0"/>
              <a:t>  Капитаны команд выбирают конверт.</a:t>
            </a:r>
          </a:p>
          <a:p>
            <a:pPr>
              <a:buNone/>
            </a:pPr>
            <a:r>
              <a:rPr lang="ru-RU" sz="3200" b="1" dirty="0" smtClean="0"/>
              <a:t>  </a:t>
            </a:r>
          </a:p>
          <a:p>
            <a:pPr>
              <a:buNone/>
            </a:pPr>
            <a:r>
              <a:rPr lang="ru-RU" sz="3200" b="1" dirty="0" smtClean="0"/>
              <a:t>  Побеждает та команда, которая быстрее    остальных правильно ответит на вопросы.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Мах. : по 1 баллу за правильный ответ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0560" y="444137"/>
            <a:ext cx="10911840" cy="86214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3. Конкурс :«Назови одним словом»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22514" y="1449976"/>
            <a:ext cx="11059886" cy="4963887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err="1" smtClean="0"/>
              <a:t>Австралия,Африка,Евразия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Море,река,озеро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Индийский,Южный,Тихий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Гренландия,Мадагаскар,Сахалин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Камчатка,Таймыр,Кольский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Снег, </a:t>
            </a:r>
            <a:r>
              <a:rPr lang="ru-RU" sz="3200" b="1" dirty="0" err="1" smtClean="0"/>
              <a:t>дождь,град</a:t>
            </a:r>
            <a:r>
              <a:rPr lang="ru-RU" sz="3200" b="1" dirty="0" smtClean="0"/>
              <a:t>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Мел,нефть,каменный</a:t>
            </a:r>
            <a:r>
              <a:rPr lang="ru-RU" sz="3200" b="1" dirty="0" smtClean="0"/>
              <a:t> уголь –</a:t>
            </a:r>
          </a:p>
          <a:p>
            <a:pPr marL="514350" indent="-514350">
              <a:buAutoNum type="arabicPeriod"/>
            </a:pPr>
            <a:r>
              <a:rPr lang="ru-RU" sz="3200" b="1" dirty="0" err="1" smtClean="0"/>
              <a:t>Средиземное,Белое,Баренцево</a:t>
            </a:r>
            <a:r>
              <a:rPr lang="ru-RU" sz="3200" b="1" dirty="0" smtClean="0"/>
              <a:t> –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Мах. : по 1 баллу за правильный ответ</a:t>
            </a:r>
          </a:p>
          <a:p>
            <a:pPr marL="514350" indent="-514350">
              <a:buNone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048"/>
            <a:ext cx="12192000" cy="8337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4. и 5. Конкурсы  «Капитанов» и «Болельщиков»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1" y="1021976"/>
            <a:ext cx="11865429" cy="58360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/>
              <a:t>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Капитаны:</a:t>
            </a:r>
            <a:r>
              <a:rPr lang="ru-RU" sz="3600" b="1" dirty="0" smtClean="0"/>
              <a:t> расположите </a:t>
            </a:r>
            <a:r>
              <a:rPr lang="ru-RU" sz="3300" b="1" dirty="0" smtClean="0"/>
              <a:t>страны мира в порядке размещения с севера на юг и покажите на карте.</a:t>
            </a:r>
          </a:p>
          <a:p>
            <a:pPr>
              <a:buNone/>
            </a:pPr>
            <a:r>
              <a:rPr lang="ru-RU" sz="3300" b="1" dirty="0" smtClean="0"/>
              <a:t>  </a:t>
            </a:r>
          </a:p>
          <a:p>
            <a:pPr>
              <a:buNone/>
            </a:pPr>
            <a:r>
              <a:rPr lang="ru-RU" sz="3300" b="1" dirty="0" smtClean="0"/>
              <a:t>  </a:t>
            </a:r>
            <a:r>
              <a:rPr lang="ru-RU" sz="3300" b="1" dirty="0" smtClean="0">
                <a:solidFill>
                  <a:srgbClr val="002060"/>
                </a:solidFill>
              </a:rPr>
              <a:t>Капитану 1 команды: </a:t>
            </a:r>
            <a:r>
              <a:rPr lang="ru-RU" sz="3300" b="1" dirty="0" smtClean="0"/>
              <a:t>Россия, Таиланд, Китай.</a:t>
            </a:r>
          </a:p>
          <a:p>
            <a:pPr>
              <a:buNone/>
            </a:pPr>
            <a:r>
              <a:rPr lang="ru-RU" sz="3300" b="1" dirty="0" smtClean="0"/>
              <a:t>  </a:t>
            </a:r>
            <a:r>
              <a:rPr lang="ru-RU" sz="3300" b="1" dirty="0" smtClean="0">
                <a:solidFill>
                  <a:srgbClr val="002060"/>
                </a:solidFill>
              </a:rPr>
              <a:t>Капитану 2 команды: </a:t>
            </a:r>
            <a:r>
              <a:rPr lang="ru-RU" sz="3300" b="1" dirty="0" smtClean="0"/>
              <a:t>Польша, Индия, Норвегия. </a:t>
            </a:r>
          </a:p>
          <a:p>
            <a:pPr>
              <a:buNone/>
            </a:pPr>
            <a:r>
              <a:rPr lang="ru-RU" sz="3300" b="1" dirty="0" smtClean="0"/>
              <a:t>  </a:t>
            </a:r>
          </a:p>
          <a:p>
            <a:pPr>
              <a:buNone/>
            </a:pPr>
            <a:r>
              <a:rPr lang="ru-RU" sz="3300" b="1" dirty="0" smtClean="0"/>
              <a:t>  Побеждает тот, кто быстрее, правильно ответит на вопросы и покажет на политической карте.</a:t>
            </a:r>
          </a:p>
          <a:p>
            <a:pPr>
              <a:buNone/>
            </a:pPr>
            <a:r>
              <a:rPr lang="ru-RU" sz="3300" b="1" dirty="0" smtClean="0"/>
              <a:t>  </a:t>
            </a:r>
            <a:r>
              <a:rPr lang="ru-RU" sz="3300" b="1" dirty="0" smtClean="0">
                <a:solidFill>
                  <a:srgbClr val="002060"/>
                </a:solidFill>
              </a:rPr>
              <a:t>Мах. : 5 баллов</a:t>
            </a:r>
          </a:p>
          <a:p>
            <a:pPr>
              <a:buNone/>
            </a:pPr>
            <a:endParaRPr lang="ru-RU" sz="33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300" b="1" dirty="0" smtClean="0"/>
              <a:t> </a:t>
            </a:r>
            <a:r>
              <a:rPr lang="ru-RU" sz="3300" b="1" dirty="0" smtClean="0">
                <a:solidFill>
                  <a:srgbClr val="002060"/>
                </a:solidFill>
              </a:rPr>
              <a:t>Болельщики :</a:t>
            </a:r>
            <a:r>
              <a:rPr lang="ru-RU" sz="3300" b="1" dirty="0" smtClean="0"/>
              <a:t> от каждой команды танцуют </a:t>
            </a:r>
          </a:p>
          <a:p>
            <a:pPr>
              <a:buNone/>
            </a:pPr>
            <a:r>
              <a:rPr lang="ru-RU" sz="3300" b="1" dirty="0" smtClean="0"/>
              <a:t> приготовленные танцы.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 Мах. : 5 баллов</a:t>
            </a:r>
          </a:p>
          <a:p>
            <a:pPr>
              <a:buNone/>
            </a:pPr>
            <a:endParaRPr lang="ru-RU" sz="3300" b="1" dirty="0" smtClean="0"/>
          </a:p>
          <a:p>
            <a:pPr>
              <a:buNone/>
            </a:pPr>
            <a:r>
              <a:rPr lang="ru-RU" sz="3300" b="1" dirty="0" smtClean="0"/>
              <a:t> </a:t>
            </a:r>
            <a:endParaRPr lang="ru-RU" sz="3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91" y="404948"/>
            <a:ext cx="10981509" cy="87521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6. Конкурс : «Литературный»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1703" y="1645920"/>
            <a:ext cx="11020697" cy="49116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600" b="1" dirty="0" smtClean="0"/>
              <a:t>Каждая команда получила опережающее задание – выучить </a:t>
            </a:r>
          </a:p>
          <a:p>
            <a:pPr>
              <a:buNone/>
            </a:pPr>
            <a:r>
              <a:rPr lang="ru-RU" sz="3600" b="1" dirty="0" smtClean="0"/>
              <a:t>  стихотворение о географии.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Мах.: 5 баллов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0988" y="161365"/>
            <a:ext cx="11071412" cy="92285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7. Конкурс : «Географическая логика»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7883" y="1183340"/>
            <a:ext cx="11389658" cy="567465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</a:rPr>
              <a:t>Отгадайте географическое понятие 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Весёлый , холодный , мелкий , северный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Сердечная , снежная , пыльная , песчаная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Подводный , спящий , потухший , действующий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Звёздный , кислотный , грибной , проливной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Золотой , сахарный , морской , речной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Плодородная , рыхлая , песчаная , подзолистая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Вулканический , коралловый , необитаемый –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Лесистая , плоская , холмистая , низменная –</a:t>
            </a:r>
          </a:p>
          <a:p>
            <a:pPr marL="514350" indent="-51435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Мах. : по 1 баллу за правильный ответ</a:t>
            </a:r>
            <a:endParaRPr lang="ru-RU" sz="3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5609" y="0"/>
            <a:ext cx="11076791" cy="118334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/>
            </a:r>
            <a:br>
              <a:rPr lang="ru-RU" dirty="0">
                <a:solidFill>
                  <a:srgbClr val="002060"/>
                </a:solidFill>
                <a:effectLst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05609" y="1183341"/>
            <a:ext cx="11076791" cy="510988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Русский </a:t>
            </a:r>
            <a:r>
              <a:rPr lang="ru-RU" b="1" dirty="0"/>
              <a:t>путешественник, тверской купец и писатель. Совершил путешествие из Твери в Индию (1468-1474). Он доказал, что даже человек из небогатой семьи может путешествовать так далеко, главное - поставить перед собой цель. Во время своих странствий он сделал заметки «Хождение за три моря», которые впоследствии стали пособием для изучения культуры и обычаев других стран.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200" b="1" dirty="0">
                <a:solidFill>
                  <a:srgbClr val="002060"/>
                </a:solidFill>
              </a:rPr>
              <a:t>Мах.: по 1 баллу за правильный ответ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2885" y="387275"/>
            <a:ext cx="106895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8</a:t>
            </a:r>
            <a:r>
              <a:rPr lang="ru-RU" sz="3200" b="1" dirty="0">
                <a:solidFill>
                  <a:srgbClr val="002060"/>
                </a:solidFill>
              </a:rPr>
              <a:t>. Конкурс : </a:t>
            </a:r>
            <a:r>
              <a:rPr lang="ru-RU" sz="3200" b="1" dirty="0" smtClean="0">
                <a:solidFill>
                  <a:srgbClr val="002060"/>
                </a:solidFill>
              </a:rPr>
              <a:t>«Отгадай </a:t>
            </a:r>
            <a:r>
              <a:rPr lang="ru-RU" sz="3200" b="1" dirty="0">
                <a:solidFill>
                  <a:srgbClr val="002060"/>
                </a:solidFill>
              </a:rPr>
              <a:t>путешественника»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 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4690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61" y="530225"/>
            <a:ext cx="6271708" cy="5429511"/>
          </a:xfrm>
        </p:spPr>
      </p:pic>
    </p:spTree>
    <p:extLst>
      <p:ext uri="{BB962C8B-B14F-4D97-AF65-F5344CB8AC3E}">
        <p14:creationId xmlns:p14="http://schemas.microsoft.com/office/powerpoint/2010/main" val="31203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623</TotalTime>
  <Words>683</Words>
  <Application>Microsoft Office PowerPoint</Application>
  <PresentationFormat>Широкоэкранный</PresentationFormat>
  <Paragraphs>103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Verdana</vt:lpstr>
      <vt:lpstr>Wingdings</vt:lpstr>
      <vt:lpstr>Wingdings 2</vt:lpstr>
      <vt:lpstr>Аспект</vt:lpstr>
      <vt:lpstr> Знатоки географии</vt:lpstr>
      <vt:lpstr> 1. Конкурс : «Приветствие команд»</vt:lpstr>
      <vt:lpstr>2. Конкурс : «Разминка»</vt:lpstr>
      <vt:lpstr> 3. Конкурс :«Назови одним словом»</vt:lpstr>
      <vt:lpstr>   4. и 5. Конкурсы  «Капитанов» и «Болельщиков»</vt:lpstr>
      <vt:lpstr>6. Конкурс : «Литературный» </vt:lpstr>
      <vt:lpstr>7. Конкурс : «Географическая логика»</vt:lpstr>
      <vt:lpstr>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9.Конкурс : «Юные топографы» Замените топографические знаки словами</vt:lpstr>
      <vt:lpstr>Презентация PowerPoint</vt:lpstr>
      <vt:lpstr>     10.Конкурс :«Экономим электроэнергию!»</vt:lpstr>
      <vt:lpstr>11.Конкурс : «Чёрный ящик»</vt:lpstr>
      <vt:lpstr>12. Конкурс: «Отгадать пропущенные в песенном тексте географические понятия.  И напеть эту песню».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75</cp:revision>
  <dcterms:created xsi:type="dcterms:W3CDTF">2022-12-03T09:04:16Z</dcterms:created>
  <dcterms:modified xsi:type="dcterms:W3CDTF">2022-12-30T22:33:00Z</dcterms:modified>
</cp:coreProperties>
</file>