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3" r:id="rId10"/>
    <p:sldId id="269" r:id="rId11"/>
    <p:sldId id="264" r:id="rId12"/>
    <p:sldId id="270" r:id="rId13"/>
    <p:sldId id="265" r:id="rId14"/>
    <p:sldId id="271" r:id="rId15"/>
    <p:sldId id="266" r:id="rId16"/>
    <p:sldId id="272" r:id="rId17"/>
    <p:sldId id="26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99"/>
    <a:srgbClr val="0C0CC4"/>
    <a:srgbClr val="FF0000"/>
    <a:srgbClr val="FF0066"/>
    <a:srgbClr val="15BB3D"/>
    <a:srgbClr val="660066"/>
    <a:srgbClr val="0D0D79"/>
    <a:srgbClr val="0033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72400" cy="5000660"/>
          </a:xfrm>
        </p:spPr>
        <p:txBody>
          <a:bodyPr>
            <a:noAutofit/>
          </a:bodyPr>
          <a:lstStyle/>
          <a:p>
            <a:r>
              <a:rPr lang="ru-RU" sz="6600" b="1" i="1" dirty="0" smtClean="0">
                <a:solidFill>
                  <a:srgbClr val="FF0066"/>
                </a:solidFill>
              </a:rPr>
              <a:t>О</a:t>
            </a:r>
            <a:r>
              <a:rPr lang="ru-RU" sz="6600" b="1" i="1" dirty="0" smtClean="0">
                <a:solidFill>
                  <a:srgbClr val="660066"/>
                </a:solidFill>
              </a:rPr>
              <a:t>к</a:t>
            </a:r>
            <a:r>
              <a:rPr lang="ru-RU" sz="6600" b="1" i="1" dirty="0" smtClean="0">
                <a:solidFill>
                  <a:srgbClr val="0D0D79"/>
                </a:solidFill>
              </a:rPr>
              <a:t>р</a:t>
            </a:r>
            <a:r>
              <a:rPr lang="ru-RU" sz="6600" b="1" i="1" dirty="0" smtClean="0">
                <a:solidFill>
                  <a:srgbClr val="FF0066"/>
                </a:solidFill>
              </a:rPr>
              <a:t>у</a:t>
            </a:r>
            <a:r>
              <a:rPr lang="ru-RU" sz="6600" b="1" i="1" dirty="0" smtClean="0">
                <a:solidFill>
                  <a:srgbClr val="FFFF00"/>
                </a:solidFill>
              </a:rPr>
              <a:t>ж</a:t>
            </a:r>
            <a:r>
              <a:rPr lang="ru-RU" sz="6600" b="1" i="1" dirty="0" smtClean="0">
                <a:solidFill>
                  <a:srgbClr val="FF0066"/>
                </a:solidFill>
              </a:rPr>
              <a:t>а</a:t>
            </a:r>
            <a:r>
              <a:rPr lang="ru-RU" sz="6600" b="1" i="1" dirty="0" smtClean="0">
                <a:solidFill>
                  <a:schemeClr val="accent6">
                    <a:lumMod val="75000"/>
                  </a:schemeClr>
                </a:solidFill>
              </a:rPr>
              <a:t>ю</a:t>
            </a:r>
            <a:r>
              <a:rPr lang="ru-RU" sz="6600" b="1" i="1" dirty="0" smtClean="0">
                <a:solidFill>
                  <a:srgbClr val="15BB3D"/>
                </a:solidFill>
              </a:rPr>
              <a:t>щ</a:t>
            </a:r>
            <a:r>
              <a:rPr lang="ru-RU" sz="6600" b="1" i="1" dirty="0" smtClean="0">
                <a:solidFill>
                  <a:srgbClr val="FF0066"/>
                </a:solidFill>
              </a:rPr>
              <a:t>и</a:t>
            </a:r>
            <a:r>
              <a:rPr lang="ru-RU" sz="6600" b="1" i="1" dirty="0" smtClean="0">
                <a:solidFill>
                  <a:schemeClr val="accent3">
                    <a:lumMod val="50000"/>
                  </a:schemeClr>
                </a:solidFill>
              </a:rPr>
              <a:t>й</a:t>
            </a:r>
            <a:r>
              <a:rPr lang="ru-RU" sz="6600" b="1" i="1" dirty="0" smtClean="0">
                <a:solidFill>
                  <a:srgbClr val="7030A0"/>
                </a:solidFill>
              </a:rPr>
              <a:t>  </a:t>
            </a:r>
            <a:r>
              <a:rPr lang="ru-RU" sz="6600" b="1" i="1" dirty="0" smtClean="0">
                <a:solidFill>
                  <a:srgbClr val="15BB3D"/>
                </a:solidFill>
              </a:rPr>
              <a:t>м</a:t>
            </a:r>
            <a:r>
              <a:rPr lang="ru-RU" sz="6600" b="1" i="1" dirty="0" smtClean="0">
                <a:solidFill>
                  <a:srgbClr val="FF0066"/>
                </a:solidFill>
              </a:rPr>
              <a:t>и</a:t>
            </a:r>
            <a:r>
              <a:rPr lang="ru-RU" sz="6600" b="1" i="1" dirty="0" smtClean="0">
                <a:solidFill>
                  <a:srgbClr val="FFFF00"/>
                </a:solidFill>
              </a:rPr>
              <a:t>р</a:t>
            </a:r>
            <a:r>
              <a:rPr lang="ru-RU" sz="6600" b="1" i="1" dirty="0" smtClean="0">
                <a:solidFill>
                  <a:srgbClr val="7030A0"/>
                </a:solidFill>
              </a:rPr>
              <a:t>.</a:t>
            </a:r>
            <a:r>
              <a:rPr lang="ru-RU" sz="4800" b="1" i="1" dirty="0" smtClean="0">
                <a:solidFill>
                  <a:srgbClr val="7030A0"/>
                </a:solidFill>
              </a:rPr>
              <a:t/>
            </a:r>
            <a:br>
              <a:rPr lang="ru-RU" sz="4800" b="1" i="1" dirty="0" smtClean="0">
                <a:solidFill>
                  <a:srgbClr val="7030A0"/>
                </a:solidFill>
              </a:rPr>
            </a:br>
            <a:r>
              <a:rPr lang="ru-RU" sz="8800" b="1" i="1" dirty="0" smtClean="0">
                <a:solidFill>
                  <a:schemeClr val="accent3">
                    <a:lumMod val="50000"/>
                  </a:schemeClr>
                </a:solidFill>
              </a:rPr>
              <a:t>Т</a:t>
            </a:r>
            <a:r>
              <a:rPr lang="ru-RU" sz="8800" b="1" i="1" dirty="0" smtClean="0">
                <a:solidFill>
                  <a:schemeClr val="accent6">
                    <a:lumMod val="75000"/>
                  </a:schemeClr>
                </a:solidFill>
              </a:rPr>
              <a:t>е</a:t>
            </a:r>
            <a:r>
              <a:rPr lang="ru-RU" sz="8800" b="1" i="1" dirty="0" smtClean="0">
                <a:solidFill>
                  <a:srgbClr val="7030A0"/>
                </a:solidFill>
              </a:rPr>
              <a:t>м</a:t>
            </a:r>
            <a:r>
              <a:rPr lang="ru-RU" sz="8800" b="1" i="1" dirty="0" smtClean="0">
                <a:solidFill>
                  <a:schemeClr val="accent6">
                    <a:lumMod val="75000"/>
                  </a:schemeClr>
                </a:solidFill>
              </a:rPr>
              <a:t>а</a:t>
            </a:r>
            <a:r>
              <a:rPr lang="ru-RU" sz="8800" b="1" i="1" dirty="0" smtClean="0">
                <a:solidFill>
                  <a:srgbClr val="7030A0"/>
                </a:solidFill>
              </a:rPr>
              <a:t>: </a:t>
            </a:r>
            <a:r>
              <a:rPr lang="ru-RU" sz="4800" b="1" i="1" dirty="0" smtClean="0">
                <a:solidFill>
                  <a:srgbClr val="7030A0"/>
                </a:solidFill>
              </a:rPr>
              <a:t/>
            </a:r>
            <a:br>
              <a:rPr lang="ru-RU" sz="4800" b="1" i="1" dirty="0" smtClean="0">
                <a:solidFill>
                  <a:srgbClr val="7030A0"/>
                </a:solidFill>
              </a:rPr>
            </a:br>
            <a:r>
              <a:rPr lang="ru-RU" sz="6000" b="1" i="1" dirty="0" smtClean="0">
                <a:solidFill>
                  <a:srgbClr val="7030A0"/>
                </a:solidFill>
              </a:rPr>
              <a:t>«</a:t>
            </a:r>
            <a:r>
              <a:rPr lang="ru-RU" sz="6000" b="1" i="1" dirty="0" smtClean="0">
                <a:solidFill>
                  <a:srgbClr val="0C0CC4"/>
                </a:solidFill>
              </a:rPr>
              <a:t>Ж</a:t>
            </a:r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6000" b="1" i="1" dirty="0" smtClean="0">
                <a:solidFill>
                  <a:srgbClr val="FFFF00"/>
                </a:solidFill>
              </a:rPr>
              <a:t>з</a:t>
            </a:r>
            <a:r>
              <a:rPr lang="ru-RU" sz="6000" b="1" i="1" dirty="0" smtClean="0">
                <a:solidFill>
                  <a:schemeClr val="accent3">
                    <a:lumMod val="50000"/>
                  </a:schemeClr>
                </a:solidFill>
              </a:rPr>
              <a:t>н</a:t>
            </a:r>
            <a:r>
              <a:rPr lang="ru-RU" sz="6000" b="1" i="1" dirty="0" smtClean="0">
                <a:solidFill>
                  <a:srgbClr val="FFC000"/>
                </a:solidFill>
              </a:rPr>
              <a:t>ь</a:t>
            </a:r>
            <a:r>
              <a:rPr lang="ru-RU" sz="6000" b="1" i="1" dirty="0" smtClean="0">
                <a:solidFill>
                  <a:srgbClr val="7030A0"/>
                </a:solidFill>
              </a:rPr>
              <a:t> </a:t>
            </a:r>
            <a:r>
              <a:rPr lang="ru-RU" sz="8000" b="1" i="1" dirty="0" smtClean="0">
                <a:solidFill>
                  <a:srgbClr val="002060"/>
                </a:solidFill>
              </a:rPr>
              <a:t>н</a:t>
            </a:r>
            <a:r>
              <a:rPr lang="ru-RU" sz="8000" b="1" i="1" dirty="0" smtClean="0">
                <a:solidFill>
                  <a:srgbClr val="FF0066"/>
                </a:solidFill>
              </a:rPr>
              <a:t>а</a:t>
            </a:r>
            <a:r>
              <a:rPr lang="ru-RU" sz="8000" b="1" i="1" dirty="0" smtClean="0">
                <a:solidFill>
                  <a:srgbClr val="002060"/>
                </a:solidFill>
              </a:rPr>
              <a:t> </a:t>
            </a:r>
            <a:r>
              <a:rPr lang="ru-RU" sz="6000" b="1" i="1" dirty="0" smtClean="0">
                <a:solidFill>
                  <a:srgbClr val="7030A0"/>
                </a:solidFill>
              </a:rPr>
              <a:t> </a:t>
            </a:r>
            <a:r>
              <a:rPr lang="ru-RU" sz="6000" b="1" i="1" dirty="0" smtClean="0">
                <a:solidFill>
                  <a:srgbClr val="0070C0"/>
                </a:solidFill>
              </a:rPr>
              <a:t>л</a:t>
            </a:r>
            <a:r>
              <a:rPr lang="ru-RU" sz="6000" b="1" i="1" dirty="0" smtClean="0">
                <a:solidFill>
                  <a:srgbClr val="FF0066"/>
                </a:solidFill>
              </a:rPr>
              <a:t>у</a:t>
            </a:r>
            <a:r>
              <a:rPr lang="ru-RU" sz="6000" b="1" i="1" dirty="0" smtClean="0">
                <a:solidFill>
                  <a:srgbClr val="FFC000"/>
                </a:solidFill>
              </a:rPr>
              <a:t>г</a:t>
            </a:r>
            <a:r>
              <a:rPr lang="ru-RU" sz="6000" b="1" i="1" dirty="0" smtClean="0">
                <a:solidFill>
                  <a:srgbClr val="FF0066"/>
                </a:solidFill>
              </a:rPr>
              <a:t>у</a:t>
            </a:r>
            <a:r>
              <a:rPr lang="ru-RU" sz="6000" b="1" i="1" dirty="0" smtClean="0">
                <a:solidFill>
                  <a:srgbClr val="660066"/>
                </a:solidFill>
              </a:rPr>
              <a:t>   </a:t>
            </a:r>
            <a:r>
              <a:rPr lang="ru-RU" sz="6000" b="1" i="1" dirty="0" smtClean="0">
                <a:solidFill>
                  <a:schemeClr val="accent6">
                    <a:lumMod val="75000"/>
                  </a:schemeClr>
                </a:solidFill>
              </a:rPr>
              <a:t>и</a:t>
            </a:r>
            <a:r>
              <a:rPr lang="ru-RU" sz="6000" b="1" i="1" dirty="0" smtClean="0">
                <a:solidFill>
                  <a:srgbClr val="660066"/>
                </a:solidFill>
              </a:rPr>
              <a:t> </a:t>
            </a:r>
            <a:r>
              <a:rPr lang="ru-RU" sz="6000" b="1" i="1" dirty="0" smtClean="0">
                <a:solidFill>
                  <a:srgbClr val="7030A0"/>
                </a:solidFill>
              </a:rPr>
              <a:t> </a:t>
            </a:r>
            <a:br>
              <a:rPr lang="ru-RU" sz="6000" b="1" i="1" dirty="0" smtClean="0">
                <a:solidFill>
                  <a:srgbClr val="7030A0"/>
                </a:solidFill>
              </a:rPr>
            </a:br>
            <a:r>
              <a:rPr lang="ru-RU" sz="6000" b="1" i="1" dirty="0" smtClean="0">
                <a:solidFill>
                  <a:srgbClr val="FFFF00"/>
                </a:solidFill>
              </a:rPr>
              <a:t>в</a:t>
            </a:r>
            <a:r>
              <a:rPr lang="ru-RU" sz="6000" b="1" i="1" dirty="0" smtClean="0">
                <a:solidFill>
                  <a:srgbClr val="7030A0"/>
                </a:solidFill>
              </a:rPr>
              <a:t>   </a:t>
            </a:r>
            <a:r>
              <a:rPr lang="ru-RU" sz="6000" b="1" i="1" dirty="0" smtClean="0">
                <a:solidFill>
                  <a:srgbClr val="92D050"/>
                </a:solidFill>
              </a:rPr>
              <a:t>л</a:t>
            </a:r>
            <a:r>
              <a:rPr lang="ru-RU" sz="6000" b="1" i="1" dirty="0" smtClean="0">
                <a:solidFill>
                  <a:srgbClr val="FF0000"/>
                </a:solidFill>
              </a:rPr>
              <a:t>е</a:t>
            </a:r>
            <a:r>
              <a:rPr lang="ru-RU" sz="6000" b="1" i="1" dirty="0" smtClean="0">
                <a:solidFill>
                  <a:srgbClr val="00B0F0"/>
                </a:solidFill>
              </a:rPr>
              <a:t>с</a:t>
            </a:r>
            <a:r>
              <a:rPr lang="ru-RU" sz="6000" b="1" i="1" dirty="0" smtClean="0">
                <a:solidFill>
                  <a:srgbClr val="FF0000"/>
                </a:solidFill>
              </a:rPr>
              <a:t>у</a:t>
            </a:r>
            <a:r>
              <a:rPr lang="ru-RU" sz="6000" b="1" i="1" dirty="0" smtClean="0">
                <a:solidFill>
                  <a:srgbClr val="7030A0"/>
                </a:solidFill>
              </a:rPr>
              <a:t>.»</a:t>
            </a:r>
            <a:r>
              <a:rPr lang="ru-RU" sz="4800" b="1" i="1" dirty="0" smtClean="0">
                <a:solidFill>
                  <a:srgbClr val="7030A0"/>
                </a:solidFill>
              </a:rPr>
              <a:t/>
            </a:r>
            <a:br>
              <a:rPr lang="ru-RU" sz="4800" b="1" i="1" dirty="0" smtClean="0">
                <a:solidFill>
                  <a:srgbClr val="7030A0"/>
                </a:solidFill>
              </a:rPr>
            </a:br>
            <a:endParaRPr lang="ru-RU" sz="4800" b="1" i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29454" y="5143512"/>
            <a:ext cx="2214546" cy="114300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C0CC4"/>
                </a:solidFill>
              </a:rPr>
              <a:t>Составила: </a:t>
            </a:r>
          </a:p>
          <a:p>
            <a:r>
              <a:rPr lang="ru-RU" sz="2400" b="1" dirty="0" smtClean="0">
                <a:solidFill>
                  <a:srgbClr val="0C0CC4"/>
                </a:solidFill>
              </a:rPr>
              <a:t>Малышева В Н</a:t>
            </a:r>
            <a:endParaRPr lang="ru-RU" sz="2400" b="1" dirty="0">
              <a:solidFill>
                <a:srgbClr val="0C0CC4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714884"/>
            <a:ext cx="3786182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00174"/>
          </a:xfrm>
          <a:solidFill>
            <a:srgbClr val="FFC000"/>
          </a:solidFill>
        </p:spPr>
        <p:txBody>
          <a:bodyPr/>
          <a:lstStyle/>
          <a:p>
            <a:r>
              <a:rPr lang="ru-RU" b="1" dirty="0" smtClean="0">
                <a:solidFill>
                  <a:srgbClr val="660066"/>
                </a:solidFill>
              </a:rPr>
              <a:t>Содержание урока.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0174"/>
            <a:ext cx="4572000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500174"/>
            <a:ext cx="4572000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660066"/>
                </a:solidFill>
              </a:rPr>
              <a:t>Содержание урока.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7544" y="1600200"/>
            <a:ext cx="8219256" cy="4525963"/>
          </a:xfrm>
        </p:spPr>
        <p:txBody>
          <a:bodyPr/>
          <a:lstStyle/>
          <a:p>
            <a:pPr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5.Какие цепи питания характерны для луга?</a:t>
            </a:r>
          </a:p>
          <a:p>
            <a:pPr>
              <a:buNone/>
            </a:pPr>
            <a:r>
              <a:rPr lang="ru-RU" b="1" dirty="0" smtClean="0">
                <a:solidFill>
                  <a:srgbClr val="FF0066"/>
                </a:solidFill>
              </a:rPr>
              <a:t>А) Желуди,   Мыши,  Совы.</a:t>
            </a:r>
          </a:p>
          <a:p>
            <a:pPr>
              <a:buNone/>
            </a:pPr>
            <a:r>
              <a:rPr lang="ru-RU" b="1" dirty="0" smtClean="0">
                <a:solidFill>
                  <a:srgbClr val="FF0066"/>
                </a:solidFill>
              </a:rPr>
              <a:t>Б) Мятлик,   Мыши,   Совы.</a:t>
            </a:r>
          </a:p>
          <a:p>
            <a:pPr>
              <a:buNone/>
            </a:pPr>
            <a:r>
              <a:rPr lang="ru-RU" b="1" dirty="0" smtClean="0">
                <a:solidFill>
                  <a:srgbClr val="FF0066"/>
                </a:solidFill>
              </a:rPr>
              <a:t>В) Остатки растений,  Дождевые черви,  Трясогузка.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0C0CC4"/>
                </a:solidFill>
              </a:rPr>
              <a:t>***3. Работа по карточкам.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0C0CC4"/>
                </a:solidFill>
              </a:rPr>
              <a:t>( С гербарием).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0C0CC4"/>
                </a:solidFill>
              </a:rPr>
              <a:t>---Среди растений выбрать луговые, лесные.</a:t>
            </a:r>
          </a:p>
          <a:p>
            <a:pPr>
              <a:buNone/>
            </a:pPr>
            <a:endParaRPr lang="ru-RU" sz="3200" b="1" dirty="0">
              <a:solidFill>
                <a:srgbClr val="0C0CC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rgbClr val="660066"/>
                </a:solidFill>
              </a:rPr>
              <a:t>Содержание урока.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7"/>
            <a:ext cx="5572132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7" y="4252944"/>
            <a:ext cx="3714744" cy="2605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1428736"/>
            <a:ext cx="3714744" cy="2860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660066"/>
                </a:solidFill>
              </a:rPr>
              <a:t>Содержание урока.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7544" y="1600200"/>
            <a:ext cx="8219256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--- </a:t>
            </a:r>
            <a:r>
              <a:rPr lang="ru-RU" b="1" dirty="0" smtClean="0">
                <a:solidFill>
                  <a:srgbClr val="0C0CC4"/>
                </a:solidFill>
              </a:rPr>
              <a:t>Назвать природные сообщества из растений и животных:  </a:t>
            </a:r>
          </a:p>
          <a:p>
            <a:pPr>
              <a:buNone/>
            </a:pPr>
            <a:r>
              <a:rPr lang="ru-RU" dirty="0" smtClean="0"/>
              <a:t>(</a:t>
            </a:r>
            <a:r>
              <a:rPr lang="ru-RU" b="1" dirty="0" smtClean="0">
                <a:solidFill>
                  <a:srgbClr val="660066"/>
                </a:solidFill>
              </a:rPr>
              <a:t>Колокольчик, тимофеевка, клевер, пчела, перепел, коростель)- </a:t>
            </a:r>
            <a:r>
              <a:rPr lang="ru-RU" sz="1400" b="1" dirty="0" smtClean="0">
                <a:solidFill>
                  <a:srgbClr val="660066"/>
                </a:solidFill>
              </a:rPr>
              <a:t>луг.</a:t>
            </a:r>
            <a:endParaRPr lang="ru-RU" b="1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(Ель, сосна, береза, малина, земляника, кукушка,  дятел, соболь, лось) – 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лес</a:t>
            </a:r>
            <a:r>
              <a:rPr lang="ru-RU" sz="1400" dirty="0" smtClean="0"/>
              <a:t>.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( Кукуруза, пшеница, рожь, картофель) </a:t>
            </a:r>
            <a:r>
              <a:rPr lang="ru-RU" sz="1400" b="1" dirty="0" smtClean="0">
                <a:solidFill>
                  <a:srgbClr val="FF0000"/>
                </a:solidFill>
              </a:rPr>
              <a:t>– поле.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  <a:solidFill>
            <a:srgbClr val="00FF99"/>
          </a:solidFill>
        </p:spPr>
        <p:txBody>
          <a:bodyPr/>
          <a:lstStyle/>
          <a:p>
            <a:r>
              <a:rPr lang="ru-RU" b="1" dirty="0" smtClean="0">
                <a:solidFill>
                  <a:srgbClr val="660066"/>
                </a:solidFill>
              </a:rPr>
              <a:t>Содержание урока.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144000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660066"/>
                </a:solidFill>
              </a:rPr>
              <a:t>Содержание урока.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7544" y="1600200"/>
            <a:ext cx="8219256" cy="4525963"/>
          </a:xfrm>
        </p:spPr>
        <p:txBody>
          <a:bodyPr/>
          <a:lstStyle/>
          <a:p>
            <a:r>
              <a:rPr lang="ru-RU" sz="4000" b="1" dirty="0" smtClean="0">
                <a:solidFill>
                  <a:srgbClr val="15BB3D"/>
                </a:solidFill>
              </a:rPr>
              <a:t>Заполнить таблицу.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1" y="2571743"/>
          <a:ext cx="8715438" cy="3214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5146"/>
                <a:gridCol w="2905146"/>
                <a:gridCol w="2905146"/>
              </a:tblGrid>
              <a:tr h="1071570"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Насекомые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Птицы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Звери.</a:t>
                      </a:r>
                      <a:endParaRPr lang="ru-RU" sz="3600" dirty="0"/>
                    </a:p>
                  </a:txBody>
                  <a:tcPr/>
                </a:tc>
              </a:tr>
              <a:tr h="107157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7157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rgbClr val="FFC000"/>
          </a:solidFill>
        </p:spPr>
        <p:txBody>
          <a:bodyPr/>
          <a:lstStyle/>
          <a:p>
            <a:r>
              <a:rPr lang="ru-RU" b="1" dirty="0" smtClean="0">
                <a:solidFill>
                  <a:srgbClr val="660066"/>
                </a:solidFill>
              </a:rPr>
              <a:t>Содержание урока.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  <a:solidFill>
            <a:srgbClr val="FFFF00"/>
          </a:solidFill>
        </p:spPr>
        <p:txBody>
          <a:bodyPr/>
          <a:lstStyle/>
          <a:p>
            <a:r>
              <a:rPr lang="ru-RU" sz="4000" b="1" dirty="0" smtClean="0">
                <a:solidFill>
                  <a:srgbClr val="FF0066"/>
                </a:solidFill>
              </a:rPr>
              <a:t>Итог урока.</a:t>
            </a:r>
          </a:p>
          <a:p>
            <a:r>
              <a:rPr lang="ru-RU" sz="3600" b="1" i="1" dirty="0" smtClean="0"/>
              <a:t>Какая была цель? </a:t>
            </a:r>
          </a:p>
          <a:p>
            <a:r>
              <a:rPr lang="ru-RU" sz="3600" b="1" i="1" dirty="0" smtClean="0"/>
              <a:t>На все ли вопросы удалось получить ответы?</a:t>
            </a:r>
          </a:p>
          <a:p>
            <a:r>
              <a:rPr lang="ru-RU" sz="3600" b="1" i="1" dirty="0" smtClean="0"/>
              <a:t>Над чем еще надо поработать?</a:t>
            </a:r>
          </a:p>
          <a:p>
            <a:r>
              <a:rPr lang="ru-RU" sz="3600" b="1" i="1" dirty="0" smtClean="0"/>
              <a:t>Кого можно поблагодарить за урок?</a:t>
            </a:r>
          </a:p>
          <a:p>
            <a:r>
              <a:rPr lang="ru-RU" sz="3600" b="1" i="1" dirty="0" smtClean="0"/>
              <a:t>(Самооценка. Комментарии учителя.)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i="1" dirty="0" smtClean="0">
                <a:solidFill>
                  <a:srgbClr val="FF0000"/>
                </a:solidFill>
              </a:rPr>
              <a:t>У</a:t>
            </a:r>
            <a:r>
              <a:rPr lang="ru-RU" sz="6600" b="1" i="1" dirty="0" smtClean="0">
                <a:solidFill>
                  <a:srgbClr val="003366"/>
                </a:solidFill>
              </a:rPr>
              <a:t>р</a:t>
            </a:r>
            <a:r>
              <a:rPr lang="ru-RU" sz="6600" b="1" i="1" dirty="0" smtClean="0">
                <a:solidFill>
                  <a:srgbClr val="FF0000"/>
                </a:solidFill>
              </a:rPr>
              <a:t>о</a:t>
            </a:r>
            <a:r>
              <a:rPr lang="ru-RU" sz="6600" b="1" i="1" dirty="0" smtClean="0">
                <a:solidFill>
                  <a:srgbClr val="003366"/>
                </a:solidFill>
              </a:rPr>
              <a:t>к</a:t>
            </a:r>
            <a:r>
              <a:rPr lang="ru-RU" sz="6600" b="1" i="1" dirty="0" smtClean="0"/>
              <a:t>    </a:t>
            </a:r>
            <a:r>
              <a:rPr lang="ru-RU" sz="6600" b="1" i="1" dirty="0" smtClean="0">
                <a:solidFill>
                  <a:srgbClr val="FF0000"/>
                </a:solidFill>
              </a:rPr>
              <a:t>о</a:t>
            </a:r>
            <a:r>
              <a:rPr lang="ru-RU" sz="6600" b="1" i="1" dirty="0" smtClean="0">
                <a:solidFill>
                  <a:srgbClr val="003366"/>
                </a:solidFill>
              </a:rPr>
              <a:t>к</a:t>
            </a:r>
            <a:r>
              <a:rPr lang="ru-RU" sz="6600" b="1" i="1" dirty="0" smtClean="0">
                <a:solidFill>
                  <a:srgbClr val="FF0000"/>
                </a:solidFill>
              </a:rPr>
              <a:t>о</a:t>
            </a:r>
            <a:r>
              <a:rPr lang="ru-RU" sz="6600" b="1" i="1" dirty="0" smtClean="0">
                <a:solidFill>
                  <a:srgbClr val="003366"/>
                </a:solidFill>
              </a:rPr>
              <a:t>н</a:t>
            </a:r>
            <a:r>
              <a:rPr lang="ru-RU" sz="6600" b="1" i="1" dirty="0" smtClean="0">
                <a:solidFill>
                  <a:srgbClr val="92D050"/>
                </a:solidFill>
              </a:rPr>
              <a:t>ч</a:t>
            </a:r>
            <a:r>
              <a:rPr lang="ru-RU" sz="6600" b="1" i="1" dirty="0" smtClean="0">
                <a:solidFill>
                  <a:srgbClr val="FF0000"/>
                </a:solidFill>
              </a:rPr>
              <a:t>е</a:t>
            </a:r>
            <a:r>
              <a:rPr lang="ru-RU" sz="6600" b="1" i="1" dirty="0" smtClean="0">
                <a:solidFill>
                  <a:srgbClr val="003366"/>
                </a:solidFill>
              </a:rPr>
              <a:t>н</a:t>
            </a:r>
            <a:r>
              <a:rPr lang="ru-RU" sz="6600" b="1" i="1" dirty="0" smtClean="0">
                <a:solidFill>
                  <a:srgbClr val="92D050"/>
                </a:solidFill>
              </a:rPr>
              <a:t>.</a:t>
            </a:r>
            <a:endParaRPr lang="ru-RU" sz="6600" b="1" i="1" dirty="0">
              <a:solidFill>
                <a:srgbClr val="92D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7800" b="1" i="1" dirty="0" smtClean="0">
                <a:solidFill>
                  <a:schemeClr val="accent5">
                    <a:lumMod val="50000"/>
                  </a:schemeClr>
                </a:solidFill>
              </a:rPr>
              <a:t>С</a:t>
            </a:r>
            <a:r>
              <a:rPr lang="ru-RU" sz="7800" b="1" i="1" dirty="0" smtClean="0"/>
              <a:t> </a:t>
            </a:r>
            <a:r>
              <a:rPr lang="ru-RU" sz="7800" b="1" i="1" dirty="0" smtClean="0">
                <a:solidFill>
                  <a:srgbClr val="7030A0"/>
                </a:solidFill>
              </a:rPr>
              <a:t>п</a:t>
            </a:r>
            <a:r>
              <a:rPr lang="ru-RU" sz="7800" b="1" i="1" dirty="0" smtClean="0">
                <a:solidFill>
                  <a:srgbClr val="FF0066"/>
                </a:solidFill>
              </a:rPr>
              <a:t>а</a:t>
            </a:r>
            <a:r>
              <a:rPr lang="ru-RU" sz="7800" b="1" i="1" dirty="0" smtClean="0">
                <a:solidFill>
                  <a:srgbClr val="00B050"/>
                </a:solidFill>
              </a:rPr>
              <a:t>с</a:t>
            </a:r>
            <a:r>
              <a:rPr lang="ru-RU" sz="7800" b="1" i="1" dirty="0" smtClean="0"/>
              <a:t> </a:t>
            </a:r>
            <a:r>
              <a:rPr lang="ru-RU" sz="7800" b="1" i="1" dirty="0" err="1" smtClean="0">
                <a:solidFill>
                  <a:srgbClr val="FF0066"/>
                </a:solidFill>
              </a:rPr>
              <a:t>и</a:t>
            </a:r>
            <a:r>
              <a:rPr lang="ru-RU" sz="7800" b="1" i="1" dirty="0" err="1" smtClean="0">
                <a:solidFill>
                  <a:srgbClr val="002060"/>
                </a:solidFill>
              </a:rPr>
              <a:t>б</a:t>
            </a:r>
            <a:r>
              <a:rPr lang="ru-RU" sz="7800" b="1" i="1" dirty="0" smtClean="0"/>
              <a:t> </a:t>
            </a:r>
            <a:r>
              <a:rPr lang="ru-RU" sz="7800" b="1" i="1" dirty="0" smtClean="0">
                <a:solidFill>
                  <a:srgbClr val="FF0066"/>
                </a:solidFill>
              </a:rPr>
              <a:t>о</a:t>
            </a:r>
            <a:r>
              <a:rPr lang="ru-RU" sz="7800" b="1" i="1" dirty="0" smtClean="0"/>
              <a:t> </a:t>
            </a:r>
          </a:p>
          <a:p>
            <a:pPr>
              <a:buNone/>
            </a:pPr>
            <a:r>
              <a:rPr lang="ru-RU" sz="6400" b="1" i="1" dirty="0" smtClean="0"/>
              <a:t>            </a:t>
            </a:r>
            <a:r>
              <a:rPr lang="ru-RU" sz="7100" b="1" i="1" dirty="0" err="1" smtClean="0">
                <a:solidFill>
                  <a:schemeClr val="accent1">
                    <a:lumMod val="50000"/>
                  </a:schemeClr>
                </a:solidFill>
              </a:rPr>
              <a:t>з</a:t>
            </a:r>
            <a:r>
              <a:rPr lang="ru-RU" sz="7100" b="1" i="1" dirty="0" smtClean="0"/>
              <a:t> </a:t>
            </a:r>
            <a:r>
              <a:rPr lang="ru-RU" sz="7100" b="1" i="1" dirty="0" smtClean="0">
                <a:solidFill>
                  <a:srgbClr val="FF0066"/>
                </a:solidFill>
              </a:rPr>
              <a:t>а</a:t>
            </a:r>
            <a:r>
              <a:rPr lang="ru-RU" sz="7100" b="1" i="1" dirty="0" smtClean="0"/>
              <a:t> </a:t>
            </a:r>
            <a:endParaRPr lang="ru-RU" sz="6400" b="1" i="1" dirty="0" smtClean="0"/>
          </a:p>
          <a:p>
            <a:pPr>
              <a:buNone/>
            </a:pPr>
            <a:r>
              <a:rPr lang="ru-RU" sz="6400" b="1" i="1" dirty="0" smtClean="0"/>
              <a:t>     </a:t>
            </a:r>
          </a:p>
          <a:p>
            <a:pPr>
              <a:buNone/>
            </a:pPr>
            <a:r>
              <a:rPr lang="ru-RU" sz="8800" b="1" i="1" dirty="0" smtClean="0">
                <a:solidFill>
                  <a:srgbClr val="660066"/>
                </a:solidFill>
              </a:rPr>
              <a:t>в</a:t>
            </a:r>
            <a:r>
              <a:rPr lang="ru-RU" sz="8800" b="1" i="1" dirty="0" smtClean="0"/>
              <a:t> </a:t>
            </a:r>
            <a:r>
              <a:rPr lang="ru-RU" sz="8800" b="1" i="1" dirty="0" err="1" smtClean="0">
                <a:solidFill>
                  <a:srgbClr val="00B050"/>
                </a:solidFill>
              </a:rPr>
              <a:t>н</a:t>
            </a:r>
            <a:r>
              <a:rPr lang="ru-RU" sz="8800" b="1" i="1" dirty="0" smtClean="0"/>
              <a:t> </a:t>
            </a:r>
            <a:r>
              <a:rPr lang="ru-RU" sz="8800" b="1" i="1" dirty="0" smtClean="0">
                <a:solidFill>
                  <a:srgbClr val="FF0066"/>
                </a:solidFill>
              </a:rPr>
              <a:t>и</a:t>
            </a:r>
            <a:r>
              <a:rPr lang="ru-RU" sz="8800" b="1" i="1" dirty="0" smtClean="0">
                <a:solidFill>
                  <a:srgbClr val="0D0D79"/>
                </a:solidFill>
              </a:rPr>
              <a:t>м</a:t>
            </a:r>
            <a:r>
              <a:rPr lang="ru-RU" sz="8800" b="1" i="1" dirty="0" smtClean="0"/>
              <a:t> </a:t>
            </a:r>
            <a:r>
              <a:rPr lang="ru-RU" sz="8800" b="1" i="1" dirty="0" smtClean="0">
                <a:solidFill>
                  <a:srgbClr val="FF0066"/>
                </a:solidFill>
              </a:rPr>
              <a:t>а</a:t>
            </a:r>
            <a:r>
              <a:rPr lang="ru-RU" sz="8800" b="1" i="1" dirty="0" smtClean="0"/>
              <a:t> </a:t>
            </a:r>
            <a:r>
              <a:rPr lang="ru-RU" sz="8800" b="1" i="1" dirty="0" err="1" smtClean="0">
                <a:solidFill>
                  <a:srgbClr val="00B050"/>
                </a:solidFill>
              </a:rPr>
              <a:t>н</a:t>
            </a:r>
            <a:r>
              <a:rPr lang="ru-RU" sz="8800" b="1" i="1" dirty="0" smtClean="0"/>
              <a:t> </a:t>
            </a:r>
            <a:r>
              <a:rPr lang="ru-RU" sz="8800" b="1" i="1" dirty="0" smtClean="0">
                <a:solidFill>
                  <a:srgbClr val="FF0000"/>
                </a:solidFill>
              </a:rPr>
              <a:t>и </a:t>
            </a:r>
            <a:r>
              <a:rPr lang="ru-RU" sz="8800" b="1" i="1" dirty="0" smtClean="0">
                <a:solidFill>
                  <a:srgbClr val="FF0066"/>
                </a:solidFill>
              </a:rPr>
              <a:t>е</a:t>
            </a:r>
            <a:r>
              <a:rPr lang="ru-RU" sz="8800" b="1" i="1" dirty="0" smtClean="0">
                <a:solidFill>
                  <a:srgbClr val="FF0000"/>
                </a:solidFill>
              </a:rPr>
              <a:t>.</a:t>
            </a:r>
            <a:endParaRPr lang="ru-RU" sz="8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i="1" dirty="0" smtClean="0">
                <a:solidFill>
                  <a:srgbClr val="FFFF00"/>
                </a:solidFill>
              </a:rPr>
              <a:t>Цели урока.</a:t>
            </a:r>
            <a:endParaRPr lang="ru-RU" sz="6600" b="1" i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Сформировать  представления учащихся  жизни </a:t>
            </a:r>
            <a:r>
              <a:rPr lang="ru-RU" sz="3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луга</a:t>
            </a:r>
            <a:r>
              <a:rPr lang="ru-RU" sz="3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.</a:t>
            </a:r>
            <a:endParaRPr lang="ru-RU" sz="3600" b="1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r>
              <a:rPr lang="ru-RU" sz="3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Ознакомиться с растительным и животным миром </a:t>
            </a:r>
            <a:r>
              <a:rPr lang="ru-RU" sz="3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луга</a:t>
            </a:r>
            <a:r>
              <a:rPr lang="ru-RU" sz="3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.</a:t>
            </a:r>
            <a:endParaRPr lang="ru-RU" sz="3600" b="1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r>
              <a:rPr lang="ru-RU" sz="3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О знакомиться с ролью человека, его влиянием  </a:t>
            </a:r>
            <a:r>
              <a:rPr lang="ru-RU" sz="3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на жизнь луга.</a:t>
            </a:r>
            <a:endParaRPr lang="ru-RU" sz="3600" b="1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r>
              <a:rPr lang="ru-RU" sz="3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Выявить известное и неизвестное.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Формируемые УУД.</a:t>
            </a:r>
            <a:endParaRPr lang="ru-RU" sz="54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C0CC4"/>
                </a:solidFill>
              </a:rPr>
              <a:t>Познавательные.  Извлекать нужную информацию.</a:t>
            </a:r>
          </a:p>
          <a:p>
            <a:r>
              <a:rPr lang="ru-RU" b="1" dirty="0" smtClean="0">
                <a:solidFill>
                  <a:srgbClr val="0C0CC4"/>
                </a:solidFill>
              </a:rPr>
              <a:t>Коммуникативные. Соблюдать правила речевого поведения.</a:t>
            </a:r>
          </a:p>
          <a:p>
            <a:r>
              <a:rPr lang="ru-RU" b="1" dirty="0" smtClean="0">
                <a:solidFill>
                  <a:srgbClr val="0C0CC4"/>
                </a:solidFill>
              </a:rPr>
              <a:t>Регулятивные. Действовать по плану. Контролировать свою деятельность.</a:t>
            </a:r>
          </a:p>
          <a:p>
            <a:r>
              <a:rPr lang="ru-RU" b="1" dirty="0" smtClean="0">
                <a:solidFill>
                  <a:srgbClr val="0C0CC4"/>
                </a:solidFill>
              </a:rPr>
              <a:t>Личностные. Приобретать новые знания и умения.</a:t>
            </a:r>
            <a:endParaRPr lang="ru-RU" b="1" dirty="0">
              <a:solidFill>
                <a:srgbClr val="0C0CC4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5429265"/>
            <a:ext cx="6500826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C000"/>
                </a:solidFill>
              </a:rPr>
              <a:t>Оборудование. </a:t>
            </a:r>
            <a:endParaRPr lang="ru-RU" sz="6000" b="1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66"/>
                </a:solidFill>
              </a:rPr>
              <a:t>Гербарий растений луга </a:t>
            </a:r>
            <a:r>
              <a:rPr lang="ru-RU" sz="4000" b="1" dirty="0" smtClean="0">
                <a:solidFill>
                  <a:srgbClr val="FF0066"/>
                </a:solidFill>
              </a:rPr>
              <a:t>.</a:t>
            </a:r>
            <a:endParaRPr lang="ru-RU" sz="4000" b="1" dirty="0" smtClean="0">
              <a:solidFill>
                <a:srgbClr val="FF0066"/>
              </a:solidFill>
            </a:endParaRPr>
          </a:p>
          <a:p>
            <a:r>
              <a:rPr lang="ru-RU" sz="4000" b="1" dirty="0" smtClean="0">
                <a:solidFill>
                  <a:srgbClr val="FF0066"/>
                </a:solidFill>
              </a:rPr>
              <a:t>Атлас – определитель.</a:t>
            </a:r>
          </a:p>
          <a:p>
            <a:r>
              <a:rPr lang="ru-RU" sz="4000" b="1" dirty="0" smtClean="0">
                <a:solidFill>
                  <a:srgbClr val="FF0066"/>
                </a:solidFill>
              </a:rPr>
              <a:t>Рисунки с изображением животных </a:t>
            </a:r>
            <a:r>
              <a:rPr lang="ru-RU" sz="4000" b="1" dirty="0" smtClean="0">
                <a:solidFill>
                  <a:srgbClr val="FF0066"/>
                </a:solidFill>
              </a:rPr>
              <a:t>луга</a:t>
            </a:r>
            <a:r>
              <a:rPr lang="ru-RU" sz="4000" b="1" dirty="0" smtClean="0">
                <a:solidFill>
                  <a:srgbClr val="FF0066"/>
                </a:solidFill>
              </a:rPr>
              <a:t>.</a:t>
            </a:r>
            <a:endParaRPr lang="ru-RU" sz="4000" b="1" dirty="0" smtClean="0">
              <a:solidFill>
                <a:srgbClr val="FF0066"/>
              </a:solidFill>
            </a:endParaRPr>
          </a:p>
          <a:p>
            <a:r>
              <a:rPr lang="ru-RU" sz="4000" b="1" dirty="0" smtClean="0">
                <a:solidFill>
                  <a:srgbClr val="FF0066"/>
                </a:solidFill>
              </a:rPr>
              <a:t>Карточки для индивидуальной работы.</a:t>
            </a:r>
            <a:endParaRPr lang="ru-RU" sz="4000" b="1" dirty="0">
              <a:solidFill>
                <a:srgbClr val="FF0066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1857364"/>
            <a:ext cx="2428860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660066"/>
                </a:solidFill>
              </a:rPr>
              <a:t>Содержание урока.</a:t>
            </a:r>
            <a:endParaRPr lang="ru-RU" sz="6000" b="1" dirty="0">
              <a:solidFill>
                <a:srgbClr val="66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</a:t>
            </a:r>
            <a:r>
              <a:rPr lang="ru-RU" sz="3600" b="1" dirty="0" smtClean="0">
                <a:solidFill>
                  <a:srgbClr val="FF0000"/>
                </a:solidFill>
              </a:rPr>
              <a:t>. Организационный момент.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2. актуализация опорных знаний.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Беседа.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Почему луг называют природным сообществом?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 (Все тесно связано: растения, животные, грибы, микроорганизмы луга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7215206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660066"/>
                </a:solidFill>
              </a:rPr>
              <a:t>Содержание урока.</a:t>
            </a:r>
            <a:endParaRPr lang="ru-RU" sz="5400" b="1" dirty="0">
              <a:solidFill>
                <a:srgbClr val="66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C0CC4"/>
                </a:solidFill>
              </a:rPr>
              <a:t>***Игра «Узнай меня».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rgbClr val="FF0066"/>
                </a:solidFill>
              </a:rPr>
              <a:t>Ценный злак - кормовое растение с тонкими листьями и мелкими колосками, образующими метелку</a:t>
            </a:r>
            <a:r>
              <a:rPr lang="ru-RU" sz="1200" b="1" dirty="0" smtClean="0">
                <a:solidFill>
                  <a:srgbClr val="FF0066"/>
                </a:solidFill>
              </a:rPr>
              <a:t>.(Мятлик).</a:t>
            </a:r>
          </a:p>
          <a:p>
            <a:pPr marL="514350" indent="-514350">
              <a:buAutoNum type="arabicPeriod"/>
            </a:pPr>
            <a:r>
              <a:rPr lang="ru-RU" sz="2400" b="1" dirty="0" smtClean="0">
                <a:solidFill>
                  <a:srgbClr val="FF0066"/>
                </a:solidFill>
              </a:rPr>
              <a:t>Растение с мелкими плодами , похожими на сумки.</a:t>
            </a:r>
          </a:p>
          <a:p>
            <a:pPr marL="514350" indent="-514350">
              <a:buNone/>
            </a:pPr>
            <a:r>
              <a:rPr lang="ru-RU" sz="1100" b="1" dirty="0" smtClean="0">
                <a:solidFill>
                  <a:srgbClr val="FF0066"/>
                </a:solidFill>
              </a:rPr>
              <a:t>( Пастушья сумка)</a:t>
            </a:r>
            <a:endParaRPr lang="ru-RU" sz="2800" b="1" dirty="0" smtClean="0">
              <a:solidFill>
                <a:srgbClr val="FF0066"/>
              </a:solidFill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FF0066"/>
                </a:solidFill>
              </a:rPr>
              <a:t>3.Птица звонко поет. </a:t>
            </a:r>
            <a:r>
              <a:rPr lang="ru-RU" sz="1100" b="1" dirty="0" smtClean="0">
                <a:solidFill>
                  <a:srgbClr val="FF0066"/>
                </a:solidFill>
              </a:rPr>
              <a:t>(Перепел).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FF0066"/>
                </a:solidFill>
              </a:rPr>
              <a:t>4</a:t>
            </a:r>
            <a:r>
              <a:rPr lang="ru-RU" sz="2800" b="1" dirty="0" smtClean="0">
                <a:solidFill>
                  <a:srgbClr val="FF0066"/>
                </a:solidFill>
              </a:rPr>
              <a:t>. Житель луга с громким скрипучим голосом</a:t>
            </a:r>
            <a:r>
              <a:rPr lang="ru-RU" sz="1400" b="1" dirty="0" smtClean="0">
                <a:solidFill>
                  <a:srgbClr val="FF0066"/>
                </a:solidFill>
              </a:rPr>
              <a:t>. (Коростель).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FF0066"/>
                </a:solidFill>
              </a:rPr>
              <a:t>5.Громко стрекочет на лугу  с длинными усами и ногами</a:t>
            </a:r>
            <a:r>
              <a:rPr lang="ru-RU" sz="1100" b="1" dirty="0" smtClean="0">
                <a:solidFill>
                  <a:srgbClr val="FF0066"/>
                </a:solidFill>
              </a:rPr>
              <a:t>.(Кузнечик).</a:t>
            </a:r>
            <a:endParaRPr lang="ru-RU" sz="2400" b="1" dirty="0" smtClean="0">
              <a:solidFill>
                <a:srgbClr val="FF0066"/>
              </a:solidFill>
            </a:endParaRPr>
          </a:p>
          <a:p>
            <a:pPr>
              <a:buNone/>
            </a:pPr>
            <a:endParaRPr lang="ru-RU" sz="1100" b="1" dirty="0" smtClean="0">
              <a:solidFill>
                <a:srgbClr val="FF0066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3" y="357166"/>
            <a:ext cx="178591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660066"/>
                </a:solidFill>
              </a:rPr>
              <a:t>Содержание урока.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400" b="1" dirty="0" smtClean="0">
                <a:solidFill>
                  <a:srgbClr val="0C0CC4"/>
                </a:solidFill>
              </a:rPr>
              <a:t>***Тест.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На лугу растут: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rgbClr val="FF0066"/>
                </a:solidFill>
              </a:rPr>
              <a:t>А) только травянистые растения.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rgbClr val="FF0066"/>
                </a:solidFill>
              </a:rPr>
              <a:t>Б) мхи и лишайники.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2.На лугу живут: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rgbClr val="FF0066"/>
                </a:solidFill>
              </a:rPr>
              <a:t>А) Лебеди, рябчики, шелкопряды.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rgbClr val="FF0066"/>
                </a:solidFill>
              </a:rPr>
              <a:t>Б) шмели, совы, глухари.</a:t>
            </a:r>
            <a:endParaRPr lang="ru-RU" b="1" dirty="0">
              <a:solidFill>
                <a:srgbClr val="FF0066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1285860"/>
            <a:ext cx="2284381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12"/>
          </a:xfrm>
          <a:solidFill>
            <a:srgbClr val="92D050"/>
          </a:solidFill>
        </p:spPr>
        <p:txBody>
          <a:bodyPr/>
          <a:lstStyle/>
          <a:p>
            <a:r>
              <a:rPr lang="ru-RU" b="1" dirty="0" smtClean="0">
                <a:solidFill>
                  <a:srgbClr val="660066"/>
                </a:solidFill>
              </a:rPr>
              <a:t>Содержание урока.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3"/>
            <a:ext cx="4714876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7" y="1571613"/>
            <a:ext cx="4429124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660066"/>
                </a:solidFill>
              </a:rPr>
              <a:t>Содержание урока.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7544" y="1600200"/>
            <a:ext cx="8219256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3</a:t>
            </a:r>
            <a:r>
              <a:rPr lang="ru-RU" b="1" dirty="0" smtClean="0">
                <a:solidFill>
                  <a:srgbClr val="15BB3D"/>
                </a:solidFill>
              </a:rPr>
              <a:t>.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Растениями луга являются:</a:t>
            </a:r>
          </a:p>
          <a:p>
            <a:pPr>
              <a:buNone/>
            </a:pPr>
            <a:r>
              <a:rPr lang="ru-RU" b="1" dirty="0" smtClean="0">
                <a:solidFill>
                  <a:srgbClr val="15BB3D"/>
                </a:solidFill>
              </a:rPr>
              <a:t>А) тимофеевка, клевер, нивяник.</a:t>
            </a:r>
          </a:p>
          <a:p>
            <a:pPr>
              <a:buNone/>
            </a:pPr>
            <a:r>
              <a:rPr lang="ru-RU" b="1" dirty="0" smtClean="0">
                <a:solidFill>
                  <a:srgbClr val="15BB3D"/>
                </a:solidFill>
              </a:rPr>
              <a:t>Б) ландыш, осока, ягель.</a:t>
            </a:r>
          </a:p>
          <a:p>
            <a:pPr>
              <a:buNone/>
            </a:pPr>
            <a:r>
              <a:rPr lang="ru-RU" b="1" dirty="0" smtClean="0">
                <a:solidFill>
                  <a:srgbClr val="15BB3D"/>
                </a:solidFill>
              </a:rPr>
              <a:t>В) черника, пион, типчак.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4.</a:t>
            </a:r>
            <a:r>
              <a:rPr lang="ru-RU" b="1" dirty="0" smtClean="0">
                <a:solidFill>
                  <a:srgbClr val="15BB3D"/>
                </a:solidFill>
              </a:rPr>
              <a:t>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Санитарами луга и леса называют:</a:t>
            </a:r>
          </a:p>
          <a:p>
            <a:pPr>
              <a:buNone/>
            </a:pPr>
            <a:r>
              <a:rPr lang="ru-RU" b="1" dirty="0" smtClean="0">
                <a:solidFill>
                  <a:srgbClr val="15BB3D"/>
                </a:solidFill>
              </a:rPr>
              <a:t>А) жуков навозников и могильников, дятла.</a:t>
            </a:r>
          </a:p>
          <a:p>
            <a:pPr>
              <a:buNone/>
            </a:pPr>
            <a:r>
              <a:rPr lang="ru-RU" b="1" dirty="0" smtClean="0">
                <a:solidFill>
                  <a:srgbClr val="15BB3D"/>
                </a:solidFill>
              </a:rPr>
              <a:t>Б) пчел, кабанов, соек.</a:t>
            </a:r>
          </a:p>
          <a:p>
            <a:pPr>
              <a:buNone/>
            </a:pPr>
            <a:r>
              <a:rPr lang="ru-RU" b="1" dirty="0" smtClean="0">
                <a:solidFill>
                  <a:srgbClr val="15BB3D"/>
                </a:solidFill>
              </a:rPr>
              <a:t>В) жужелиц, кузнечиков жуков – короедов.</a:t>
            </a:r>
            <a:endParaRPr lang="ru-RU" b="1" dirty="0">
              <a:solidFill>
                <a:srgbClr val="15BB3D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5" y="1428736"/>
            <a:ext cx="257173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0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506</Words>
  <Application>Microsoft Office PowerPoint</Application>
  <PresentationFormat>Экран (4:3)</PresentationFormat>
  <Paragraphs>83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Окружающий  мир. Тема:  «Жизнь на  лугу   и   в   лесу.» </vt:lpstr>
      <vt:lpstr>Цели урока.</vt:lpstr>
      <vt:lpstr>Формируемые УУД.</vt:lpstr>
      <vt:lpstr>Оборудование. </vt:lpstr>
      <vt:lpstr>Содержание урока.</vt:lpstr>
      <vt:lpstr>Содержание урока.</vt:lpstr>
      <vt:lpstr>Содержание урока.</vt:lpstr>
      <vt:lpstr>Содержание урока.</vt:lpstr>
      <vt:lpstr>Содержание урока.</vt:lpstr>
      <vt:lpstr>Содержание урока.</vt:lpstr>
      <vt:lpstr>Содержание урока.</vt:lpstr>
      <vt:lpstr>Содержание урока.</vt:lpstr>
      <vt:lpstr>Содержание урока.</vt:lpstr>
      <vt:lpstr>Содержание урока.</vt:lpstr>
      <vt:lpstr>Содержание урока.</vt:lpstr>
      <vt:lpstr>Содержание урока.</vt:lpstr>
      <vt:lpstr>Урок    окончен.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Николай</dc:creator>
  <cp:lastModifiedBy>admin</cp:lastModifiedBy>
  <cp:revision>51</cp:revision>
  <dcterms:created xsi:type="dcterms:W3CDTF">2020-05-27T16:28:59Z</dcterms:created>
  <dcterms:modified xsi:type="dcterms:W3CDTF">2022-12-31T02:52:23Z</dcterms:modified>
</cp:coreProperties>
</file>