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58" r:id="rId5"/>
    <p:sldId id="267" r:id="rId6"/>
    <p:sldId id="275" r:id="rId7"/>
    <p:sldId id="263" r:id="rId8"/>
    <p:sldId id="259" r:id="rId9"/>
    <p:sldId id="260" r:id="rId10"/>
    <p:sldId id="262" r:id="rId11"/>
    <p:sldId id="274" r:id="rId12"/>
    <p:sldId id="261" r:id="rId13"/>
    <p:sldId id="269" r:id="rId14"/>
    <p:sldId id="265" r:id="rId15"/>
    <p:sldId id="266" r:id="rId16"/>
    <p:sldId id="271" r:id="rId17"/>
    <p:sldId id="264" r:id="rId18"/>
    <p:sldId id="277" r:id="rId19"/>
    <p:sldId id="273" r:id="rId20"/>
    <p:sldId id="272" r:id="rId21"/>
    <p:sldId id="276" r:id="rId22"/>
    <p:sldId id="268" r:id="rId23"/>
    <p:sldId id="278" r:id="rId2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70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162B80-1F9A-47B6-933D-0BE093584D32}"/>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3A41E5D-4DEF-4098-8CB3-F843AFBE87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3BFDE0D6-3D90-44E8-A15C-7B414BFF16A8}"/>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5" name="Нижний колонтитул 4">
            <a:extLst>
              <a:ext uri="{FF2B5EF4-FFF2-40B4-BE49-F238E27FC236}">
                <a16:creationId xmlns:a16="http://schemas.microsoft.com/office/drawing/2014/main" id="{03841CEE-837C-45A6-8FCB-066766DCA71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5317A07-9173-4C62-90C9-297815A267BD}"/>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2699738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21A786-F6BE-4EF2-910D-9290B85560D7}"/>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A5A25F70-1699-43DE-B2D7-0918DDC358E1}"/>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B7FF5F5-E2F1-4277-B22B-B99C250A34B5}"/>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5" name="Нижний колонтитул 4">
            <a:extLst>
              <a:ext uri="{FF2B5EF4-FFF2-40B4-BE49-F238E27FC236}">
                <a16:creationId xmlns:a16="http://schemas.microsoft.com/office/drawing/2014/main" id="{D899E6A6-509A-4B97-AC96-361448AAE82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F4A5D53-CEA2-4AA8-8570-C00616491F02}"/>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3244728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23ADE3B7-4CA2-4DA3-A5AA-CAFF5FACE93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4B613D30-3487-4A7E-B9E5-7144C208525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B154FA5-3D17-49B7-B041-1ACE9B44283F}"/>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5" name="Нижний колонтитул 4">
            <a:extLst>
              <a:ext uri="{FF2B5EF4-FFF2-40B4-BE49-F238E27FC236}">
                <a16:creationId xmlns:a16="http://schemas.microsoft.com/office/drawing/2014/main" id="{5EB6A17F-0368-4721-A3B3-E7F10111E53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FF9652A-5078-4FFF-829B-0C388A27B800}"/>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2417142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4D574E2-2FBC-47D0-8E0F-EF0BC203E2E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547F84D-0861-4B50-AC0E-DE34C3CECA3B}"/>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1161965-EDCC-485A-A3EE-F86B4B218F8A}"/>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5" name="Нижний колонтитул 4">
            <a:extLst>
              <a:ext uri="{FF2B5EF4-FFF2-40B4-BE49-F238E27FC236}">
                <a16:creationId xmlns:a16="http://schemas.microsoft.com/office/drawing/2014/main" id="{3B5DEAAB-9C22-4BB1-9596-45824A1F42D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D06E2D4-FFB7-4CD9-858A-96B4EE3C7358}"/>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281133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9B011B-8DAA-46C7-85D2-30544E2DB21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C4DDD5CC-6CD4-4535-8BDF-560E8C3082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187EA71-F3D5-4992-80CD-A080E1CE4252}"/>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5" name="Нижний колонтитул 4">
            <a:extLst>
              <a:ext uri="{FF2B5EF4-FFF2-40B4-BE49-F238E27FC236}">
                <a16:creationId xmlns:a16="http://schemas.microsoft.com/office/drawing/2014/main" id="{A0BF544D-7A15-4C12-A1C9-7A7016DB30C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7EAB90F-50F5-4400-BF11-A5E7559FA3F2}"/>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132695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B394E01-09BA-46F2-A9F3-58F7F71F2209}"/>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62D03DE-5EB6-49DD-A4CD-383AEB619F3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6707BD2A-B0D1-4AF2-843A-77F5AEF530E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073E31F-0527-471C-8DD1-A8D4BE08D3A9}"/>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6" name="Нижний колонтитул 5">
            <a:extLst>
              <a:ext uri="{FF2B5EF4-FFF2-40B4-BE49-F238E27FC236}">
                <a16:creationId xmlns:a16="http://schemas.microsoft.com/office/drawing/2014/main" id="{DF1BC3C9-FC13-4B5A-AD27-2D4007E1D25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8E75439-B942-456E-B47B-86B06CB0E061}"/>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143250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3E993C-1F6A-46CB-92AF-76D82217991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1F87A5A-C31A-4435-81E7-400F3C940F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B822FDC1-244B-424E-816F-012A6FCBD85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88E0DA07-BEFA-4882-8369-42D46CE163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30192204-792F-431C-9245-8CDEE72851C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39ED8B24-AB98-42E3-ADB6-170E51FFC5A8}"/>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8" name="Нижний колонтитул 7">
            <a:extLst>
              <a:ext uri="{FF2B5EF4-FFF2-40B4-BE49-F238E27FC236}">
                <a16:creationId xmlns:a16="http://schemas.microsoft.com/office/drawing/2014/main" id="{F4D4D9B9-2B54-4F39-B618-DC1AF65C0E10}"/>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23560246-38ED-4484-896E-52B4E78B4B97}"/>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2514806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3EEE52A-43C4-4CDB-989B-830BFF2E860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2B0F954B-923A-48F6-9A29-B54C2E9697F7}"/>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4" name="Нижний колонтитул 3">
            <a:extLst>
              <a:ext uri="{FF2B5EF4-FFF2-40B4-BE49-F238E27FC236}">
                <a16:creationId xmlns:a16="http://schemas.microsoft.com/office/drawing/2014/main" id="{9255B78C-7142-4C89-AF73-B7C1069FD1E6}"/>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7E0E6172-87B4-402C-85EA-D0B8FD37B829}"/>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2433881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CE41083C-CBCC-46D7-9E43-5186BCA7E063}"/>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3" name="Нижний колонтитул 2">
            <a:extLst>
              <a:ext uri="{FF2B5EF4-FFF2-40B4-BE49-F238E27FC236}">
                <a16:creationId xmlns:a16="http://schemas.microsoft.com/office/drawing/2014/main" id="{783C21E7-4158-4451-8377-6B4B29AED951}"/>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E27A0993-8989-4FB3-B372-AFF15ABAA1C7}"/>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3377160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4028ACD-BD2B-497A-BDBB-2B85AF17E55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A942E42C-EBFC-4AEC-8DEC-4B3891F452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848B36F1-0A2E-4FC3-9C91-0B3DB981D0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A6DDAD87-D6F0-4A68-BFE7-5EAD3C2A35B2}"/>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6" name="Нижний колонтитул 5">
            <a:extLst>
              <a:ext uri="{FF2B5EF4-FFF2-40B4-BE49-F238E27FC236}">
                <a16:creationId xmlns:a16="http://schemas.microsoft.com/office/drawing/2014/main" id="{0DE3C22A-E689-487F-AB1D-83E7A85B3ED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BF930BB-84DA-40E6-B2EF-E1408D411776}"/>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1718929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FC72684-431C-4BD4-BFF9-3CC072EAE45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2CED73C6-48E4-4F33-BAEE-ED16387B97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9F6676C1-4BEA-4128-96F0-3ABB4BDAC7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60F4F63-0A72-43F4-B57C-815B2983C318}"/>
              </a:ext>
            </a:extLst>
          </p:cNvPr>
          <p:cNvSpPr>
            <a:spLocks noGrp="1"/>
          </p:cNvSpPr>
          <p:nvPr>
            <p:ph type="dt" sz="half" idx="10"/>
          </p:nvPr>
        </p:nvSpPr>
        <p:spPr/>
        <p:txBody>
          <a:bodyPr/>
          <a:lstStyle/>
          <a:p>
            <a:fld id="{61D8D32E-B95A-4DAE-B07D-E964D632239B}" type="datetimeFigureOut">
              <a:rPr lang="ru-RU" smtClean="0"/>
              <a:t>29.12.2022</a:t>
            </a:fld>
            <a:endParaRPr lang="ru-RU"/>
          </a:p>
        </p:txBody>
      </p:sp>
      <p:sp>
        <p:nvSpPr>
          <p:cNvPr id="6" name="Нижний колонтитул 5">
            <a:extLst>
              <a:ext uri="{FF2B5EF4-FFF2-40B4-BE49-F238E27FC236}">
                <a16:creationId xmlns:a16="http://schemas.microsoft.com/office/drawing/2014/main" id="{45020785-8037-413A-A47E-9ABAC3AEB7E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F81CD7E-56AF-46E5-BC4A-430F1F638690}"/>
              </a:ext>
            </a:extLst>
          </p:cNvPr>
          <p:cNvSpPr>
            <a:spLocks noGrp="1"/>
          </p:cNvSpPr>
          <p:nvPr>
            <p:ph type="sldNum" sz="quarter" idx="12"/>
          </p:nvPr>
        </p:nvSpPr>
        <p:spPr/>
        <p:txBody>
          <a:bodyPr/>
          <a:lstStyle/>
          <a:p>
            <a:fld id="{E78A0289-A4EA-4932-8A2C-2AE05BA6B31C}" type="slidenum">
              <a:rPr lang="ru-RU" smtClean="0"/>
              <a:t>‹#›</a:t>
            </a:fld>
            <a:endParaRPr lang="ru-RU"/>
          </a:p>
        </p:txBody>
      </p:sp>
    </p:spTree>
    <p:extLst>
      <p:ext uri="{BB962C8B-B14F-4D97-AF65-F5344CB8AC3E}">
        <p14:creationId xmlns:p14="http://schemas.microsoft.com/office/powerpoint/2010/main" val="2498930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4000" r="-22000" b="-4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963C7E-EBAB-43A8-8AC5-9B041E9505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BE7F1EAD-928D-42EC-8105-66007AC069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6C9EAB8-806B-4A83-A8ED-A9B117C4E6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D8D32E-B95A-4DAE-B07D-E964D632239B}" type="datetimeFigureOut">
              <a:rPr lang="ru-RU" smtClean="0"/>
              <a:t>29.12.2022</a:t>
            </a:fld>
            <a:endParaRPr lang="ru-RU"/>
          </a:p>
        </p:txBody>
      </p:sp>
      <p:sp>
        <p:nvSpPr>
          <p:cNvPr id="5" name="Нижний колонтитул 4">
            <a:extLst>
              <a:ext uri="{FF2B5EF4-FFF2-40B4-BE49-F238E27FC236}">
                <a16:creationId xmlns:a16="http://schemas.microsoft.com/office/drawing/2014/main" id="{189C17C9-B9B7-4B74-9AE4-F36F67E4F6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D44977D4-D6A8-48A1-97AD-30F8D6BF60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8A0289-A4EA-4932-8A2C-2AE05BA6B31C}" type="slidenum">
              <a:rPr lang="ru-RU" smtClean="0"/>
              <a:t>‹#›</a:t>
            </a:fld>
            <a:endParaRPr lang="ru-RU"/>
          </a:p>
        </p:txBody>
      </p:sp>
    </p:spTree>
    <p:extLst>
      <p:ext uri="{BB962C8B-B14F-4D97-AF65-F5344CB8AC3E}">
        <p14:creationId xmlns:p14="http://schemas.microsoft.com/office/powerpoint/2010/main" val="31328914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1085;&#1086;&#1074;&#1099;&#1081;%20&#1075;&#1086;&#1076;.pptx" TargetMode="External"/><Relationship Id="rId2" Type="http://schemas.openxmlformats.org/officeDocument/2006/relationships/hyperlink" Target="&#1087;&#1088;&#1086;&#1089;&#1090;&#1086;&#1082;&#1074;&#1072;&#1096;&#1077;&#1085;&#1086;.mp4"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8877B2A6-7845-4EAC-AC60-E0E8FED0BB5A}"/>
              </a:ext>
            </a:extLst>
          </p:cNvPr>
          <p:cNvSpPr/>
          <p:nvPr/>
        </p:nvSpPr>
        <p:spPr>
          <a:xfrm>
            <a:off x="741680" y="314960"/>
            <a:ext cx="10820400" cy="4988560"/>
          </a:xfrm>
          <a:prstGeom prst="rect">
            <a:avLst/>
          </a:prstGeom>
          <a:noFill/>
        </p:spPr>
        <p:txBody>
          <a:bodyPr wrap="none" lIns="91440" tIns="45720" rIns="91440" bIns="45720">
            <a:prstTxWarp prst="textArchUpPour">
              <a:avLst/>
            </a:prstTxWarp>
            <a:spAutoFit/>
          </a:bodyPr>
          <a:lstStyle/>
          <a:p>
            <a:pPr algn="ctr"/>
            <a:r>
              <a:rPr lang="ru-RU"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НОВЫЙ</a:t>
            </a:r>
          </a:p>
        </p:txBody>
      </p:sp>
      <p:sp>
        <p:nvSpPr>
          <p:cNvPr id="5" name="Прямоугольник 4">
            <a:extLst>
              <a:ext uri="{FF2B5EF4-FFF2-40B4-BE49-F238E27FC236}">
                <a16:creationId xmlns:a16="http://schemas.microsoft.com/office/drawing/2014/main" id="{70AE7DC9-3F33-4AC1-8435-EE87984B9710}"/>
              </a:ext>
            </a:extLst>
          </p:cNvPr>
          <p:cNvSpPr/>
          <p:nvPr/>
        </p:nvSpPr>
        <p:spPr>
          <a:xfrm>
            <a:off x="2026840" y="3429000"/>
            <a:ext cx="8250080" cy="1874520"/>
          </a:xfrm>
          <a:prstGeom prst="rect">
            <a:avLst/>
          </a:prstGeom>
          <a:noFill/>
        </p:spPr>
        <p:txBody>
          <a:bodyPr wrap="none" lIns="91440" tIns="45720" rIns="91440" bIns="45720">
            <a:prstTxWarp prst="textPlain">
              <a:avLst/>
            </a:prstTxWarp>
            <a:spAutoFit/>
          </a:bodyPr>
          <a:lstStyle/>
          <a:p>
            <a:pPr algn="ctr"/>
            <a:r>
              <a:rPr lang="ru-RU"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2023 год</a:t>
            </a:r>
          </a:p>
        </p:txBody>
      </p:sp>
    </p:spTree>
    <p:extLst>
      <p:ext uri="{BB962C8B-B14F-4D97-AF65-F5344CB8AC3E}">
        <p14:creationId xmlns:p14="http://schemas.microsoft.com/office/powerpoint/2010/main" val="11259572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228600" y="172918"/>
            <a:ext cx="10515600" cy="3874135"/>
          </a:xfrm>
        </p:spPr>
        <p:txBody>
          <a:bodyPr>
            <a:noAutofit/>
          </a:bodyPr>
          <a:lstStyle/>
          <a:p>
            <a:pPr marL="0" indent="0">
              <a:buNone/>
            </a:pPr>
            <a:r>
              <a:rPr lang="ru-RU" sz="3200" b="1" dirty="0">
                <a:solidFill>
                  <a:schemeClr val="bg1"/>
                </a:solidFill>
              </a:rPr>
              <a:t>Кто автор этого указ?</a:t>
            </a:r>
          </a:p>
          <a:p>
            <a:pPr marL="0" indent="0">
              <a:buNone/>
            </a:pPr>
            <a:r>
              <a:rPr lang="ru-RU" sz="3200" b="1" dirty="0">
                <a:solidFill>
                  <a:schemeClr val="bg1"/>
                </a:solidFill>
              </a:rPr>
              <a:t>«Поелику в России считают Новый год по-разному, с сего числа перестать дурить головы людям и считать новый год повсеместно с первого января. А в знак доброго начинания и веселия поздравить друг друга с Новым годом, желая в делах благополучия и в семье благоденствия. В честь Нового года учинять украшения из елей, детей забавлять, на санках катать с гор. А взрослым людям пьянства и мордобоя не учинять – на то и других дней хватает»</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750560" y="4748014"/>
            <a:ext cx="2044149"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Петр </a:t>
            </a:r>
            <a:r>
              <a:rPr lang="en-US"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I</a:t>
            </a:r>
            <a:endParaRPr lang="ru-RU" sz="4000" dirty="0">
              <a:solidFill>
                <a:srgbClr val="FFFF00"/>
              </a:solidFill>
            </a:endParaRPr>
          </a:p>
        </p:txBody>
      </p:sp>
    </p:spTree>
    <p:extLst>
      <p:ext uri="{BB962C8B-B14F-4D97-AF65-F5344CB8AC3E}">
        <p14:creationId xmlns:p14="http://schemas.microsoft.com/office/powerpoint/2010/main" val="255178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256786" y="172918"/>
            <a:ext cx="10515600" cy="3874135"/>
          </a:xfrm>
        </p:spPr>
        <p:txBody>
          <a:bodyPr>
            <a:noAutofit/>
          </a:bodyPr>
          <a:lstStyle/>
          <a:p>
            <a:pPr marL="0" indent="0">
              <a:buNone/>
            </a:pPr>
            <a:r>
              <a:rPr lang="ru-RU" sz="3600" b="1" dirty="0">
                <a:solidFill>
                  <a:schemeClr val="bg1"/>
                </a:solidFill>
              </a:rPr>
              <a:t>Угадайте автора поздравления: </a:t>
            </a:r>
          </a:p>
          <a:p>
            <a:pPr marL="0" indent="0">
              <a:buNone/>
            </a:pPr>
            <a:r>
              <a:rPr lang="ru-RU" sz="3600" b="1" dirty="0">
                <a:solidFill>
                  <a:schemeClr val="bg1"/>
                </a:solidFill>
              </a:rPr>
              <a:t>Чтобы Новый год удачным был, </a:t>
            </a:r>
          </a:p>
          <a:p>
            <a:pPr marL="0" indent="0">
              <a:buNone/>
            </a:pPr>
            <a:r>
              <a:rPr lang="ru-RU" sz="3600" b="1" dirty="0">
                <a:solidFill>
                  <a:schemeClr val="bg1"/>
                </a:solidFill>
              </a:rPr>
              <a:t>Чтоб чаще в гости ты ходил, </a:t>
            </a:r>
          </a:p>
          <a:p>
            <a:pPr marL="0" indent="0">
              <a:buNone/>
            </a:pPr>
            <a:r>
              <a:rPr lang="ru-RU" sz="3600" b="1" dirty="0">
                <a:solidFill>
                  <a:schemeClr val="bg1"/>
                </a:solidFill>
              </a:rPr>
              <a:t>Чтоб у тебя весь этот год </a:t>
            </a:r>
          </a:p>
          <a:p>
            <a:pPr marL="0" indent="0">
              <a:buNone/>
            </a:pPr>
            <a:r>
              <a:rPr lang="ru-RU" sz="3600" b="1" dirty="0">
                <a:solidFill>
                  <a:schemeClr val="bg1"/>
                </a:solidFill>
              </a:rPr>
              <a:t>Забит был сладостями рот! </a:t>
            </a:r>
          </a:p>
          <a:p>
            <a:pPr marL="0" indent="0">
              <a:buNone/>
            </a:pPr>
            <a:r>
              <a:rPr lang="ru-RU" sz="3600" b="1" dirty="0">
                <a:solidFill>
                  <a:schemeClr val="bg1"/>
                </a:solidFill>
              </a:rPr>
              <a:t>Желаю отличного я настроения, </a:t>
            </a:r>
          </a:p>
          <a:p>
            <a:pPr marL="0" indent="0">
              <a:buNone/>
            </a:pPr>
            <a:r>
              <a:rPr lang="ru-RU" sz="3600" b="1" dirty="0">
                <a:solidFill>
                  <a:schemeClr val="bg1"/>
                </a:solidFill>
              </a:rPr>
              <a:t>Гору конфет, пирогов и варенья!</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750560" y="4748014"/>
            <a:ext cx="2674130"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Карлсон</a:t>
            </a:r>
            <a:endParaRPr lang="ru-RU" sz="4000" dirty="0">
              <a:solidFill>
                <a:srgbClr val="FFFF00"/>
              </a:solidFill>
            </a:endParaRPr>
          </a:p>
        </p:txBody>
      </p:sp>
      <p:pic>
        <p:nvPicPr>
          <p:cNvPr id="7170" name="Picture 2" descr="В гостях у Карлсона">
            <a:extLst>
              <a:ext uri="{FF2B5EF4-FFF2-40B4-BE49-F238E27FC236}">
                <a16:creationId xmlns:a16="http://schemas.microsoft.com/office/drawing/2014/main" id="{3CBC074D-B362-4637-A2E3-CD08B7E24A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6390" y="0"/>
            <a:ext cx="4245610" cy="3170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15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barn(inVertical)">
                                      <p:cBhvr>
                                        <p:cTn id="1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198120" y="172918"/>
            <a:ext cx="10744200" cy="3874135"/>
          </a:xfrm>
        </p:spPr>
        <p:txBody>
          <a:bodyPr>
            <a:noAutofit/>
          </a:bodyPr>
          <a:lstStyle/>
          <a:p>
            <a:pPr marL="0" indent="0">
              <a:buNone/>
            </a:pPr>
            <a:r>
              <a:rPr lang="ru-RU" sz="3200" b="1" dirty="0">
                <a:solidFill>
                  <a:schemeClr val="bg1"/>
                </a:solidFill>
              </a:rPr>
              <a:t>Название праздника «Старый Новый год» указывает на его связь со старым стилем календаря, по которому Россия жила до 1918 года. Старый стиль – это календарь, введенный в действие еще римским императором Юлием Цезарем (юлианский календарь). Этот календарь, с точки зрения астрономии, допускал ошибку, которая с годами накапливалась. Разница между старым и новым стилем в XX веке составляла уже плюс 13 дней! Новый стиль – это реформа юлианского календаря. </a:t>
            </a:r>
          </a:p>
          <a:p>
            <a:pPr marL="0" indent="0">
              <a:buNone/>
            </a:pPr>
            <a:r>
              <a:rPr lang="ru-RU" sz="3200" b="1" dirty="0">
                <a:solidFill>
                  <a:schemeClr val="bg1"/>
                </a:solidFill>
              </a:rPr>
              <a:t>Назовите имя Римского Папы, в честь которого назван современный календарь</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2387600" y="4787920"/>
            <a:ext cx="7193280" cy="1569660"/>
          </a:xfrm>
          <a:prstGeom prst="rect">
            <a:avLst/>
          </a:prstGeom>
        </p:spPr>
        <p:txBody>
          <a:bodyPr wrap="square">
            <a:spAutoFit/>
          </a:bodyPr>
          <a:lstStyle/>
          <a:p>
            <a:pPr algn="r"/>
            <a:r>
              <a:rPr lang="ru-RU" sz="4000" b="1" dirty="0">
                <a:solidFill>
                  <a:srgbClr val="FFFF00"/>
                </a:solidFill>
              </a:rPr>
              <a:t>Григорий XIII</a:t>
            </a:r>
          </a:p>
          <a:p>
            <a:r>
              <a:rPr lang="ru-RU" sz="2800" b="1" dirty="0">
                <a:solidFill>
                  <a:srgbClr val="FFFF00"/>
                </a:solidFill>
              </a:rPr>
              <a:t>Следующим днём после четверга 4 октября 1582 г. стала пятница</a:t>
            </a:r>
            <a:r>
              <a:rPr lang="ru-RU" sz="2800" dirty="0">
                <a:solidFill>
                  <a:srgbClr val="FFFF00"/>
                </a:solidFill>
              </a:rPr>
              <a:t> </a:t>
            </a:r>
            <a:r>
              <a:rPr lang="ru-RU" sz="2800" b="1" dirty="0">
                <a:solidFill>
                  <a:srgbClr val="FFFF00"/>
                </a:solidFill>
              </a:rPr>
              <a:t>15 октября</a:t>
            </a:r>
            <a:endParaRPr lang="ru-RU" sz="2800" dirty="0">
              <a:solidFill>
                <a:srgbClr val="FFFF00"/>
              </a:solidFill>
            </a:endParaRPr>
          </a:p>
        </p:txBody>
      </p:sp>
    </p:spTree>
    <p:extLst>
      <p:ext uri="{BB962C8B-B14F-4D97-AF65-F5344CB8AC3E}">
        <p14:creationId xmlns:p14="http://schemas.microsoft.com/office/powerpoint/2010/main" val="360879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6738831" y="504825"/>
            <a:ext cx="4593994" cy="3874135"/>
          </a:xfrm>
        </p:spPr>
        <p:txBody>
          <a:bodyPr>
            <a:normAutofit/>
          </a:bodyPr>
          <a:lstStyle/>
          <a:p>
            <a:pPr marL="0" indent="0">
              <a:buNone/>
            </a:pPr>
            <a:r>
              <a:rPr lang="ru-RU" sz="4000" b="1" dirty="0">
                <a:solidFill>
                  <a:schemeClr val="bg1"/>
                </a:solidFill>
              </a:rPr>
              <a:t>Правда ли, что Дед Мороз живёт в Лапландии?</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875071" y="4846336"/>
            <a:ext cx="7649497" cy="1200329"/>
          </a:xfrm>
          <a:prstGeom prst="rect">
            <a:avLst/>
          </a:prstGeom>
        </p:spPr>
        <p:txBody>
          <a:bodyPr wrap="square">
            <a:spAutoFit/>
          </a:bodyPr>
          <a:lstStyle/>
          <a:p>
            <a:r>
              <a:rPr lang="ru-RU" sz="3600" b="1" dirty="0">
                <a:solidFill>
                  <a:srgbClr val="FFFF00"/>
                </a:solidFill>
              </a:rPr>
              <a:t>Дед Мороз живёт в Великом Устюге, а там живёт Санта-Клаус </a:t>
            </a:r>
            <a:endParaRPr lang="ru-RU" sz="3600" dirty="0">
              <a:solidFill>
                <a:srgbClr val="FFFF00"/>
              </a:solidFill>
            </a:endParaRPr>
          </a:p>
        </p:txBody>
      </p:sp>
      <p:pic>
        <p:nvPicPr>
          <p:cNvPr id="4098" name="Picture 2" descr="Лапландия. Магия зимы | родина Санта Клауса, Дом Рождества, офис Санты,  ферма хаски, северное сияние">
            <a:extLst>
              <a:ext uri="{FF2B5EF4-FFF2-40B4-BE49-F238E27FC236}">
                <a16:creationId xmlns:a16="http://schemas.microsoft.com/office/drawing/2014/main" id="{3A8DF250-4E34-487A-859A-902159B5A4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711536" cy="4581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86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92760" y="504825"/>
            <a:ext cx="10515600" cy="3874135"/>
          </a:xfrm>
        </p:spPr>
        <p:txBody>
          <a:bodyPr>
            <a:noAutofit/>
          </a:bodyPr>
          <a:lstStyle/>
          <a:p>
            <a:pPr marL="0" indent="0">
              <a:buNone/>
            </a:pPr>
            <a:r>
              <a:rPr lang="ru-RU" sz="4000" b="1" dirty="0">
                <a:solidFill>
                  <a:schemeClr val="bg1"/>
                </a:solidFill>
              </a:rPr>
              <a:t>В рассказе О. Генри «Хватит на год» повествуется о том, как один миллионер под Новый год подарил маленькой бедной девочке сверток. По его словам, ей этого подарка должно хватить на весь год. Развернув сверток, девочка была очень разочарована. А что же было в свертке?</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750560" y="4748014"/>
            <a:ext cx="3387466"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Календарь</a:t>
            </a:r>
            <a:endParaRPr lang="ru-RU" sz="4000" dirty="0">
              <a:solidFill>
                <a:srgbClr val="FFFF00"/>
              </a:solidFill>
            </a:endParaRPr>
          </a:p>
        </p:txBody>
      </p:sp>
    </p:spTree>
    <p:extLst>
      <p:ext uri="{BB962C8B-B14F-4D97-AF65-F5344CB8AC3E}">
        <p14:creationId xmlns:p14="http://schemas.microsoft.com/office/powerpoint/2010/main" val="1517747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92760" y="504825"/>
            <a:ext cx="10515600" cy="3874135"/>
          </a:xfrm>
        </p:spPr>
        <p:txBody>
          <a:bodyPr>
            <a:normAutofit/>
          </a:bodyPr>
          <a:lstStyle/>
          <a:p>
            <a:pPr marL="0" indent="0">
              <a:buNone/>
            </a:pPr>
            <a:r>
              <a:rPr lang="ru-RU" sz="4000" b="1" dirty="0">
                <a:solidFill>
                  <a:schemeClr val="bg1"/>
                </a:solidFill>
              </a:rPr>
              <a:t>В конце июля в Гааге прошел слет. Все его участники называли себя Николаями. На слете обсуждались требования техники безопасности при  проникновении в дом через печные трубы. Кто на этот слет           приехал из России? </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750560" y="4748014"/>
            <a:ext cx="3337773"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Дед Мороз</a:t>
            </a:r>
            <a:endParaRPr lang="ru-RU" sz="4000" dirty="0">
              <a:solidFill>
                <a:srgbClr val="FFFF00"/>
              </a:solidFill>
            </a:endParaRPr>
          </a:p>
        </p:txBody>
      </p:sp>
    </p:spTree>
    <p:extLst>
      <p:ext uri="{BB962C8B-B14F-4D97-AF65-F5344CB8AC3E}">
        <p14:creationId xmlns:p14="http://schemas.microsoft.com/office/powerpoint/2010/main" val="210096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299588" y="416335"/>
            <a:ext cx="6239715" cy="3874135"/>
          </a:xfrm>
        </p:spPr>
        <p:txBody>
          <a:bodyPr>
            <a:normAutofit/>
          </a:bodyPr>
          <a:lstStyle/>
          <a:p>
            <a:pPr marL="0" indent="0">
              <a:buNone/>
            </a:pPr>
            <a:r>
              <a:rPr lang="ru-RU" sz="4000" b="1" dirty="0">
                <a:solidFill>
                  <a:schemeClr val="bg1"/>
                </a:solidFill>
              </a:rPr>
              <a:t>Правда ли, что на Новый год у древних славян наряжали не ёлку, а вишнёвое дерево?</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4845992" y="3936527"/>
            <a:ext cx="958917"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Да</a:t>
            </a:r>
            <a:endParaRPr lang="ru-RU" sz="4000" dirty="0">
              <a:solidFill>
                <a:srgbClr val="FFFF00"/>
              </a:solidFill>
            </a:endParaRPr>
          </a:p>
        </p:txBody>
      </p:sp>
      <p:pic>
        <p:nvPicPr>
          <p:cNvPr id="6146" name="Picture 2" descr="Вишнёвое дерево | Шарарам вики | Fandom">
            <a:extLst>
              <a:ext uri="{FF2B5EF4-FFF2-40B4-BE49-F238E27FC236}">
                <a16:creationId xmlns:a16="http://schemas.microsoft.com/office/drawing/2014/main" id="{A81D0D17-5F06-479A-919B-E24DE1043E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466" y="235514"/>
            <a:ext cx="3905250" cy="4695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882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6817360" y="535305"/>
            <a:ext cx="4170680" cy="3874135"/>
          </a:xfrm>
        </p:spPr>
        <p:txBody>
          <a:bodyPr>
            <a:noAutofit/>
          </a:bodyPr>
          <a:lstStyle/>
          <a:p>
            <a:pPr marL="0" indent="0">
              <a:buNone/>
            </a:pPr>
            <a:r>
              <a:rPr lang="ru-RU" sz="4000" b="1" dirty="0">
                <a:solidFill>
                  <a:schemeClr val="bg1"/>
                </a:solidFill>
              </a:rPr>
              <a:t>Это музыкальное произведение написано к фильму по одноименной повести </a:t>
            </a:r>
            <a:r>
              <a:rPr lang="ru-RU" sz="4000" b="1" dirty="0" err="1">
                <a:solidFill>
                  <a:schemeClr val="bg1"/>
                </a:solidFill>
              </a:rPr>
              <a:t>А.С.Пушкина</a:t>
            </a:r>
            <a:r>
              <a:rPr lang="ru-RU" sz="4000" b="1" dirty="0">
                <a:solidFill>
                  <a:schemeClr val="bg1"/>
                </a:solidFill>
              </a:rPr>
              <a:t>. Как называется повесть? </a:t>
            </a:r>
          </a:p>
        </p:txBody>
      </p:sp>
      <p:pic>
        <p:nvPicPr>
          <p:cNvPr id="2" name="Рисунок 1">
            <a:extLst>
              <a:ext uri="{FF2B5EF4-FFF2-40B4-BE49-F238E27FC236}">
                <a16:creationId xmlns:a16="http://schemas.microsoft.com/office/drawing/2014/main" id="{2194B020-7B35-4222-A24D-8F76F56F37F5}"/>
              </a:ext>
            </a:extLst>
          </p:cNvPr>
          <p:cNvPicPr>
            <a:picLocks noChangeAspect="1"/>
          </p:cNvPicPr>
          <p:nvPr/>
        </p:nvPicPr>
        <p:blipFill rotWithShape="1">
          <a:blip r:embed="rId4"/>
          <a:srcRect l="7234"/>
          <a:stretch/>
        </p:blipFill>
        <p:spPr>
          <a:xfrm>
            <a:off x="0" y="-101600"/>
            <a:ext cx="6644640" cy="4010025"/>
          </a:xfrm>
          <a:prstGeom prst="rect">
            <a:avLst/>
          </a:prstGeom>
        </p:spPr>
      </p:pic>
      <p:pic>
        <p:nvPicPr>
          <p:cNvPr id="5" name="метель">
            <a:hlinkClick r:id="" action="ppaction://media"/>
            <a:extLst>
              <a:ext uri="{FF2B5EF4-FFF2-40B4-BE49-F238E27FC236}">
                <a16:creationId xmlns:a16="http://schemas.microsoft.com/office/drawing/2014/main" id="{101F9D29-F27A-4BD8-8250-3D37C344F8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62405" y="4718685"/>
            <a:ext cx="487363" cy="487363"/>
          </a:xfrm>
          <a:prstGeom prst="rect">
            <a:avLst/>
          </a:prstGeom>
        </p:spPr>
      </p:pic>
    </p:spTree>
    <p:extLst>
      <p:ext uri="{BB962C8B-B14F-4D97-AF65-F5344CB8AC3E}">
        <p14:creationId xmlns:p14="http://schemas.microsoft.com/office/powerpoint/2010/main" val="48886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65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6817360" y="535305"/>
            <a:ext cx="4170680" cy="3874135"/>
          </a:xfrm>
        </p:spPr>
        <p:txBody>
          <a:bodyPr>
            <a:noAutofit/>
          </a:bodyPr>
          <a:lstStyle/>
          <a:p>
            <a:pPr marL="0" indent="0">
              <a:buNone/>
            </a:pPr>
            <a:r>
              <a:rPr lang="ru-RU" sz="4000" b="1" dirty="0">
                <a:solidFill>
                  <a:schemeClr val="bg1"/>
                </a:solidFill>
              </a:rPr>
              <a:t>Это музыкальное произведение написано к фильму по одноименной повести </a:t>
            </a:r>
            <a:r>
              <a:rPr lang="ru-RU" sz="4000" b="1" dirty="0" err="1">
                <a:solidFill>
                  <a:schemeClr val="bg1"/>
                </a:solidFill>
              </a:rPr>
              <a:t>А.С.Пушкина</a:t>
            </a:r>
            <a:r>
              <a:rPr lang="ru-RU" sz="4000" b="1" dirty="0">
                <a:solidFill>
                  <a:schemeClr val="bg1"/>
                </a:solidFill>
              </a:rPr>
              <a:t>. Как называется повесть? </a:t>
            </a:r>
          </a:p>
        </p:txBody>
      </p:sp>
      <p:pic>
        <p:nvPicPr>
          <p:cNvPr id="2" name="Рисунок 1">
            <a:extLst>
              <a:ext uri="{FF2B5EF4-FFF2-40B4-BE49-F238E27FC236}">
                <a16:creationId xmlns:a16="http://schemas.microsoft.com/office/drawing/2014/main" id="{2194B020-7B35-4222-A24D-8F76F56F37F5}"/>
              </a:ext>
            </a:extLst>
          </p:cNvPr>
          <p:cNvPicPr>
            <a:picLocks noChangeAspect="1"/>
          </p:cNvPicPr>
          <p:nvPr/>
        </p:nvPicPr>
        <p:blipFill rotWithShape="1">
          <a:blip r:embed="rId2"/>
          <a:srcRect l="7234"/>
          <a:stretch/>
        </p:blipFill>
        <p:spPr>
          <a:xfrm>
            <a:off x="0" y="-101600"/>
            <a:ext cx="6644640" cy="4010025"/>
          </a:xfrm>
          <a:prstGeom prst="rect">
            <a:avLst/>
          </a:prstGeom>
        </p:spPr>
      </p:pic>
      <p:sp>
        <p:nvSpPr>
          <p:cNvPr id="6" name="Прямоугольник 5">
            <a:extLst>
              <a:ext uri="{FF2B5EF4-FFF2-40B4-BE49-F238E27FC236}">
                <a16:creationId xmlns:a16="http://schemas.microsoft.com/office/drawing/2014/main" id="{8D2B9938-C71B-453F-B880-7B46A88407D8}"/>
              </a:ext>
            </a:extLst>
          </p:cNvPr>
          <p:cNvSpPr/>
          <p:nvPr/>
        </p:nvSpPr>
        <p:spPr>
          <a:xfrm>
            <a:off x="2673064" y="5534594"/>
            <a:ext cx="2324675"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Метель</a:t>
            </a:r>
            <a:endParaRPr lang="ru-RU" sz="4000" dirty="0">
              <a:solidFill>
                <a:srgbClr val="FFFF00"/>
              </a:solidFill>
            </a:endParaRPr>
          </a:p>
        </p:txBody>
      </p:sp>
    </p:spTree>
    <p:extLst>
      <p:ext uri="{BB962C8B-B14F-4D97-AF65-F5344CB8AC3E}">
        <p14:creationId xmlns:p14="http://schemas.microsoft.com/office/powerpoint/2010/main" val="1145335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217457" y="219690"/>
            <a:ext cx="10515600" cy="3874135"/>
          </a:xfrm>
        </p:spPr>
        <p:txBody>
          <a:bodyPr>
            <a:noAutofit/>
          </a:bodyPr>
          <a:lstStyle/>
          <a:p>
            <a:pPr marL="0" indent="0">
              <a:buNone/>
            </a:pPr>
            <a:r>
              <a:rPr lang="ru-RU" sz="3600" b="1" dirty="0">
                <a:solidFill>
                  <a:schemeClr val="bg1"/>
                </a:solidFill>
              </a:rPr>
              <a:t>Угадайте автора поздравления: </a:t>
            </a:r>
          </a:p>
          <a:p>
            <a:pPr marL="0" indent="0">
              <a:buNone/>
            </a:pPr>
            <a:r>
              <a:rPr lang="ru-RU" sz="3600" b="1" dirty="0">
                <a:solidFill>
                  <a:schemeClr val="bg1"/>
                </a:solidFill>
              </a:rPr>
              <a:t>Чтоб летать на помеле, а не топать по земле. </a:t>
            </a:r>
          </a:p>
          <a:p>
            <a:pPr marL="0" indent="0">
              <a:buNone/>
            </a:pPr>
            <a:r>
              <a:rPr lang="ru-RU" sz="3600" b="1" dirty="0">
                <a:solidFill>
                  <a:schemeClr val="bg1"/>
                </a:solidFill>
              </a:rPr>
              <a:t>На глаза случайно мне не попасться и во сне. </a:t>
            </a:r>
          </a:p>
          <a:p>
            <a:pPr marL="0" indent="0">
              <a:buNone/>
            </a:pPr>
            <a:r>
              <a:rPr lang="ru-RU" sz="3600" b="1" dirty="0">
                <a:solidFill>
                  <a:schemeClr val="bg1"/>
                </a:solidFill>
              </a:rPr>
              <a:t>Чтоб ни летом, ни зимой не встречать в глуши лесной </a:t>
            </a:r>
          </a:p>
          <a:p>
            <a:pPr marL="0" indent="0">
              <a:buNone/>
            </a:pPr>
            <a:r>
              <a:rPr lang="ru-RU" sz="3600" b="1" dirty="0">
                <a:solidFill>
                  <a:schemeClr val="bg1"/>
                </a:solidFill>
              </a:rPr>
              <a:t>Домик мой на курьих ножках! Шлю привет вам!..     </a:t>
            </a:r>
          </a:p>
          <a:p>
            <a:pPr marL="0" indent="0">
              <a:buNone/>
            </a:pPr>
            <a:r>
              <a:rPr lang="ru-RU" sz="3600" b="1" dirty="0">
                <a:solidFill>
                  <a:schemeClr val="bg1"/>
                </a:solidFill>
              </a:rPr>
              <a:t>                                 ________________________</a:t>
            </a:r>
          </a:p>
          <a:p>
            <a:pPr marL="0" indent="0">
              <a:buNone/>
            </a:pPr>
            <a:endParaRPr lang="ru-RU" sz="3600" b="1" dirty="0">
              <a:solidFill>
                <a:schemeClr val="bg1"/>
              </a:solidFill>
            </a:endParaRP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4718172" y="3739882"/>
            <a:ext cx="3760966"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Бабка-</a:t>
            </a:r>
            <a:r>
              <a:rPr lang="ru-RU" sz="4000" b="1" dirty="0" err="1">
                <a:solidFill>
                  <a:srgbClr val="FFFF00"/>
                </a:solidFill>
                <a:latin typeface="Verdana" panose="020B0604030504040204" pitchFamily="34" charset="0"/>
                <a:ea typeface="Calibri" panose="020F0502020204030204" pitchFamily="34" charset="0"/>
                <a:cs typeface="Times New Roman" panose="02020603050405020304" pitchFamily="18" charset="0"/>
              </a:rPr>
              <a:t>Ёжка</a:t>
            </a:r>
            <a:endParaRPr lang="ru-RU" sz="4000" dirty="0">
              <a:solidFill>
                <a:srgbClr val="FFFF00"/>
              </a:solidFill>
            </a:endParaRPr>
          </a:p>
        </p:txBody>
      </p:sp>
      <p:pic>
        <p:nvPicPr>
          <p:cNvPr id="11266" name="Picture 2" descr="Баба Яга наполнит Вас силой и свободой | У психолога">
            <a:extLst>
              <a:ext uri="{FF2B5EF4-FFF2-40B4-BE49-F238E27FC236}">
                <a16:creationId xmlns:a16="http://schemas.microsoft.com/office/drawing/2014/main" id="{33F09187-0E57-4E76-B178-F68578AC7C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343" y="3849022"/>
            <a:ext cx="2494321" cy="2800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62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barn(inVertical)">
                                      <p:cBhvr>
                                        <p:cTn id="10"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92760" y="504825"/>
            <a:ext cx="10515600" cy="3874135"/>
          </a:xfrm>
        </p:spPr>
        <p:txBody>
          <a:bodyPr>
            <a:normAutofit/>
          </a:bodyPr>
          <a:lstStyle/>
          <a:p>
            <a:pPr marL="0" indent="0">
              <a:buNone/>
            </a:pPr>
            <a:r>
              <a:rPr lang="ru-RU" sz="4000" b="1" dirty="0">
                <a:solidFill>
                  <a:schemeClr val="bg1"/>
                </a:solidFill>
              </a:rPr>
              <a:t>Он в Азербайджане — Шахта Баба, в Австралии и в Израиле — </a:t>
            </a:r>
            <a:r>
              <a:rPr lang="ru-RU" sz="4000" b="1" dirty="0" err="1">
                <a:solidFill>
                  <a:schemeClr val="bg1"/>
                </a:solidFill>
              </a:rPr>
              <a:t>Сильвестер</a:t>
            </a:r>
            <a:r>
              <a:rPr lang="ru-RU" sz="4000" b="1" dirty="0">
                <a:solidFill>
                  <a:schemeClr val="bg1"/>
                </a:solidFill>
              </a:rPr>
              <a:t>, в Белоруссии — Зюзя, в Бразилии — Папай </a:t>
            </a:r>
            <a:r>
              <a:rPr lang="ru-RU" sz="4000" b="1" dirty="0" err="1">
                <a:solidFill>
                  <a:schemeClr val="bg1"/>
                </a:solidFill>
              </a:rPr>
              <a:t>Ноель</a:t>
            </a:r>
            <a:r>
              <a:rPr lang="ru-RU" sz="4000" b="1" dirty="0">
                <a:solidFill>
                  <a:schemeClr val="bg1"/>
                </a:solidFill>
              </a:rPr>
              <a:t>, в Китае — </a:t>
            </a:r>
            <a:r>
              <a:rPr lang="ru-RU" sz="4000" b="1" dirty="0" err="1">
                <a:solidFill>
                  <a:schemeClr val="bg1"/>
                </a:solidFill>
              </a:rPr>
              <a:t>Шень</a:t>
            </a:r>
            <a:r>
              <a:rPr lang="ru-RU" sz="4000" b="1" dirty="0">
                <a:solidFill>
                  <a:schemeClr val="bg1"/>
                </a:solidFill>
              </a:rPr>
              <a:t> Дань </a:t>
            </a:r>
            <a:r>
              <a:rPr lang="ru-RU" sz="4000" b="1" dirty="0" err="1">
                <a:solidFill>
                  <a:schemeClr val="bg1"/>
                </a:solidFill>
              </a:rPr>
              <a:t>Лаорен</a:t>
            </a:r>
            <a:r>
              <a:rPr lang="ru-RU" sz="4000" b="1" dirty="0">
                <a:solidFill>
                  <a:schemeClr val="bg1"/>
                </a:solidFill>
              </a:rPr>
              <a:t>, в Польше — </a:t>
            </a:r>
            <a:r>
              <a:rPr lang="ru-RU" sz="4000" b="1" dirty="0" err="1">
                <a:solidFill>
                  <a:schemeClr val="bg1"/>
                </a:solidFill>
              </a:rPr>
              <a:t>Светий</a:t>
            </a:r>
            <a:r>
              <a:rPr lang="ru-RU" sz="4000" b="1" dirty="0">
                <a:solidFill>
                  <a:schemeClr val="bg1"/>
                </a:solidFill>
              </a:rPr>
              <a:t> </a:t>
            </a:r>
            <a:r>
              <a:rPr lang="ru-RU" sz="4000" b="1" dirty="0" err="1">
                <a:solidFill>
                  <a:schemeClr val="bg1"/>
                </a:solidFill>
              </a:rPr>
              <a:t>Миколай</a:t>
            </a:r>
            <a:r>
              <a:rPr lang="ru-RU" sz="4000" b="1" dirty="0">
                <a:solidFill>
                  <a:schemeClr val="bg1"/>
                </a:solidFill>
              </a:rPr>
              <a:t>. А как его               зовем мы? </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750560" y="4748014"/>
            <a:ext cx="3337773"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Дед Мороз</a:t>
            </a:r>
            <a:endParaRPr lang="ru-RU" sz="4000" dirty="0">
              <a:solidFill>
                <a:srgbClr val="FFFF00"/>
              </a:solidFill>
            </a:endParaRPr>
          </a:p>
        </p:txBody>
      </p:sp>
    </p:spTree>
    <p:extLst>
      <p:ext uri="{BB962C8B-B14F-4D97-AF65-F5344CB8AC3E}">
        <p14:creationId xmlns:p14="http://schemas.microsoft.com/office/powerpoint/2010/main" val="240231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3854245" y="504825"/>
            <a:ext cx="7154115" cy="3874135"/>
          </a:xfrm>
        </p:spPr>
        <p:txBody>
          <a:bodyPr>
            <a:normAutofit/>
          </a:bodyPr>
          <a:lstStyle/>
          <a:p>
            <a:pPr marL="0" indent="0">
              <a:buNone/>
            </a:pPr>
            <a:r>
              <a:rPr lang="ru-RU" sz="4000" b="1" dirty="0">
                <a:solidFill>
                  <a:schemeClr val="bg1"/>
                </a:solidFill>
              </a:rPr>
              <a:t>Правда ли, что Снегурочку придумал русский писатель Александр Николаевич </a:t>
            </a:r>
          </a:p>
          <a:p>
            <a:pPr marL="0" indent="0">
              <a:buNone/>
            </a:pPr>
            <a:r>
              <a:rPr lang="ru-RU" sz="4000" b="1" dirty="0">
                <a:solidFill>
                  <a:schemeClr val="bg1"/>
                </a:solidFill>
              </a:rPr>
              <a:t>        Островский?</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6851772" y="3859198"/>
            <a:ext cx="958917"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Да</a:t>
            </a:r>
            <a:endParaRPr lang="ru-RU" sz="4000" dirty="0">
              <a:solidFill>
                <a:srgbClr val="FFFF00"/>
              </a:solidFill>
            </a:endParaRPr>
          </a:p>
        </p:txBody>
      </p:sp>
      <p:pic>
        <p:nvPicPr>
          <p:cNvPr id="5122" name="Picture 2" descr="Александр Николаевич Островский - Интернет-магазин">
            <a:extLst>
              <a:ext uri="{FF2B5EF4-FFF2-40B4-BE49-F238E27FC236}">
                <a16:creationId xmlns:a16="http://schemas.microsoft.com/office/drawing/2014/main" id="{BF638907-361B-4277-9399-B2502517C6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04" y="0"/>
            <a:ext cx="3558520" cy="456708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Сказка Снегурочка - русская народная: читать онлайн">
            <a:extLst>
              <a:ext uri="{FF2B5EF4-FFF2-40B4-BE49-F238E27FC236}">
                <a16:creationId xmlns:a16="http://schemas.microsoft.com/office/drawing/2014/main" id="{494F7A88-7CB4-4972-8205-F125A58ED1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5433" y="2417550"/>
            <a:ext cx="2731323" cy="292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51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227289" y="172918"/>
            <a:ext cx="10515600" cy="3874135"/>
          </a:xfrm>
        </p:spPr>
        <p:txBody>
          <a:bodyPr>
            <a:noAutofit/>
          </a:bodyPr>
          <a:lstStyle/>
          <a:p>
            <a:pPr marL="0" indent="0">
              <a:buNone/>
            </a:pPr>
            <a:r>
              <a:rPr lang="ru-RU" sz="3200" b="1" dirty="0">
                <a:solidFill>
                  <a:schemeClr val="bg1"/>
                </a:solidFill>
              </a:rPr>
              <a:t>Угадайте автора поздравления: </a:t>
            </a:r>
          </a:p>
          <a:p>
            <a:pPr marL="0" indent="0">
              <a:buNone/>
            </a:pPr>
            <a:r>
              <a:rPr lang="ru-RU" sz="3200" b="1" dirty="0">
                <a:solidFill>
                  <a:schemeClr val="bg1"/>
                </a:solidFill>
              </a:rPr>
              <a:t> Чтобы у тебя, дружок, </a:t>
            </a:r>
          </a:p>
          <a:p>
            <a:pPr marL="0" indent="0">
              <a:buNone/>
            </a:pPr>
            <a:r>
              <a:rPr lang="ru-RU" sz="3200" b="1" dirty="0">
                <a:solidFill>
                  <a:schemeClr val="bg1"/>
                </a:solidFill>
              </a:rPr>
              <a:t>Полон мёдом был горшок. </a:t>
            </a:r>
          </a:p>
          <a:p>
            <a:pPr marL="0" indent="0">
              <a:buNone/>
            </a:pPr>
            <a:r>
              <a:rPr lang="ru-RU" sz="3200" b="1" dirty="0">
                <a:solidFill>
                  <a:schemeClr val="bg1"/>
                </a:solidFill>
              </a:rPr>
              <a:t>Чтобы пчёлы не кусали, </a:t>
            </a:r>
          </a:p>
          <a:p>
            <a:pPr marL="0" indent="0">
              <a:buNone/>
            </a:pPr>
            <a:r>
              <a:rPr lang="ru-RU" sz="3200" b="1" dirty="0">
                <a:solidFill>
                  <a:schemeClr val="bg1"/>
                </a:solidFill>
              </a:rPr>
              <a:t>Стороною облетали. </a:t>
            </a:r>
          </a:p>
          <a:p>
            <a:pPr marL="0" indent="0">
              <a:buNone/>
            </a:pPr>
            <a:r>
              <a:rPr lang="ru-RU" sz="3200" b="1" dirty="0">
                <a:solidFill>
                  <a:schemeClr val="bg1"/>
                </a:solidFill>
              </a:rPr>
              <a:t>Чтобы у друзей в квартире </a:t>
            </a:r>
          </a:p>
          <a:p>
            <a:pPr marL="0" indent="0">
              <a:buNone/>
            </a:pPr>
            <a:r>
              <a:rPr lang="ru-RU" sz="3200" b="1" dirty="0">
                <a:solidFill>
                  <a:schemeClr val="bg1"/>
                </a:solidFill>
              </a:rPr>
              <a:t>Двери сделались пошире. </a:t>
            </a:r>
          </a:p>
          <a:p>
            <a:pPr marL="0" indent="0">
              <a:buNone/>
            </a:pPr>
            <a:r>
              <a:rPr lang="ru-RU" sz="3200" b="1" dirty="0">
                <a:solidFill>
                  <a:schemeClr val="bg1"/>
                </a:solidFill>
              </a:rPr>
              <a:t>Опасайся снежных мух! </a:t>
            </a:r>
          </a:p>
          <a:p>
            <a:pPr marL="0" indent="0">
              <a:buNone/>
            </a:pPr>
            <a:r>
              <a:rPr lang="ru-RU" sz="3200" b="1" dirty="0">
                <a:solidFill>
                  <a:schemeClr val="bg1"/>
                </a:solidFill>
              </a:rPr>
              <a:t>С новым годом! ______________________</a:t>
            </a:r>
          </a:p>
          <a:p>
            <a:pPr marL="0" indent="0">
              <a:buNone/>
            </a:pPr>
            <a:endParaRPr lang="ru-RU" sz="3200" b="1" dirty="0">
              <a:solidFill>
                <a:schemeClr val="bg1"/>
              </a:solidFill>
            </a:endParaRP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4580521" y="4394053"/>
            <a:ext cx="3403496"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Винни-Пух</a:t>
            </a:r>
            <a:endParaRPr lang="ru-RU" sz="4000" dirty="0">
              <a:solidFill>
                <a:srgbClr val="FFFF00"/>
              </a:solidFill>
            </a:endParaRPr>
          </a:p>
        </p:txBody>
      </p:sp>
      <p:pic>
        <p:nvPicPr>
          <p:cNvPr id="9218" name="Picture 2" descr="Винни-Пух | Винни Пух вики | Fandom">
            <a:extLst>
              <a:ext uri="{FF2B5EF4-FFF2-40B4-BE49-F238E27FC236}">
                <a16:creationId xmlns:a16="http://schemas.microsoft.com/office/drawing/2014/main" id="{FA182E80-450A-433A-835D-2DBF7E0B34F0}"/>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6096000" y="782668"/>
            <a:ext cx="3389869" cy="387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03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barn(inVertical)">
                                      <p:cBhvr>
                                        <p:cTn id="10"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178127" y="172918"/>
            <a:ext cx="10824170" cy="3874135"/>
          </a:xfrm>
        </p:spPr>
        <p:txBody>
          <a:bodyPr>
            <a:noAutofit/>
          </a:bodyPr>
          <a:lstStyle/>
          <a:p>
            <a:pPr marL="0" indent="0">
              <a:buNone/>
            </a:pPr>
            <a:r>
              <a:rPr lang="ru-RU" sz="3200" b="1" dirty="0">
                <a:solidFill>
                  <a:schemeClr val="bg1"/>
                </a:solidFill>
              </a:rPr>
              <a:t>Эдуард Успенский – автор сказки «Зима в Простоквашино». Разные истории случались с ее героями. Но всегда они были вместе: и дом убирали, и клад искали, и вредного Печкина  перевоспитывали. Но однажды зимой дело  до раздела имущества дошло. И если бы не почтальон Печкин,  то вряд  ли Новый  год  стал  радостным праздником  в Простоквашино. Как называлась посылка, которую почтальон Печкин  отправил в город  </a:t>
            </a:r>
            <a:r>
              <a:rPr lang="ru-RU" sz="3200" b="1" dirty="0">
                <a:solidFill>
                  <a:schemeClr val="bg1"/>
                </a:solidFill>
                <a:hlinkClick r:id="rId2" action="ppaction://hlinkfile"/>
              </a:rPr>
              <a:t>дяде</a:t>
            </a:r>
            <a:r>
              <a:rPr lang="ru-RU" sz="3200" b="1" dirty="0">
                <a:solidFill>
                  <a:schemeClr val="bg1"/>
                </a:solidFill>
                <a:hlinkClick r:id="rId3" action="ppaction://hlinkpres?slideindex=1&amp;slidetitle="/>
              </a:rPr>
              <a:t> </a:t>
            </a:r>
            <a:r>
              <a:rPr lang="ru-RU" sz="3200" b="1" dirty="0">
                <a:solidFill>
                  <a:schemeClr val="bg1"/>
                </a:solidFill>
              </a:rPr>
              <a:t>Федору? </a:t>
            </a:r>
          </a:p>
        </p:txBody>
      </p:sp>
    </p:spTree>
    <p:extLst>
      <p:ext uri="{BB962C8B-B14F-4D97-AF65-F5344CB8AC3E}">
        <p14:creationId xmlns:p14="http://schemas.microsoft.com/office/powerpoint/2010/main" val="32975483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4470AFC5-727B-4DB8-B301-B4E89AB2C06C}"/>
              </a:ext>
            </a:extLst>
          </p:cNvPr>
          <p:cNvSpPr/>
          <p:nvPr/>
        </p:nvSpPr>
        <p:spPr>
          <a:xfrm>
            <a:off x="314632" y="4114800"/>
            <a:ext cx="11562736" cy="2528898"/>
          </a:xfrm>
          <a:prstGeom prst="rect">
            <a:avLst/>
          </a:prstGeom>
          <a:noFill/>
        </p:spPr>
        <p:txBody>
          <a:bodyPr wrap="none" lIns="91440" tIns="45720" rIns="91440" bIns="45720">
            <a:prstTxWarp prst="textFadeUp">
              <a:avLst/>
            </a:prstTxWarp>
            <a:spAutoFit/>
          </a:bodyPr>
          <a:lstStyle/>
          <a:p>
            <a:pPr algn="ctr"/>
            <a:r>
              <a:rPr lang="ru-RU"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С новым годом !</a:t>
            </a:r>
          </a:p>
        </p:txBody>
      </p:sp>
      <p:pic>
        <p:nvPicPr>
          <p:cNvPr id="12294" name="Picture 6" descr="Новогодняя елка - Новогодние картинки - Анимационные блестящие картинки GIF">
            <a:extLst>
              <a:ext uri="{FF2B5EF4-FFF2-40B4-BE49-F238E27FC236}">
                <a16:creationId xmlns:a16="http://schemas.microsoft.com/office/drawing/2014/main" id="{97512BF4-0FDD-4970-8637-E14E63ED597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186237" y="0"/>
            <a:ext cx="3819525" cy="4819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5519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335443" y="288515"/>
            <a:ext cx="10515600" cy="3874135"/>
          </a:xfrm>
        </p:spPr>
        <p:txBody>
          <a:bodyPr>
            <a:noAutofit/>
          </a:bodyPr>
          <a:lstStyle/>
          <a:p>
            <a:pPr marL="0" indent="0">
              <a:buNone/>
            </a:pPr>
            <a:r>
              <a:rPr lang="ru-RU" sz="3600" b="1" dirty="0">
                <a:solidFill>
                  <a:schemeClr val="bg1"/>
                </a:solidFill>
              </a:rPr>
              <a:t>Угадайте автора поздравления: </a:t>
            </a:r>
          </a:p>
          <a:p>
            <a:pPr marL="0" indent="0">
              <a:buNone/>
            </a:pPr>
            <a:r>
              <a:rPr lang="ru-RU" sz="3600" b="1" dirty="0">
                <a:solidFill>
                  <a:schemeClr val="bg1"/>
                </a:solidFill>
              </a:rPr>
              <a:t>Чтоб болезни все вокруг стороною облетали, </a:t>
            </a:r>
          </a:p>
          <a:p>
            <a:pPr marL="0" indent="0">
              <a:buNone/>
            </a:pPr>
            <a:r>
              <a:rPr lang="ru-RU" sz="3600" b="1" dirty="0">
                <a:solidFill>
                  <a:schemeClr val="bg1"/>
                </a:solidFill>
              </a:rPr>
              <a:t>Чаще ешь, дружище, лук – и забудешь про печали. </a:t>
            </a:r>
          </a:p>
          <a:p>
            <a:pPr marL="0" indent="0">
              <a:buNone/>
            </a:pPr>
            <a:r>
              <a:rPr lang="ru-RU" sz="3600" b="1" dirty="0">
                <a:solidFill>
                  <a:schemeClr val="bg1"/>
                </a:solidFill>
              </a:rPr>
              <a:t>Согласятся ведь со мной все светила медицины, </a:t>
            </a:r>
          </a:p>
          <a:p>
            <a:pPr marL="0" indent="0">
              <a:buNone/>
            </a:pPr>
            <a:r>
              <a:rPr lang="ru-RU" sz="3600" b="1" dirty="0">
                <a:solidFill>
                  <a:schemeClr val="bg1"/>
                </a:solidFill>
              </a:rPr>
              <a:t>Шлю привет горячий свой! С новым годом! </a:t>
            </a:r>
          </a:p>
          <a:p>
            <a:pPr marL="0" indent="0" algn="r">
              <a:buNone/>
            </a:pPr>
            <a:r>
              <a:rPr lang="ru-RU" sz="3600" b="1" dirty="0">
                <a:solidFill>
                  <a:schemeClr val="bg1"/>
                </a:solidFill>
              </a:rPr>
              <a:t>_______________________</a:t>
            </a:r>
          </a:p>
          <a:p>
            <a:pPr marL="0" indent="0">
              <a:buNone/>
            </a:pPr>
            <a:endParaRPr lang="ru-RU" sz="3600" b="1" dirty="0">
              <a:solidFill>
                <a:schemeClr val="bg1"/>
              </a:solidFill>
            </a:endParaRP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6096000" y="3087704"/>
            <a:ext cx="3182987" cy="830997"/>
          </a:xfrm>
          <a:prstGeom prst="rect">
            <a:avLst/>
          </a:prstGeom>
        </p:spPr>
        <p:txBody>
          <a:bodyPr wrap="none">
            <a:spAutoFit/>
          </a:bodyPr>
          <a:lstStyle/>
          <a:p>
            <a:r>
              <a:rPr lang="ru-RU" sz="4800" b="1" dirty="0">
                <a:solidFill>
                  <a:srgbClr val="FFFF00"/>
                </a:solidFill>
              </a:rPr>
              <a:t>Чиполлино</a:t>
            </a:r>
          </a:p>
        </p:txBody>
      </p:sp>
      <p:pic>
        <p:nvPicPr>
          <p:cNvPr id="10242" name="Picture 2" descr="Чиполлино - биография, главные герои и сюжет - 24СМИ">
            <a:extLst>
              <a:ext uri="{FF2B5EF4-FFF2-40B4-BE49-F238E27FC236}">
                <a16:creationId xmlns:a16="http://schemas.microsoft.com/office/drawing/2014/main" id="{0FD10B6C-0460-4582-A7AC-1D10A72431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287" y="3503203"/>
            <a:ext cx="2445857" cy="3265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24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barn(inVertical)">
                                      <p:cBhvr>
                                        <p:cTn id="10"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894080" y="332105"/>
            <a:ext cx="10165080" cy="3874135"/>
          </a:xfrm>
        </p:spPr>
        <p:txBody>
          <a:bodyPr>
            <a:noAutofit/>
          </a:bodyPr>
          <a:lstStyle/>
          <a:p>
            <a:pPr marL="0" indent="0">
              <a:buNone/>
            </a:pPr>
            <a:r>
              <a:rPr lang="ru-RU" sz="3600" b="1" i="1" dirty="0">
                <a:solidFill>
                  <a:schemeClr val="bg1"/>
                </a:solidFill>
              </a:rPr>
              <a:t>В городе этом дождь и темно. </a:t>
            </a:r>
            <a:endParaRPr lang="ru-RU" sz="3600" b="1" dirty="0">
              <a:solidFill>
                <a:schemeClr val="bg1"/>
              </a:solidFill>
            </a:endParaRPr>
          </a:p>
          <a:p>
            <a:pPr marL="0" indent="0">
              <a:buNone/>
            </a:pPr>
            <a:r>
              <a:rPr lang="ru-RU" sz="3600" b="1" i="1" dirty="0">
                <a:solidFill>
                  <a:schemeClr val="bg1"/>
                </a:solidFill>
              </a:rPr>
              <a:t>Ровно в 12 открылось окно,</a:t>
            </a:r>
            <a:endParaRPr lang="ru-RU" sz="3600" b="1" dirty="0">
              <a:solidFill>
                <a:schemeClr val="bg1"/>
              </a:solidFill>
            </a:endParaRPr>
          </a:p>
          <a:p>
            <a:pPr marL="0" indent="0">
              <a:buNone/>
            </a:pPr>
            <a:r>
              <a:rPr lang="ru-RU" sz="3600" b="1" i="1" dirty="0">
                <a:solidFill>
                  <a:schemeClr val="bg1"/>
                </a:solidFill>
              </a:rPr>
              <a:t>И полетело наружу оттуда</a:t>
            </a:r>
            <a:endParaRPr lang="ru-RU" sz="3600" b="1" dirty="0">
              <a:solidFill>
                <a:schemeClr val="bg1"/>
              </a:solidFill>
            </a:endParaRPr>
          </a:p>
          <a:p>
            <a:pPr marL="0" indent="0">
              <a:buNone/>
            </a:pPr>
            <a:r>
              <a:rPr lang="ru-RU" sz="3600" b="1" i="1" dirty="0">
                <a:solidFill>
                  <a:schemeClr val="bg1"/>
                </a:solidFill>
              </a:rPr>
              <a:t>Дырявое кресло, разбитое блюдо –</a:t>
            </a:r>
            <a:endParaRPr lang="ru-RU" sz="3600" b="1" dirty="0">
              <a:solidFill>
                <a:schemeClr val="bg1"/>
              </a:solidFill>
            </a:endParaRPr>
          </a:p>
          <a:p>
            <a:pPr marL="0" indent="0">
              <a:buNone/>
            </a:pPr>
            <a:r>
              <a:rPr lang="ru-RU" sz="3600" b="1" i="1" dirty="0">
                <a:solidFill>
                  <a:schemeClr val="bg1"/>
                </a:solidFill>
              </a:rPr>
              <a:t>Все вещи, ненужные в новом году…</a:t>
            </a:r>
            <a:endParaRPr lang="ru-RU" sz="3600" b="1" dirty="0">
              <a:solidFill>
                <a:schemeClr val="bg1"/>
              </a:solidFill>
            </a:endParaRPr>
          </a:p>
          <a:p>
            <a:pPr marL="0" indent="0">
              <a:buNone/>
            </a:pPr>
            <a:r>
              <a:rPr lang="ru-RU" sz="3600" b="1" i="1" dirty="0">
                <a:solidFill>
                  <a:schemeClr val="bg1"/>
                </a:solidFill>
              </a:rPr>
              <a:t>По улице этой гулять не пойду</a:t>
            </a:r>
            <a:endParaRPr lang="ru-RU" sz="3600" b="1" dirty="0">
              <a:solidFill>
                <a:schemeClr val="bg1"/>
              </a:solidFill>
            </a:endParaRPr>
          </a:p>
          <a:p>
            <a:pPr marL="0" indent="0">
              <a:buNone/>
            </a:pPr>
            <a:r>
              <a:rPr lang="ru-RU" sz="3600" b="1" dirty="0">
                <a:solidFill>
                  <a:schemeClr val="bg1"/>
                </a:solidFill>
              </a:rPr>
              <a:t>В какой стране существует такой новогодний обычай? </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425440" y="5316974"/>
            <a:ext cx="2318263"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Италия</a:t>
            </a:r>
            <a:endParaRPr lang="ru-RU" sz="4000" dirty="0">
              <a:solidFill>
                <a:srgbClr val="FFFF00"/>
              </a:solidFill>
            </a:endParaRPr>
          </a:p>
        </p:txBody>
      </p:sp>
      <p:pic>
        <p:nvPicPr>
          <p:cNvPr id="1026" name="Picture 2" descr="смайлики на прозрачном фоне для фотошопа смущенный: 2 тыс изображений  найдено в Яндекс Картинках">
            <a:extLst>
              <a:ext uri="{FF2B5EF4-FFF2-40B4-BE49-F238E27FC236}">
                <a16:creationId xmlns:a16="http://schemas.microsoft.com/office/drawing/2014/main" id="{A23ACDA8-CF90-4607-ACD3-4DBF03F3C34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555" t="3834" r="17334" b="3166"/>
          <a:stretch/>
        </p:blipFill>
        <p:spPr bwMode="auto">
          <a:xfrm>
            <a:off x="8671560" y="1168400"/>
            <a:ext cx="2976880" cy="283464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58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247536" y="249186"/>
            <a:ext cx="6750992" cy="3874135"/>
          </a:xfrm>
        </p:spPr>
        <p:txBody>
          <a:bodyPr>
            <a:normAutofit/>
          </a:bodyPr>
          <a:lstStyle/>
          <a:p>
            <a:pPr marL="0" indent="0">
              <a:buNone/>
            </a:pPr>
            <a:r>
              <a:rPr lang="ru-RU" sz="4000" b="1" dirty="0">
                <a:solidFill>
                  <a:schemeClr val="bg1"/>
                </a:solidFill>
              </a:rPr>
              <a:t>В  сказке «Двенадцать месяцев» в  новогоднюю ночь  встретились все месяцы  года. </a:t>
            </a:r>
          </a:p>
          <a:p>
            <a:pPr marL="0" indent="0">
              <a:buNone/>
            </a:pPr>
            <a:r>
              <a:rPr lang="ru-RU" sz="4000" b="1" dirty="0">
                <a:solidFill>
                  <a:schemeClr val="bg1"/>
                </a:solidFill>
              </a:rPr>
              <a:t>Назовите фамилию автора, написавшего эту  сказку</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4610018" y="4778699"/>
            <a:ext cx="3725700" cy="707886"/>
          </a:xfrm>
          <a:prstGeom prst="rect">
            <a:avLst/>
          </a:prstGeom>
        </p:spPr>
        <p:txBody>
          <a:bodyPr wrap="none">
            <a:spAutoFit/>
          </a:bodyPr>
          <a:lstStyle/>
          <a:p>
            <a:r>
              <a:rPr lang="ru-RU" sz="4000" b="1" dirty="0" err="1">
                <a:solidFill>
                  <a:srgbClr val="FFFF00"/>
                </a:solidFill>
                <a:latin typeface="Verdana" panose="020B0604030504040204" pitchFamily="34" charset="0"/>
                <a:ea typeface="Calibri" panose="020F0502020204030204" pitchFamily="34" charset="0"/>
                <a:cs typeface="Times New Roman" panose="02020603050405020304" pitchFamily="18" charset="0"/>
              </a:rPr>
              <a:t>С.Я.Маршак</a:t>
            </a:r>
            <a:endParaRPr lang="ru-RU" sz="4000" dirty="0">
              <a:solidFill>
                <a:srgbClr val="FFFF00"/>
              </a:solidFill>
            </a:endParaRPr>
          </a:p>
        </p:txBody>
      </p:sp>
      <p:pic>
        <p:nvPicPr>
          <p:cNvPr id="3076" name="Picture 4" descr="Сказка Двенадцать месяцев (оригинальная версия) - читать онлайн">
            <a:extLst>
              <a:ext uri="{FF2B5EF4-FFF2-40B4-BE49-F238E27FC236}">
                <a16:creationId xmlns:a16="http://schemas.microsoft.com/office/drawing/2014/main" id="{8B5AAD39-5E7C-4E3D-9B00-EEB6F162EA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39381" cy="5132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73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315779" y="327844"/>
            <a:ext cx="10515600" cy="3874135"/>
          </a:xfrm>
        </p:spPr>
        <p:txBody>
          <a:bodyPr>
            <a:normAutofit/>
          </a:bodyPr>
          <a:lstStyle/>
          <a:p>
            <a:pPr marL="0" indent="0">
              <a:buNone/>
            </a:pPr>
            <a:r>
              <a:rPr lang="ru-RU" sz="3600" b="1" dirty="0">
                <a:solidFill>
                  <a:schemeClr val="bg1"/>
                </a:solidFill>
              </a:rPr>
              <a:t>Угадайте автора поздравления: </a:t>
            </a:r>
          </a:p>
          <a:p>
            <a:pPr marL="0" indent="0">
              <a:buNone/>
            </a:pPr>
            <a:r>
              <a:rPr lang="ru-RU" sz="3600" b="1" dirty="0">
                <a:solidFill>
                  <a:schemeClr val="bg1"/>
                </a:solidFill>
              </a:rPr>
              <a:t>Чтобы этот Новый год не принёс тебе забот. </a:t>
            </a:r>
          </a:p>
          <a:p>
            <a:pPr marL="0" indent="0">
              <a:buNone/>
            </a:pPr>
            <a:r>
              <a:rPr lang="ru-RU" sz="3600" b="1" dirty="0">
                <a:solidFill>
                  <a:schemeClr val="bg1"/>
                </a:solidFill>
              </a:rPr>
              <a:t>Чтобы ты не огорчался, а без умолку смеялся. </a:t>
            </a:r>
          </a:p>
          <a:p>
            <a:pPr marL="0" indent="0">
              <a:buNone/>
            </a:pPr>
            <a:r>
              <a:rPr lang="ru-RU" sz="3600" b="1" dirty="0">
                <a:solidFill>
                  <a:schemeClr val="bg1"/>
                </a:solidFill>
              </a:rPr>
              <a:t>Чтоб свои таланты мог показать ты всем, дружок! </a:t>
            </a:r>
          </a:p>
          <a:p>
            <a:pPr marL="0" indent="0">
              <a:buNone/>
            </a:pPr>
            <a:r>
              <a:rPr lang="ru-RU" sz="3600" b="1" dirty="0">
                <a:solidFill>
                  <a:schemeClr val="bg1"/>
                </a:solidFill>
              </a:rPr>
              <a:t>Весел будь, не унывай-ка… </a:t>
            </a:r>
          </a:p>
          <a:p>
            <a:pPr marL="0" indent="0">
              <a:buNone/>
            </a:pPr>
            <a:r>
              <a:rPr lang="ru-RU" sz="3600" b="1" dirty="0">
                <a:solidFill>
                  <a:schemeClr val="bg1"/>
                </a:solidFill>
              </a:rPr>
              <a:t>Шлю привет тебе, _____________________</a:t>
            </a:r>
          </a:p>
          <a:p>
            <a:pPr marL="0" indent="0">
              <a:buNone/>
            </a:pPr>
            <a:endParaRPr lang="ru-RU" sz="3600" b="1" dirty="0">
              <a:solidFill>
                <a:schemeClr val="bg1"/>
              </a:solidFill>
            </a:endParaRP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5573579" y="3273175"/>
            <a:ext cx="3025187"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Незнайка</a:t>
            </a:r>
            <a:endParaRPr lang="ru-RU" sz="4000" dirty="0">
              <a:solidFill>
                <a:srgbClr val="FFFF00"/>
              </a:solidFill>
            </a:endParaRPr>
          </a:p>
        </p:txBody>
      </p:sp>
      <p:pic>
        <p:nvPicPr>
          <p:cNvPr id="8194" name="Picture 2" descr="Web-квест &quot;Незнайка и его друзья&quot; - Твой первый учитель">
            <a:extLst>
              <a:ext uri="{FF2B5EF4-FFF2-40B4-BE49-F238E27FC236}">
                <a16:creationId xmlns:a16="http://schemas.microsoft.com/office/drawing/2014/main" id="{FD085C85-A034-45AA-AD31-0653C4D8E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5408" y="2743200"/>
            <a:ext cx="2326592"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798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barn(inVertical)">
                                      <p:cBhvr>
                                        <p:cTn id="10"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92760" y="504825"/>
            <a:ext cx="10515600" cy="3874135"/>
          </a:xfrm>
        </p:spPr>
        <p:txBody>
          <a:bodyPr>
            <a:normAutofit lnSpcReduction="10000"/>
          </a:bodyPr>
          <a:lstStyle/>
          <a:p>
            <a:pPr marL="0" indent="0">
              <a:buNone/>
            </a:pPr>
            <a:r>
              <a:rPr lang="ru-RU" sz="3200" b="1" dirty="0">
                <a:solidFill>
                  <a:schemeClr val="bg1"/>
                </a:solidFill>
              </a:rPr>
              <a:t>В  1903 г. в новогоднем номере журнала «Малютка» было напечатано новогоднее стихотворение Раисы Кудашевой, положенное потом на музыку Леонидом Бекманом. Оно обрело всенародную славу, но имя его истинных авторов долгое время оставалось неизвестным. Всего Раиса Кудашева опубликовала около 200 песенок и рассказов, но вся страна вот уже более ста лет знает только одно её произведение. Как же оно называется?</a:t>
            </a:r>
          </a:p>
        </p:txBody>
      </p:sp>
      <p:pic>
        <p:nvPicPr>
          <p:cNvPr id="2" name="sovremennaja-obrabotka-v-lesu-rodilas-elochka-ringbar.ru">
            <a:hlinkClick r:id="" action="ppaction://media"/>
            <a:extLst>
              <a:ext uri="{FF2B5EF4-FFF2-40B4-BE49-F238E27FC236}">
                <a16:creationId xmlns:a16="http://schemas.microsoft.com/office/drawing/2014/main" id="{AF2156DC-BCE2-4F58-9AE0-5E21B27CB96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25925" y="5212218"/>
            <a:ext cx="487363" cy="487363"/>
          </a:xfrm>
          <a:prstGeom prst="rect">
            <a:avLst/>
          </a:prstGeom>
        </p:spPr>
      </p:pic>
    </p:spTree>
    <p:extLst>
      <p:ext uri="{BB962C8B-B14F-4D97-AF65-F5344CB8AC3E}">
        <p14:creationId xmlns:p14="http://schemas.microsoft.com/office/powerpoint/2010/main" val="1185547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8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909320" y="494665"/>
            <a:ext cx="10515600" cy="3874135"/>
          </a:xfrm>
        </p:spPr>
        <p:txBody>
          <a:bodyPr>
            <a:normAutofit/>
          </a:bodyPr>
          <a:lstStyle/>
          <a:p>
            <a:pPr marL="0" indent="0">
              <a:buNone/>
            </a:pPr>
            <a:r>
              <a:rPr lang="ru-RU" sz="4000" b="1" dirty="0">
                <a:solidFill>
                  <a:schemeClr val="bg1"/>
                </a:solidFill>
              </a:rPr>
              <a:t>В утро этого праздника у корейцев принято есть суп; человек, который съел миску супа, считается ставшим на год старше. </a:t>
            </a:r>
          </a:p>
          <a:p>
            <a:pPr marL="0" indent="0">
              <a:buNone/>
            </a:pPr>
            <a:r>
              <a:rPr lang="ru-RU" sz="4000" b="1" dirty="0">
                <a:solidFill>
                  <a:schemeClr val="bg1"/>
                </a:solidFill>
              </a:rPr>
              <a:t>Как корейцы спрашивают друг друга о возрасте?</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1457190" y="4707374"/>
            <a:ext cx="7725833" cy="707886"/>
          </a:xfrm>
          <a:prstGeom prst="rect">
            <a:avLst/>
          </a:prstGeom>
        </p:spPr>
        <p:txBody>
          <a:bodyPr wrap="none">
            <a:spAutoFit/>
          </a:bodyPr>
          <a:lstStyle/>
          <a:p>
            <a:r>
              <a:rPr lang="ru-RU" sz="4000" b="1" dirty="0">
                <a:solidFill>
                  <a:srgbClr val="FFFF00"/>
                </a:solidFill>
              </a:rPr>
              <a:t>«Сколько мисок супа вы съели?»</a:t>
            </a:r>
            <a:endParaRPr lang="ru-RU" sz="4000" dirty="0">
              <a:solidFill>
                <a:srgbClr val="FFFF00"/>
              </a:solidFill>
            </a:endParaRPr>
          </a:p>
        </p:txBody>
      </p:sp>
    </p:spTree>
    <p:extLst>
      <p:ext uri="{BB962C8B-B14F-4D97-AF65-F5344CB8AC3E}">
        <p14:creationId xmlns:p14="http://schemas.microsoft.com/office/powerpoint/2010/main" val="345535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C3F53FF-4019-467D-B073-6C6F78E357C7}"/>
              </a:ext>
            </a:extLst>
          </p:cNvPr>
          <p:cNvSpPr>
            <a:spLocks noGrp="1"/>
          </p:cNvSpPr>
          <p:nvPr>
            <p:ph idx="1"/>
          </p:nvPr>
        </p:nvSpPr>
        <p:spPr>
          <a:xfrm>
            <a:off x="4429760" y="409912"/>
            <a:ext cx="4607560" cy="3471208"/>
          </a:xfrm>
        </p:spPr>
        <p:txBody>
          <a:bodyPr>
            <a:normAutofit/>
          </a:bodyPr>
          <a:lstStyle/>
          <a:p>
            <a:pPr marL="0" indent="0">
              <a:buNone/>
            </a:pPr>
            <a:r>
              <a:rPr lang="ru-RU" sz="4000" b="1" dirty="0">
                <a:solidFill>
                  <a:schemeClr val="bg1"/>
                </a:solidFill>
              </a:rPr>
              <a:t>Вы видите древнеславянского Мороза и Снегурочку. Кто является автором этих картин?</a:t>
            </a:r>
          </a:p>
        </p:txBody>
      </p:sp>
      <p:sp>
        <p:nvSpPr>
          <p:cNvPr id="4" name="Прямоугольник 3">
            <a:extLst>
              <a:ext uri="{FF2B5EF4-FFF2-40B4-BE49-F238E27FC236}">
                <a16:creationId xmlns:a16="http://schemas.microsoft.com/office/drawing/2014/main" id="{C58A838A-DF7D-4651-837E-DDA0C5822741}"/>
              </a:ext>
            </a:extLst>
          </p:cNvPr>
          <p:cNvSpPr/>
          <p:nvPr/>
        </p:nvSpPr>
        <p:spPr>
          <a:xfrm>
            <a:off x="2108200" y="5111233"/>
            <a:ext cx="5274201" cy="707886"/>
          </a:xfrm>
          <a:prstGeom prst="rect">
            <a:avLst/>
          </a:prstGeom>
        </p:spPr>
        <p:txBody>
          <a:bodyPr wrap="none">
            <a:spAutoFit/>
          </a:bodyPr>
          <a:lstStyle/>
          <a:p>
            <a:r>
              <a:rPr lang="ru-RU" sz="4000" b="1" dirty="0">
                <a:solidFill>
                  <a:srgbClr val="FFFF00"/>
                </a:solidFill>
                <a:latin typeface="Verdana" panose="020B0604030504040204" pitchFamily="34" charset="0"/>
                <a:ea typeface="Calibri" panose="020F0502020204030204" pitchFamily="34" charset="0"/>
                <a:cs typeface="Times New Roman" panose="02020603050405020304" pitchFamily="18" charset="0"/>
              </a:rPr>
              <a:t>Виктор Васнецов</a:t>
            </a:r>
            <a:endParaRPr lang="ru-RU" sz="4000" dirty="0">
              <a:solidFill>
                <a:srgbClr val="FFFF00"/>
              </a:solidFill>
            </a:endParaRPr>
          </a:p>
        </p:txBody>
      </p:sp>
      <p:pic>
        <p:nvPicPr>
          <p:cNvPr id="2050" name="Picture 2" descr="Сочинение по картине Васнецова «Снегурочка» - ✍️ «По русскому»">
            <a:extLst>
              <a:ext uri="{FF2B5EF4-FFF2-40B4-BE49-F238E27FC236}">
                <a16:creationId xmlns:a16="http://schemas.microsoft.com/office/drawing/2014/main" id="{7A160BAD-A39B-45F8-A3DE-6CB9DC123E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216400" cy="421640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a:extLst>
              <a:ext uri="{FF2B5EF4-FFF2-40B4-BE49-F238E27FC236}">
                <a16:creationId xmlns:a16="http://schemas.microsoft.com/office/drawing/2014/main" id="{B1B6A855-CAB7-4761-A2FF-7B2718B614BD}"/>
              </a:ext>
            </a:extLst>
          </p:cNvPr>
          <p:cNvPicPr>
            <a:picLocks noChangeAspect="1"/>
          </p:cNvPicPr>
          <p:nvPr/>
        </p:nvPicPr>
        <p:blipFill>
          <a:blip r:embed="rId3"/>
          <a:stretch>
            <a:fillRect/>
          </a:stretch>
        </p:blipFill>
        <p:spPr>
          <a:xfrm>
            <a:off x="9347200" y="-22493"/>
            <a:ext cx="2844800" cy="5841612"/>
          </a:xfrm>
          <a:prstGeom prst="rect">
            <a:avLst/>
          </a:prstGeom>
        </p:spPr>
      </p:pic>
    </p:spTree>
    <p:extLst>
      <p:ext uri="{BB962C8B-B14F-4D97-AF65-F5344CB8AC3E}">
        <p14:creationId xmlns:p14="http://schemas.microsoft.com/office/powerpoint/2010/main" val="388800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805</Words>
  <Application>Microsoft Office PowerPoint</Application>
  <PresentationFormat>Широкоэкранный</PresentationFormat>
  <Paragraphs>83</Paragraphs>
  <Slides>23</Slides>
  <Notes>0</Notes>
  <HiddenSlides>0</HiddenSlides>
  <MMClips>2</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23</vt:i4>
      </vt:variant>
    </vt:vector>
  </HeadingPairs>
  <TitlesOfParts>
    <vt:vector size="29" baseType="lpstr">
      <vt:lpstr>Arial</vt:lpstr>
      <vt:lpstr>Calibri</vt:lpstr>
      <vt:lpstr>Calibri Light</vt:lpstr>
      <vt:lpstr>Times New Roman</vt:lpstr>
      <vt:lpstr>Verdana</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Андреева Светлана Юрьевна</dc:creator>
  <cp:lastModifiedBy>Андреева Светлана Юрьевна</cp:lastModifiedBy>
  <cp:revision>19</cp:revision>
  <dcterms:created xsi:type="dcterms:W3CDTF">2022-12-28T15:02:16Z</dcterms:created>
  <dcterms:modified xsi:type="dcterms:W3CDTF">2022-12-29T07:23:35Z</dcterms:modified>
</cp:coreProperties>
</file>