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  <p:sldId id="257" r:id="rId3"/>
    <p:sldId id="275" r:id="rId4"/>
    <p:sldId id="274" r:id="rId5"/>
    <p:sldId id="276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72" r:id="rId15"/>
    <p:sldId id="273" r:id="rId16"/>
    <p:sldId id="269" r:id="rId17"/>
    <p:sldId id="270" r:id="rId18"/>
    <p:sldId id="271" r:id="rId19"/>
    <p:sldId id="279" r:id="rId20"/>
    <p:sldId id="280" r:id="rId21"/>
    <p:sldId id="277" r:id="rId22"/>
    <p:sldId id="281" r:id="rId23"/>
    <p:sldId id="282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412" autoAdjust="0"/>
    <p:restoredTop sz="94660"/>
  </p:normalViewPr>
  <p:slideViewPr>
    <p:cSldViewPr snapToGrid="0">
      <p:cViewPr>
        <p:scale>
          <a:sx n="100" d="100"/>
          <a:sy n="100" d="100"/>
        </p:scale>
        <p:origin x="600" y="53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4CCE-3A90-4B83-8475-23212E8B5267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5783A-28AE-4C1C-8BC7-67A8D42955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672795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4CCE-3A90-4B83-8475-23212E8B5267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5783A-28AE-4C1C-8BC7-67A8D42955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598806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4CCE-3A90-4B83-8475-23212E8B5267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5783A-28AE-4C1C-8BC7-67A8D42955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194345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4CCE-3A90-4B83-8475-23212E8B5267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5783A-28AE-4C1C-8BC7-67A8D42955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35236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4CCE-3A90-4B83-8475-23212E8B5267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5783A-28AE-4C1C-8BC7-67A8D42955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115796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4CCE-3A90-4B83-8475-23212E8B5267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5783A-28AE-4C1C-8BC7-67A8D42955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947653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4CCE-3A90-4B83-8475-23212E8B5267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5783A-28AE-4C1C-8BC7-67A8D42955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663483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4CCE-3A90-4B83-8475-23212E8B5267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5783A-28AE-4C1C-8BC7-67A8D42955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39347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4CCE-3A90-4B83-8475-23212E8B5267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5783A-28AE-4C1C-8BC7-67A8D42955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35800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4CCE-3A90-4B83-8475-23212E8B5267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5783A-28AE-4C1C-8BC7-67A8D42955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810822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4CCE-3A90-4B83-8475-23212E8B5267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5783A-28AE-4C1C-8BC7-67A8D42955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806083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734CCE-3A90-4B83-8475-23212E8B5267}" type="datetimeFigureOut">
              <a:rPr lang="ru-RU" smtClean="0"/>
              <a:pPr/>
              <a:t>25.10.2022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75783A-28AE-4C1C-8BC7-67A8D42955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69963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4acaaa93857a1e67d8e9c1bf0c216ac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406188" y="577515"/>
            <a:ext cx="64970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КОНКУРС ЧТЕЦОВ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«С ПАПОЙ МОЖНО ВСЁ!»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знак завершения 3"/>
          <p:cNvSpPr/>
          <p:nvPr/>
        </p:nvSpPr>
        <p:spPr>
          <a:xfrm>
            <a:off x="6396323" y="4173252"/>
            <a:ext cx="3287097" cy="598898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70C0"/>
                </a:solidFill>
              </a:rPr>
              <a:t>Царь Салтан</a:t>
            </a:r>
          </a:p>
        </p:txBody>
      </p:sp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576522" y="6323631"/>
            <a:ext cx="572384" cy="440779"/>
          </a:xfrm>
          <a:prstGeom prst="rect">
            <a:avLst/>
          </a:prstGeom>
        </p:spPr>
      </p:pic>
      <p:sp>
        <p:nvSpPr>
          <p:cNvPr id="3" name="Блок-схема: знак завершения 2"/>
          <p:cNvSpPr/>
          <p:nvPr/>
        </p:nvSpPr>
        <p:spPr>
          <a:xfrm>
            <a:off x="3029803" y="1419367"/>
            <a:ext cx="6155139" cy="1542197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>
                <a:solidFill>
                  <a:schemeClr val="tx1"/>
                </a:solidFill>
              </a:rPr>
              <a:t>Как звали отца князя Гвидона из сказки Александра Сергеевича Пушкина?</a:t>
            </a:r>
            <a:endParaRPr lang="ru-RU" sz="25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6396323" y="3151953"/>
            <a:ext cx="3287097" cy="598898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Царь Дадон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2511187" y="4173252"/>
            <a:ext cx="3287097" cy="598898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Царь Берендей 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2511187" y="3151953"/>
            <a:ext cx="3287097" cy="598898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Царь Буян </a:t>
            </a:r>
            <a:endParaRPr lang="ru-RU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74576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AD4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знак завершения 3"/>
          <p:cNvSpPr/>
          <p:nvPr/>
        </p:nvSpPr>
        <p:spPr>
          <a:xfrm>
            <a:off x="6396323" y="3151953"/>
            <a:ext cx="3287097" cy="598898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Купцом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576522" y="6323631"/>
            <a:ext cx="572384" cy="440779"/>
          </a:xfrm>
          <a:prstGeom prst="rect">
            <a:avLst/>
          </a:prstGeom>
        </p:spPr>
      </p:pic>
      <p:sp>
        <p:nvSpPr>
          <p:cNvPr id="3" name="Блок-схема: знак завершения 2"/>
          <p:cNvSpPr/>
          <p:nvPr/>
        </p:nvSpPr>
        <p:spPr>
          <a:xfrm>
            <a:off x="3029803" y="1419367"/>
            <a:ext cx="6155139" cy="1542197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>
                <a:solidFill>
                  <a:schemeClr val="tx1"/>
                </a:solidFill>
              </a:rPr>
              <a:t>Кем был отец Настеньки в сказке </a:t>
            </a:r>
            <a:endParaRPr lang="ru-RU" sz="25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2500" b="1" dirty="0" smtClean="0">
                <a:solidFill>
                  <a:schemeClr val="tx1"/>
                </a:solidFill>
              </a:rPr>
              <a:t>А</a:t>
            </a:r>
            <a:r>
              <a:rPr lang="ru-RU" sz="2500" b="1" dirty="0">
                <a:solidFill>
                  <a:schemeClr val="tx1"/>
                </a:solidFill>
              </a:rPr>
              <a:t>. Аксакова «Аленький цветочек»?</a:t>
            </a: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6396322" y="4173252"/>
            <a:ext cx="3287097" cy="598898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Царём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2511187" y="4173252"/>
            <a:ext cx="3287097" cy="598898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Богатырём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2511187" y="3151953"/>
            <a:ext cx="3287097" cy="598898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Лесничим </a:t>
            </a:r>
            <a:endParaRPr lang="ru-RU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96005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AD4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знак завершения 3"/>
          <p:cNvSpPr/>
          <p:nvPr/>
        </p:nvSpPr>
        <p:spPr>
          <a:xfrm>
            <a:off x="2511186" y="4173252"/>
            <a:ext cx="3287097" cy="598898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Быть асом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576522" y="6323631"/>
            <a:ext cx="572384" cy="440779"/>
          </a:xfrm>
          <a:prstGeom prst="rect">
            <a:avLst/>
          </a:prstGeom>
        </p:spPr>
      </p:pic>
      <p:sp>
        <p:nvSpPr>
          <p:cNvPr id="3" name="Блок-схема: знак завершения 2"/>
          <p:cNvSpPr/>
          <p:nvPr/>
        </p:nvSpPr>
        <p:spPr>
          <a:xfrm>
            <a:off x="3029803" y="1419367"/>
            <a:ext cx="6155139" cy="1542197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>
                <a:solidFill>
                  <a:schemeClr val="tx1"/>
                </a:solidFill>
              </a:rPr>
              <a:t>Чего не может сделать папа из известной песни «Песня про папу» </a:t>
            </a:r>
            <a:endParaRPr lang="ru-RU" sz="25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2500" b="1" dirty="0" smtClean="0">
                <a:solidFill>
                  <a:schemeClr val="tx1"/>
                </a:solidFill>
              </a:rPr>
              <a:t>(сл. </a:t>
            </a:r>
            <a:r>
              <a:rPr lang="ru-RU" sz="2500" b="1" dirty="0">
                <a:solidFill>
                  <a:schemeClr val="tx1"/>
                </a:solidFill>
              </a:rPr>
              <a:t>М. </a:t>
            </a:r>
            <a:r>
              <a:rPr lang="ru-RU" sz="2500" b="1" dirty="0" smtClean="0">
                <a:solidFill>
                  <a:schemeClr val="tx1"/>
                </a:solidFill>
              </a:rPr>
              <a:t>Танича, муз. </a:t>
            </a:r>
            <a:r>
              <a:rPr lang="ru-RU" sz="2500" b="1" dirty="0">
                <a:solidFill>
                  <a:schemeClr val="tx1"/>
                </a:solidFill>
              </a:rPr>
              <a:t>В. </a:t>
            </a:r>
            <a:r>
              <a:rPr lang="ru-RU" sz="2500" b="1" dirty="0" smtClean="0">
                <a:solidFill>
                  <a:schemeClr val="tx1"/>
                </a:solidFill>
              </a:rPr>
              <a:t>Шаинского)?</a:t>
            </a:r>
            <a:endParaRPr lang="ru-RU" sz="2500" b="1" dirty="0">
              <a:solidFill>
                <a:schemeClr val="tx1"/>
              </a:solidFill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6396322" y="4173252"/>
            <a:ext cx="3287097" cy="598898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Рубить дрова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6396322" y="3151953"/>
            <a:ext cx="3287097" cy="598898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Спорить басом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2511187" y="3151953"/>
            <a:ext cx="3287097" cy="598898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Плавать брассом </a:t>
            </a:r>
            <a:endParaRPr lang="ru-RU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45252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AD4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знак завершения 3"/>
          <p:cNvSpPr/>
          <p:nvPr/>
        </p:nvSpPr>
        <p:spPr>
          <a:xfrm>
            <a:off x="6396323" y="4173252"/>
            <a:ext cx="3287097" cy="598898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Отец Буратино 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576522" y="6323631"/>
            <a:ext cx="572384" cy="440779"/>
          </a:xfrm>
          <a:prstGeom prst="rect">
            <a:avLst/>
          </a:prstGeom>
        </p:spPr>
      </p:pic>
      <p:sp>
        <p:nvSpPr>
          <p:cNvPr id="3" name="Блок-схема: знак завершения 2"/>
          <p:cNvSpPr/>
          <p:nvPr/>
        </p:nvSpPr>
        <p:spPr>
          <a:xfrm>
            <a:off x="3029803" y="1419367"/>
            <a:ext cx="6155139" cy="1542197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>
                <a:solidFill>
                  <a:schemeClr val="tx1"/>
                </a:solidFill>
              </a:rPr>
              <a:t>Кто такой папа </a:t>
            </a:r>
            <a:r>
              <a:rPr lang="ru-RU" sz="2500" b="1" dirty="0" smtClean="0">
                <a:solidFill>
                  <a:schemeClr val="tx1"/>
                </a:solidFill>
              </a:rPr>
              <a:t>Карло?</a:t>
            </a:r>
            <a:endParaRPr lang="ru-RU" sz="25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6396323" y="3151953"/>
            <a:ext cx="3287097" cy="598898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Отец Чиполлино 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2511187" y="4173252"/>
            <a:ext cx="3287097" cy="598898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Отец Алисы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2511187" y="3151953"/>
            <a:ext cx="3287097" cy="598898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Отец Мальвины  </a:t>
            </a:r>
            <a:endParaRPr lang="ru-RU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02916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AD4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знак завершения 3"/>
          <p:cNvSpPr/>
          <p:nvPr/>
        </p:nvSpPr>
        <p:spPr>
          <a:xfrm>
            <a:off x="6396323" y="3151953"/>
            <a:ext cx="3287097" cy="598898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К. Чуковский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576522" y="6323631"/>
            <a:ext cx="572384" cy="440779"/>
          </a:xfrm>
          <a:prstGeom prst="rect">
            <a:avLst/>
          </a:prstGeom>
        </p:spPr>
      </p:pic>
      <p:sp>
        <p:nvSpPr>
          <p:cNvPr id="3" name="Блок-схема: знак завершения 2"/>
          <p:cNvSpPr/>
          <p:nvPr/>
        </p:nvSpPr>
        <p:spPr>
          <a:xfrm>
            <a:off x="3029803" y="1419367"/>
            <a:ext cx="6155139" cy="1542197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>
                <a:solidFill>
                  <a:schemeClr val="tx1"/>
                </a:solidFill>
              </a:rPr>
              <a:t>Этот писатель, пытаясь развлечь заболевшего сына, сочинил сказку про </a:t>
            </a:r>
            <a:r>
              <a:rPr lang="ru-RU" sz="2500" b="1" dirty="0" smtClean="0">
                <a:solidFill>
                  <a:schemeClr val="tx1"/>
                </a:solidFill>
              </a:rPr>
              <a:t>крокодила. Назовите его имя</a:t>
            </a:r>
            <a:endParaRPr lang="ru-RU" sz="2500" b="1" dirty="0">
              <a:solidFill>
                <a:schemeClr val="tx1"/>
              </a:solidFill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6396322" y="4173252"/>
            <a:ext cx="3287097" cy="598898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Р. Киплинг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2511187" y="4173252"/>
            <a:ext cx="3287097" cy="598898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В. Крапивин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2511187" y="3151953"/>
            <a:ext cx="3287097" cy="598898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Э. Успенский </a:t>
            </a:r>
            <a:endParaRPr lang="ru-RU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00099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AD4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знак завершения 3"/>
          <p:cNvSpPr/>
          <p:nvPr/>
        </p:nvSpPr>
        <p:spPr>
          <a:xfrm>
            <a:off x="2511186" y="4173252"/>
            <a:ext cx="3287097" cy="598898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Веник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576522" y="6323631"/>
            <a:ext cx="572384" cy="440779"/>
          </a:xfrm>
          <a:prstGeom prst="rect">
            <a:avLst/>
          </a:prstGeom>
        </p:spPr>
      </p:pic>
      <p:sp>
        <p:nvSpPr>
          <p:cNvPr id="3" name="Блок-схема: знак завершения 2"/>
          <p:cNvSpPr/>
          <p:nvPr/>
        </p:nvSpPr>
        <p:spPr>
          <a:xfrm>
            <a:off x="3029803" y="1419367"/>
            <a:ext cx="6155139" cy="1542197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>
                <a:solidFill>
                  <a:schemeClr val="tx1"/>
                </a:solidFill>
              </a:rPr>
              <a:t>Что отец попросил сломать своих сыновей, чтобы преподать им урок </a:t>
            </a:r>
            <a:r>
              <a:rPr lang="ru-RU" sz="2500" b="1" dirty="0" smtClean="0">
                <a:solidFill>
                  <a:schemeClr val="tx1"/>
                </a:solidFill>
              </a:rPr>
              <a:t>единства (Л.Н. Толстой «Отец </a:t>
            </a:r>
            <a:r>
              <a:rPr lang="ru-RU" sz="2500" b="1" dirty="0">
                <a:solidFill>
                  <a:schemeClr val="tx1"/>
                </a:solidFill>
              </a:rPr>
              <a:t>и </a:t>
            </a:r>
            <a:r>
              <a:rPr lang="ru-RU" sz="2500" b="1" dirty="0" smtClean="0">
                <a:solidFill>
                  <a:schemeClr val="tx1"/>
                </a:solidFill>
              </a:rPr>
              <a:t>сыновья»)?</a:t>
            </a:r>
            <a:endParaRPr lang="ru-RU" sz="2500" b="1" dirty="0">
              <a:solidFill>
                <a:schemeClr val="tx1"/>
              </a:solidFill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6396322" y="4173252"/>
            <a:ext cx="3287097" cy="598898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Палку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6396322" y="3151953"/>
            <a:ext cx="3287097" cy="598898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Гвоздь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2511187" y="3151953"/>
            <a:ext cx="3287097" cy="598898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Камень </a:t>
            </a:r>
            <a:endParaRPr lang="ru-RU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93863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AD4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знак завершения 3"/>
          <p:cNvSpPr/>
          <p:nvPr/>
        </p:nvSpPr>
        <p:spPr>
          <a:xfrm>
            <a:off x="4097990" y="3820692"/>
            <a:ext cx="4018763" cy="887785"/>
          </a:xfrm>
          <a:prstGeom prst="flowChartTerminator">
            <a:avLst/>
          </a:prstGeom>
          <a:solidFill>
            <a:schemeClr val="bg1"/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Батя</a:t>
            </a:r>
            <a:r>
              <a:rPr lang="ru-RU" sz="2800" b="1" dirty="0">
                <a:solidFill>
                  <a:srgbClr val="0070C0"/>
                </a:solidFill>
              </a:rPr>
              <a:t>, отец, батюшка, папенька, отче</a:t>
            </a:r>
          </a:p>
        </p:txBody>
      </p:sp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576522" y="6323631"/>
            <a:ext cx="572384" cy="440779"/>
          </a:xfrm>
          <a:prstGeom prst="rect">
            <a:avLst/>
          </a:prstGeom>
        </p:spPr>
      </p:pic>
      <p:sp>
        <p:nvSpPr>
          <p:cNvPr id="3" name="Блок-схема: знак завершения 2"/>
          <p:cNvSpPr/>
          <p:nvPr/>
        </p:nvSpPr>
        <p:spPr>
          <a:xfrm>
            <a:off x="3029803" y="1419367"/>
            <a:ext cx="6155139" cy="1542197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>
                <a:solidFill>
                  <a:schemeClr val="tx1"/>
                </a:solidFill>
              </a:rPr>
              <a:t>Какие синонимы к слову «папа» вы знаете?</a:t>
            </a:r>
          </a:p>
        </p:txBody>
      </p:sp>
    </p:spTree>
    <p:extLst>
      <p:ext uri="{BB962C8B-B14F-4D97-AF65-F5344CB8AC3E}">
        <p14:creationId xmlns:p14="http://schemas.microsoft.com/office/powerpoint/2010/main" xmlns="" val="32314083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знак завершения 3"/>
          <p:cNvSpPr/>
          <p:nvPr/>
        </p:nvSpPr>
        <p:spPr>
          <a:xfrm>
            <a:off x="4097990" y="3820692"/>
            <a:ext cx="4018763" cy="887785"/>
          </a:xfrm>
          <a:prstGeom prst="flowChartTerminator">
            <a:avLst/>
          </a:prstGeom>
          <a:solidFill>
            <a:schemeClr val="bg1"/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Вспоил</a:t>
            </a:r>
            <a:r>
              <a:rPr lang="ru-RU" sz="2800" b="1" dirty="0">
                <a:solidFill>
                  <a:srgbClr val="0070C0"/>
                </a:solidFill>
              </a:rPr>
              <a:t>, накормил </a:t>
            </a:r>
            <a:r>
              <a:rPr lang="ru-RU" sz="2800" b="1" dirty="0" smtClean="0">
                <a:solidFill>
                  <a:srgbClr val="0070C0"/>
                </a:solidFill>
              </a:rPr>
              <a:t>да </a:t>
            </a:r>
            <a:r>
              <a:rPr lang="ru-RU" sz="2800" b="1" dirty="0">
                <a:solidFill>
                  <a:srgbClr val="0070C0"/>
                </a:solidFill>
              </a:rPr>
              <a:t>добру </a:t>
            </a:r>
            <a:r>
              <a:rPr lang="ru-RU" sz="2800" b="1" dirty="0" smtClean="0">
                <a:solidFill>
                  <a:srgbClr val="0070C0"/>
                </a:solidFill>
              </a:rPr>
              <a:t>научил</a:t>
            </a: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576522" y="6323631"/>
            <a:ext cx="572384" cy="440779"/>
          </a:xfrm>
          <a:prstGeom prst="rect">
            <a:avLst/>
          </a:prstGeom>
        </p:spPr>
      </p:pic>
      <p:sp>
        <p:nvSpPr>
          <p:cNvPr id="3" name="Блок-схема: знак завершения 2"/>
          <p:cNvSpPr/>
          <p:nvPr/>
        </p:nvSpPr>
        <p:spPr>
          <a:xfrm>
            <a:off x="3029803" y="1419367"/>
            <a:ext cx="6155139" cy="1542197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chemeClr val="tx1"/>
                </a:solidFill>
              </a:rPr>
              <a:t>Продолжи пословицу: не тот отец, кто родил, а тот, кто…</a:t>
            </a:r>
            <a:endParaRPr lang="ru-RU" sz="25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71781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знак завершения 3"/>
          <p:cNvSpPr/>
          <p:nvPr/>
        </p:nvSpPr>
        <p:spPr>
          <a:xfrm>
            <a:off x="4097990" y="3820692"/>
            <a:ext cx="4018763" cy="887785"/>
          </a:xfrm>
          <a:prstGeom prst="flowChartTerminator">
            <a:avLst/>
          </a:prstGeom>
          <a:solidFill>
            <a:schemeClr val="bg1"/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Пример отца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576522" y="6323631"/>
            <a:ext cx="572384" cy="440779"/>
          </a:xfrm>
          <a:prstGeom prst="rect">
            <a:avLst/>
          </a:prstGeom>
        </p:spPr>
      </p:pic>
      <p:sp>
        <p:nvSpPr>
          <p:cNvPr id="3" name="Блок-схема: знак завершения 2"/>
          <p:cNvSpPr/>
          <p:nvPr/>
        </p:nvSpPr>
        <p:spPr>
          <a:xfrm>
            <a:off x="3029803" y="1419367"/>
            <a:ext cx="6155139" cy="1542197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chemeClr val="tx1"/>
                </a:solidFill>
              </a:rPr>
              <a:t>Продолжи пословицу: не надобно другого образца, когда в глазах …</a:t>
            </a:r>
            <a:endParaRPr lang="ru-RU" sz="25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1920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знак завершения 3"/>
          <p:cNvSpPr/>
          <p:nvPr/>
        </p:nvSpPr>
        <p:spPr>
          <a:xfrm>
            <a:off x="4097990" y="3820692"/>
            <a:ext cx="4018763" cy="887785"/>
          </a:xfrm>
          <a:prstGeom prst="flowChartTerminator">
            <a:avLst/>
          </a:prstGeom>
          <a:solidFill>
            <a:schemeClr val="bg1"/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Хвалит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576522" y="6323631"/>
            <a:ext cx="572384" cy="440779"/>
          </a:xfrm>
          <a:prstGeom prst="rect">
            <a:avLst/>
          </a:prstGeom>
        </p:spPr>
      </p:pic>
      <p:sp>
        <p:nvSpPr>
          <p:cNvPr id="3" name="Блок-схема: знак завершения 2"/>
          <p:cNvSpPr/>
          <p:nvPr/>
        </p:nvSpPr>
        <p:spPr>
          <a:xfrm>
            <a:off x="3029803" y="1419367"/>
            <a:ext cx="6155139" cy="1542197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chemeClr val="tx1"/>
                </a:solidFill>
              </a:rPr>
              <a:t>Продолжи пословицу: отец </a:t>
            </a:r>
            <a:r>
              <a:rPr lang="ru-RU" sz="2500" b="1" dirty="0">
                <a:solidFill>
                  <a:schemeClr val="tx1"/>
                </a:solidFill>
              </a:rPr>
              <a:t>наказывает, отец </a:t>
            </a:r>
            <a:r>
              <a:rPr lang="ru-RU" sz="2500" b="1" dirty="0" smtClean="0">
                <a:solidFill>
                  <a:schemeClr val="tx1"/>
                </a:solidFill>
              </a:rPr>
              <a:t>и …</a:t>
            </a:r>
            <a:endParaRPr lang="ru-RU" sz="25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27268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1252" y="1309849"/>
            <a:ext cx="908940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  <a:latin typeface="VivaldiD CL" panose="03010101010101010101" pitchFamily="66" charset="0"/>
              </a:rPr>
              <a:t>Интеллектуальная </a:t>
            </a:r>
          </a:p>
          <a:p>
            <a:pPr algn="ctr"/>
            <a:r>
              <a:rPr lang="ru-RU" sz="6600" b="1" dirty="0" smtClean="0">
                <a:solidFill>
                  <a:srgbClr val="C00000"/>
                </a:solidFill>
                <a:latin typeface="VivaldiD CL" panose="03010101010101010101" pitchFamily="66" charset="0"/>
              </a:rPr>
              <a:t>викторина </a:t>
            </a:r>
          </a:p>
          <a:p>
            <a:pPr algn="ctr"/>
            <a:r>
              <a:rPr lang="ru-RU" sz="6600" b="1" dirty="0" smtClean="0">
                <a:solidFill>
                  <a:srgbClr val="0070C0"/>
                </a:solidFill>
                <a:latin typeface="VivaldiD CL" panose="03010101010101010101" pitchFamily="66" charset="0"/>
              </a:rPr>
              <a:t>ко Дню отца</a:t>
            </a:r>
            <a:endParaRPr lang="ru-RU" sz="6600" b="1" dirty="0">
              <a:solidFill>
                <a:srgbClr val="0070C0"/>
              </a:solidFill>
              <a:latin typeface="VivaldiD CL" panose="03010101010101010101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5010132" y="4216244"/>
            <a:ext cx="2071650" cy="2641756"/>
          </a:xfrm>
          <a:prstGeom prst="rect">
            <a:avLst/>
          </a:prstGeom>
        </p:spPr>
      </p:pic>
      <p:sp>
        <p:nvSpPr>
          <p:cNvPr id="5" name="TextBox 8"/>
          <p:cNvSpPr txBox="1">
            <a:spLocks noChangeArrowheads="1"/>
          </p:cNvSpPr>
          <p:nvPr/>
        </p:nvSpPr>
        <p:spPr bwMode="auto">
          <a:xfrm>
            <a:off x="7233312" y="6396335"/>
            <a:ext cx="4640239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algn="ctr"/>
            <a:r>
              <a:rPr lang="ru-RU" altLang="ru-RU" sz="13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Автор: </a:t>
            </a:r>
            <a:r>
              <a:rPr lang="ru-RU" altLang="ru-RU" sz="1300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Колышкина </a:t>
            </a:r>
            <a:r>
              <a:rPr lang="ru-RU" altLang="ru-RU" sz="13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Елена </a:t>
            </a:r>
            <a:r>
              <a:rPr lang="ru-RU" altLang="ru-RU" sz="1300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Владимировна</a:t>
            </a:r>
          </a:p>
          <a:p>
            <a:pPr algn="ctr"/>
            <a:r>
              <a:rPr lang="ru-RU" altLang="ru-RU" sz="1300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учитель географии высшей категории, г. Новосибирск, 2022</a:t>
            </a:r>
            <a:endParaRPr lang="ru-RU" altLang="ru-RU" sz="1300" i="1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3" name="Рисунок 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576522" y="6323631"/>
            <a:ext cx="572384" cy="44077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869" y="0"/>
            <a:ext cx="1309849" cy="1309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66716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знак завершения 3"/>
          <p:cNvSpPr/>
          <p:nvPr/>
        </p:nvSpPr>
        <p:spPr>
          <a:xfrm>
            <a:off x="4097990" y="3820692"/>
            <a:ext cx="4018763" cy="887785"/>
          </a:xfrm>
          <a:prstGeom prst="flowChartTerminator">
            <a:avLst/>
          </a:prstGeom>
          <a:solidFill>
            <a:schemeClr val="bg1"/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Дома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576522" y="6323631"/>
            <a:ext cx="572384" cy="440779"/>
          </a:xfrm>
          <a:prstGeom prst="rect">
            <a:avLst/>
          </a:prstGeom>
        </p:spPr>
      </p:pic>
      <p:sp>
        <p:nvSpPr>
          <p:cNvPr id="3" name="Блок-схема: знак завершения 2"/>
          <p:cNvSpPr/>
          <p:nvPr/>
        </p:nvSpPr>
        <p:spPr>
          <a:xfrm>
            <a:off x="3029803" y="1419367"/>
            <a:ext cx="6155139" cy="1542197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chemeClr val="tx1"/>
                </a:solidFill>
              </a:rPr>
              <a:t>Продолжи пословицу</a:t>
            </a:r>
            <a:r>
              <a:rPr lang="ru-RU" sz="2500" b="1" dirty="0">
                <a:solidFill>
                  <a:schemeClr val="tx1"/>
                </a:solidFill>
              </a:rPr>
              <a:t>: </a:t>
            </a:r>
            <a:r>
              <a:rPr lang="ru-RU" sz="2500" b="1" dirty="0" smtClean="0">
                <a:solidFill>
                  <a:schemeClr val="tx1"/>
                </a:solidFill>
              </a:rPr>
              <a:t>отец </a:t>
            </a:r>
            <a:r>
              <a:rPr lang="ru-RU" sz="2500" b="1" dirty="0">
                <a:solidFill>
                  <a:schemeClr val="tx1"/>
                </a:solidFill>
              </a:rPr>
              <a:t>– надёжный </a:t>
            </a:r>
            <a:r>
              <a:rPr lang="ru-RU" sz="2500" b="1" dirty="0" smtClean="0">
                <a:solidFill>
                  <a:schemeClr val="tx1"/>
                </a:solidFill>
              </a:rPr>
              <a:t>фундамент …</a:t>
            </a:r>
            <a:endParaRPr lang="ru-RU" sz="25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43675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знак завершения 2"/>
          <p:cNvSpPr/>
          <p:nvPr/>
        </p:nvSpPr>
        <p:spPr>
          <a:xfrm>
            <a:off x="3029803" y="1419367"/>
            <a:ext cx="6155139" cy="1542197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chemeClr val="tx1"/>
                </a:solidFill>
              </a:rPr>
              <a:t>Есть ли в нашей стране памятники главе семейства (отцу)?</a:t>
            </a:r>
            <a:endParaRPr lang="ru-RU" sz="2500" b="1" dirty="0">
              <a:solidFill>
                <a:schemeClr val="tx1"/>
              </a:solidFill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6396323" y="3479499"/>
            <a:ext cx="3287097" cy="598898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Да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2418995" y="3463568"/>
            <a:ext cx="3287097" cy="598898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Нет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7358730" y="4305587"/>
            <a:ext cx="1656053" cy="1444354"/>
            <a:chOff x="3521121" y="4299045"/>
            <a:chExt cx="1656053" cy="1444354"/>
          </a:xfrm>
        </p:grpSpPr>
        <p:pic>
          <p:nvPicPr>
            <p:cNvPr id="2050" name="Picture 2" descr="Памятник &quot;Отцовство - это дар&quot;, г. Тюмень. Фото: Анатолий Меньшиков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3379"/>
            <a:stretch/>
          </p:blipFill>
          <p:spPr bwMode="auto">
            <a:xfrm>
              <a:off x="3521121" y="4299045"/>
              <a:ext cx="1656053" cy="1370162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3762293" y="5374067"/>
              <a:ext cx="11737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г</a:t>
              </a:r>
              <a:r>
                <a:rPr lang="ru-RU" sz="16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Тюмень </a:t>
              </a:r>
              <a:endParaRPr lang="ru-RU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5459102" y="4305587"/>
            <a:ext cx="1323835" cy="1475041"/>
            <a:chOff x="8039871" y="4271524"/>
            <a:chExt cx="1213194" cy="1471464"/>
          </a:xfrm>
        </p:grpSpPr>
        <p:pic>
          <p:nvPicPr>
            <p:cNvPr id="2052" name="Picture 4" descr="Памятник счастливому отцу, г. Санкт-Петербург. Фото: petersburglike.ru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5156" t="11104" r="9380" b="9539"/>
            <a:stretch/>
          </p:blipFill>
          <p:spPr bwMode="auto">
            <a:xfrm>
              <a:off x="8039871" y="4271524"/>
              <a:ext cx="1131490" cy="1425204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8121575" y="5198020"/>
              <a:ext cx="1131490" cy="5449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г. Санкт-Петербург </a:t>
              </a:r>
              <a:endParaRPr lang="ru-RU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3053531" y="4305587"/>
            <a:ext cx="1802483" cy="1475040"/>
            <a:chOff x="3053531" y="4305587"/>
            <a:chExt cx="1802483" cy="1475040"/>
          </a:xfrm>
        </p:grpSpPr>
        <p:pic>
          <p:nvPicPr>
            <p:cNvPr id="2056" name="Picture 8" descr="Памятник череповецким металлургам &quot;Преемственность поколений&quot;. Фото: vologdatourinfo.ru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12546"/>
            <a:stretch/>
          </p:blipFill>
          <p:spPr bwMode="auto">
            <a:xfrm>
              <a:off x="3053531" y="4305587"/>
              <a:ext cx="1802483" cy="1446183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3138267" y="5442073"/>
              <a:ext cx="171774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г. Стерлитамак  </a:t>
              </a:r>
              <a:endParaRPr lang="ru-RU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4" name="Умножение 3">
            <a:hlinkClick r:id="" action="ppaction://hlinkshowjump?jump=endshow"/>
          </p:cNvPr>
          <p:cNvSpPr/>
          <p:nvPr/>
        </p:nvSpPr>
        <p:spPr>
          <a:xfrm>
            <a:off x="11450472" y="6291618"/>
            <a:ext cx="518615" cy="528907"/>
          </a:xfrm>
          <a:prstGeom prst="mathMultiply">
            <a:avLst/>
          </a:prstGeom>
          <a:solidFill>
            <a:schemeClr val="accent2"/>
          </a:solidFill>
          <a:ln w="19050"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74684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AD47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org/uploads/posts/2021-05/1621476663_5-phonoteka_org-p-fon-dlya-prezentatsii-o-detskom-pisatele-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63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34194" y="332656"/>
            <a:ext cx="8242663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i="1" dirty="0" smtClean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b="1" i="1" dirty="0" smtClean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i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3200" b="1" i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Кто должен выходить первым из трамвая (автобуса, троллейбуса</a:t>
            </a:r>
            <a:r>
              <a:rPr lang="ru-RU" sz="3200" b="1" i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)?</a:t>
            </a:r>
          </a:p>
          <a:p>
            <a:pPr algn="ctr"/>
            <a:endParaRPr lang="ru-RU" sz="3200" b="1" i="1" dirty="0" smtClean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8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Женщина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8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Мужчина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8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6" name="Picture 4" descr="https://clipart-best.com/img/trolleybus/trolleybus-clip-art-18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99260" y="1580111"/>
            <a:ext cx="5760640" cy="3605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7328" y="5157193"/>
            <a:ext cx="6504384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Мужчина</a:t>
            </a:r>
          </a:p>
          <a:p>
            <a:pPr algn="r"/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(выходит </a:t>
            </a:r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первым и помогает сойти женщине)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75231750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org/uploads/posts/2021-05/1621476663_5-phonoteka_org-p-fon-dlya-prezentatsii-o-detskom-pisatele-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63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35360" y="338705"/>
            <a:ext cx="10152789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i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i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Любовь </a:t>
            </a:r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отца – как важна детям!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взгляд лучист и чист,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полон веры, любви без меры: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Ведь от такой большой и сильный,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Такой родной, всегда желанный и любимый.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их маленьких сердцах он – солнце в небесах.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– его любовь, его и плоть, и кровь.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как его рука надежна и крепка,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как сильна, и как верна.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сам он так красив, так бескорыстен, терпелив.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Любовь его чиста и безупречна,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солнца луч ласкает их сердца.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сказки оживляет,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улыбкой приглашает в волшебный звездолет,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Какое счастье, дети,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есть отец на свете.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</a:t>
            </a:r>
            <a:r>
              <a:rPr lang="ru-RU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Д.Стил</a:t>
            </a:r>
            <a:endParaRPr lang="ru-RU" b="0" i="0" dirty="0"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4117411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знак завершения 3"/>
          <p:cNvSpPr/>
          <p:nvPr/>
        </p:nvSpPr>
        <p:spPr>
          <a:xfrm>
            <a:off x="6396323" y="3151953"/>
            <a:ext cx="3287097" cy="598898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2021</a:t>
            </a: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576522" y="6323631"/>
            <a:ext cx="572384" cy="440779"/>
          </a:xfrm>
          <a:prstGeom prst="rect">
            <a:avLst/>
          </a:prstGeom>
        </p:spPr>
      </p:pic>
      <p:sp>
        <p:nvSpPr>
          <p:cNvPr id="3" name="Блок-схема: знак завершения 2"/>
          <p:cNvSpPr/>
          <p:nvPr/>
        </p:nvSpPr>
        <p:spPr>
          <a:xfrm>
            <a:off x="3029803" y="1419367"/>
            <a:ext cx="6155139" cy="1542197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chemeClr val="tx1"/>
                </a:solidFill>
              </a:rPr>
              <a:t>В каком году впервые в России отметили День отца? </a:t>
            </a:r>
            <a:endParaRPr lang="ru-RU" sz="25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6396322" y="4173252"/>
            <a:ext cx="3287097" cy="598898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1991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2511187" y="4173252"/>
            <a:ext cx="3287097" cy="598898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2011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2511187" y="3151953"/>
            <a:ext cx="3287097" cy="598898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2020</a:t>
            </a:r>
            <a:endParaRPr lang="ru-RU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5884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AD4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знак завершения 3"/>
          <p:cNvSpPr/>
          <p:nvPr/>
        </p:nvSpPr>
        <p:spPr>
          <a:xfrm>
            <a:off x="2511186" y="4173252"/>
            <a:ext cx="3287097" cy="598898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rgbClr val="0070C0"/>
                </a:solidFill>
              </a:rPr>
              <a:t>В третье воскресенье октября</a:t>
            </a:r>
            <a:endParaRPr lang="ru-RU" sz="2200" b="1" dirty="0">
              <a:solidFill>
                <a:srgbClr val="0070C0"/>
              </a:solidFill>
            </a:endParaRPr>
          </a:p>
        </p:txBody>
      </p:sp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576522" y="6323631"/>
            <a:ext cx="572384" cy="440779"/>
          </a:xfrm>
          <a:prstGeom prst="rect">
            <a:avLst/>
          </a:prstGeom>
        </p:spPr>
      </p:pic>
      <p:sp>
        <p:nvSpPr>
          <p:cNvPr id="3" name="Блок-схема: знак завершения 2"/>
          <p:cNvSpPr/>
          <p:nvPr/>
        </p:nvSpPr>
        <p:spPr>
          <a:xfrm>
            <a:off x="3029803" y="1419367"/>
            <a:ext cx="6155139" cy="1542197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chemeClr val="tx1"/>
                </a:solidFill>
              </a:rPr>
              <a:t>Когда в нашей стране празднуют День отца?</a:t>
            </a:r>
            <a:endParaRPr lang="ru-RU" sz="25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6396322" y="4173252"/>
            <a:ext cx="3287097" cy="598898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rgbClr val="0070C0"/>
                </a:solidFill>
              </a:rPr>
              <a:t>В третье воскресенье сентября </a:t>
            </a:r>
            <a:endParaRPr lang="ru-RU" sz="2200" b="1" dirty="0">
              <a:solidFill>
                <a:srgbClr val="0070C0"/>
              </a:solidFill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6396322" y="3151953"/>
            <a:ext cx="3287097" cy="598898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rgbClr val="0070C0"/>
                </a:solidFill>
              </a:rPr>
              <a:t>В третье воскресенье декабря  </a:t>
            </a:r>
            <a:endParaRPr lang="ru-RU" sz="2200" b="1" dirty="0">
              <a:solidFill>
                <a:srgbClr val="0070C0"/>
              </a:solidFill>
            </a:endParaRP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2511187" y="3151953"/>
            <a:ext cx="3287097" cy="598898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rgbClr val="0070C0"/>
                </a:solidFill>
              </a:rPr>
              <a:t>В третье воскресенье ноября </a:t>
            </a:r>
            <a:endParaRPr lang="ru-RU" sz="2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50048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AD4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знак завершения 3"/>
          <p:cNvSpPr/>
          <p:nvPr/>
        </p:nvSpPr>
        <p:spPr>
          <a:xfrm>
            <a:off x="6396323" y="4173252"/>
            <a:ext cx="3287097" cy="598898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В США</a:t>
            </a: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576522" y="6323631"/>
            <a:ext cx="572384" cy="440779"/>
          </a:xfrm>
          <a:prstGeom prst="rect">
            <a:avLst/>
          </a:prstGeom>
        </p:spPr>
      </p:pic>
      <p:sp>
        <p:nvSpPr>
          <p:cNvPr id="3" name="Блок-схема: знак завершения 2"/>
          <p:cNvSpPr/>
          <p:nvPr/>
        </p:nvSpPr>
        <p:spPr>
          <a:xfrm>
            <a:off x="3029803" y="1419367"/>
            <a:ext cx="6155139" cy="1542197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>
                <a:solidFill>
                  <a:schemeClr val="tx1"/>
                </a:solidFill>
              </a:rPr>
              <a:t>В </a:t>
            </a:r>
            <a:r>
              <a:rPr lang="ru-RU" sz="2500" b="1" dirty="0" smtClean="0">
                <a:solidFill>
                  <a:schemeClr val="tx1"/>
                </a:solidFill>
              </a:rPr>
              <a:t>какой стране впервые отпраздновали День отца?</a:t>
            </a:r>
            <a:endParaRPr lang="ru-RU" sz="25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6396323" y="3151953"/>
            <a:ext cx="3287097" cy="598898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В Китае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2511187" y="4173252"/>
            <a:ext cx="3287097" cy="598898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В Бразилии 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2511187" y="3151953"/>
            <a:ext cx="3287097" cy="598898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В России 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99724" y="5009885"/>
            <a:ext cx="20152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/>
              <a:t>19 июня 1910 года</a:t>
            </a:r>
          </a:p>
        </p:txBody>
      </p:sp>
    </p:spTree>
    <p:extLst>
      <p:ext uri="{BB962C8B-B14F-4D97-AF65-F5344CB8AC3E}">
        <p14:creationId xmlns:p14="http://schemas.microsoft.com/office/powerpoint/2010/main" xmlns="" val="26574627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AD47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знак завершения 3"/>
          <p:cNvSpPr/>
          <p:nvPr/>
        </p:nvSpPr>
        <p:spPr>
          <a:xfrm>
            <a:off x="6396323" y="4173252"/>
            <a:ext cx="3287097" cy="598898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Космозоолог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576522" y="6323631"/>
            <a:ext cx="572384" cy="440779"/>
          </a:xfrm>
          <a:prstGeom prst="rect">
            <a:avLst/>
          </a:prstGeom>
        </p:spPr>
      </p:pic>
      <p:sp>
        <p:nvSpPr>
          <p:cNvPr id="3" name="Блок-схема: знак завершения 2"/>
          <p:cNvSpPr/>
          <p:nvPr/>
        </p:nvSpPr>
        <p:spPr>
          <a:xfrm>
            <a:off x="3029803" y="1419367"/>
            <a:ext cx="6155139" cy="1542197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>
                <a:solidFill>
                  <a:schemeClr val="tx1"/>
                </a:solidFill>
              </a:rPr>
              <a:t>Какой необычной профессией </a:t>
            </a:r>
            <a:endParaRPr lang="ru-RU" sz="25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2500" b="1" dirty="0" smtClean="0">
                <a:solidFill>
                  <a:schemeClr val="tx1"/>
                </a:solidFill>
              </a:rPr>
              <a:t>обладал </a:t>
            </a:r>
            <a:r>
              <a:rPr lang="ru-RU" sz="2500" b="1" dirty="0">
                <a:solidFill>
                  <a:schemeClr val="tx1"/>
                </a:solidFill>
              </a:rPr>
              <a:t>папа Алисы Селезнёвой из серии фантастических рассказов Кира Булычева "Приключения </a:t>
            </a:r>
            <a:r>
              <a:rPr lang="ru-RU" sz="2500" b="1" dirty="0" smtClean="0">
                <a:solidFill>
                  <a:schemeClr val="tx1"/>
                </a:solidFill>
              </a:rPr>
              <a:t>Алисы«?</a:t>
            </a:r>
            <a:endParaRPr lang="ru-RU" sz="25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6396323" y="3151953"/>
            <a:ext cx="3287097" cy="598898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Космогеолог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2511187" y="4173252"/>
            <a:ext cx="3287097" cy="598898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Палеоботаник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2511187" y="3151953"/>
            <a:ext cx="3287097" cy="598898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Астрофизик </a:t>
            </a:r>
            <a:endParaRPr lang="ru-RU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09017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AD4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знак завершения 3"/>
          <p:cNvSpPr/>
          <p:nvPr/>
        </p:nvSpPr>
        <p:spPr>
          <a:xfrm>
            <a:off x="6396323" y="3151953"/>
            <a:ext cx="3287097" cy="598898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Отец </a:t>
            </a:r>
            <a:r>
              <a:rPr lang="ru-RU" sz="2800" b="1" dirty="0">
                <a:solidFill>
                  <a:srgbClr val="0070C0"/>
                </a:solidFill>
              </a:rPr>
              <a:t>мой да </a:t>
            </a:r>
            <a:r>
              <a:rPr lang="ru-RU" sz="2800" b="1" dirty="0" smtClean="0">
                <a:solidFill>
                  <a:srgbClr val="0070C0"/>
                </a:solidFill>
              </a:rPr>
              <a:t>я</a:t>
            </a: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576522" y="6323631"/>
            <a:ext cx="572384" cy="440779"/>
          </a:xfrm>
          <a:prstGeom prst="rect">
            <a:avLst/>
          </a:prstGeom>
        </p:spPr>
      </p:pic>
      <p:sp>
        <p:nvSpPr>
          <p:cNvPr id="3" name="Блок-схема: знак завершения 2"/>
          <p:cNvSpPr/>
          <p:nvPr/>
        </p:nvSpPr>
        <p:spPr>
          <a:xfrm>
            <a:off x="3029803" y="1419367"/>
            <a:ext cx="6155139" cy="1542197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>
                <a:solidFill>
                  <a:schemeClr val="tx1"/>
                </a:solidFill>
              </a:rPr>
              <a:t>Продолжи строки из стихотворения </a:t>
            </a:r>
            <a:endParaRPr lang="ru-RU" sz="25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2500" b="1" dirty="0" smtClean="0">
                <a:solidFill>
                  <a:schemeClr val="tx1"/>
                </a:solidFill>
              </a:rPr>
              <a:t>Н</a:t>
            </a:r>
            <a:r>
              <a:rPr lang="ru-RU" sz="2500" b="1" dirty="0">
                <a:solidFill>
                  <a:schemeClr val="tx1"/>
                </a:solidFill>
              </a:rPr>
              <a:t>. Некрасова: "Семья-то большая, да два человека. Всего мужиков-то</a:t>
            </a:r>
            <a:r>
              <a:rPr lang="ru-RU" sz="2500" b="1" dirty="0" smtClean="0">
                <a:solidFill>
                  <a:schemeClr val="tx1"/>
                </a:solidFill>
              </a:rPr>
              <a:t>..."</a:t>
            </a:r>
            <a:endParaRPr lang="ru-RU" sz="25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6396322" y="4173252"/>
            <a:ext cx="3287097" cy="598898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Мой </a:t>
            </a:r>
            <a:r>
              <a:rPr lang="ru-RU" sz="2800" b="1" dirty="0">
                <a:solidFill>
                  <a:srgbClr val="0070C0"/>
                </a:solidFill>
              </a:rPr>
              <a:t>дядя и </a:t>
            </a:r>
            <a:r>
              <a:rPr lang="ru-RU" sz="2800" b="1" dirty="0" smtClean="0">
                <a:solidFill>
                  <a:srgbClr val="0070C0"/>
                </a:solidFill>
              </a:rPr>
              <a:t>я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2511187" y="4173252"/>
            <a:ext cx="3287097" cy="598898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Брательник </a:t>
            </a:r>
            <a:r>
              <a:rPr lang="ru-RU" sz="2800" b="1" dirty="0">
                <a:solidFill>
                  <a:srgbClr val="0070C0"/>
                </a:solidFill>
              </a:rPr>
              <a:t>да я </a:t>
            </a: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2511187" y="3151953"/>
            <a:ext cx="3287097" cy="598898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Дедуля </a:t>
            </a:r>
            <a:r>
              <a:rPr lang="ru-RU" sz="2800" b="1" dirty="0">
                <a:solidFill>
                  <a:srgbClr val="0070C0"/>
                </a:solidFill>
              </a:rPr>
              <a:t>и я </a:t>
            </a:r>
          </a:p>
        </p:txBody>
      </p:sp>
    </p:spTree>
    <p:extLst>
      <p:ext uri="{BB962C8B-B14F-4D97-AF65-F5344CB8AC3E}">
        <p14:creationId xmlns:p14="http://schemas.microsoft.com/office/powerpoint/2010/main" xmlns="" val="39560857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AD4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знак завершения 3"/>
          <p:cNvSpPr/>
          <p:nvPr/>
        </p:nvSpPr>
        <p:spPr>
          <a:xfrm>
            <a:off x="2511186" y="4173252"/>
            <a:ext cx="3287097" cy="598898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Сын молодец</a:t>
            </a: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576522" y="6323631"/>
            <a:ext cx="572384" cy="440779"/>
          </a:xfrm>
          <a:prstGeom prst="rect">
            <a:avLst/>
          </a:prstGeom>
        </p:spPr>
      </p:pic>
      <p:sp>
        <p:nvSpPr>
          <p:cNvPr id="3" name="Блок-схема: знак завершения 2"/>
          <p:cNvSpPr/>
          <p:nvPr/>
        </p:nvSpPr>
        <p:spPr>
          <a:xfrm>
            <a:off x="3029803" y="1419367"/>
            <a:ext cx="6155139" cy="1542197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chemeClr val="tx1"/>
                </a:solidFill>
              </a:rPr>
              <a:t>Продолжи пословицу: где </a:t>
            </a:r>
            <a:r>
              <a:rPr lang="ru-RU" sz="2500" b="1" dirty="0">
                <a:solidFill>
                  <a:schemeClr val="tx1"/>
                </a:solidFill>
              </a:rPr>
              <a:t>хороший отец, там </a:t>
            </a:r>
            <a:r>
              <a:rPr lang="ru-RU" sz="2500" b="1" dirty="0" smtClean="0">
                <a:solidFill>
                  <a:schemeClr val="tx1"/>
                </a:solidFill>
              </a:rPr>
              <a:t>и…</a:t>
            </a:r>
            <a:endParaRPr lang="ru-RU" sz="25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6396322" y="4173252"/>
            <a:ext cx="3287097" cy="598898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Счастья дворец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6396322" y="3151953"/>
            <a:ext cx="3287097" cy="598898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Смелый боец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2511187" y="3151953"/>
            <a:ext cx="3287097" cy="598898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Денег ларец </a:t>
            </a:r>
            <a:endParaRPr lang="ru-RU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1066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AD4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576522" y="6323631"/>
            <a:ext cx="572384" cy="440779"/>
          </a:xfrm>
          <a:prstGeom prst="rect">
            <a:avLst/>
          </a:prstGeom>
        </p:spPr>
      </p:pic>
      <p:sp>
        <p:nvSpPr>
          <p:cNvPr id="3" name="Блок-схема: знак завершения 2"/>
          <p:cNvSpPr/>
          <p:nvPr/>
        </p:nvSpPr>
        <p:spPr>
          <a:xfrm>
            <a:off x="3029803" y="1419367"/>
            <a:ext cx="6155139" cy="1542197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>
                <a:solidFill>
                  <a:schemeClr val="tx1"/>
                </a:solidFill>
              </a:rPr>
              <a:t>Что папа-заяц из сказки Владимира Сутеева </a:t>
            </a:r>
            <a:r>
              <a:rPr lang="ru-RU" sz="2500" b="1" dirty="0" smtClean="0">
                <a:solidFill>
                  <a:schemeClr val="tx1"/>
                </a:solidFill>
              </a:rPr>
              <a:t>нёс </a:t>
            </a:r>
            <a:r>
              <a:rPr lang="ru-RU" sz="2500" b="1" dirty="0">
                <a:solidFill>
                  <a:schemeClr val="tx1"/>
                </a:solidFill>
              </a:rPr>
              <a:t>своим зайчатам в мешке?</a:t>
            </a:r>
            <a:endParaRPr lang="ru-RU" sz="25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Блок-схема: знак завершения 3"/>
          <p:cNvSpPr/>
          <p:nvPr/>
        </p:nvSpPr>
        <p:spPr>
          <a:xfrm>
            <a:off x="2511187" y="3151953"/>
            <a:ext cx="3287097" cy="598898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Яблоки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6396323" y="3151953"/>
            <a:ext cx="3287097" cy="598898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Морковь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2511187" y="4173252"/>
            <a:ext cx="3287097" cy="598898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Капусту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6396323" y="4173252"/>
            <a:ext cx="3287097" cy="598898"/>
          </a:xfrm>
          <a:prstGeom prst="flowChartTermina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Кору осины </a:t>
            </a:r>
            <a:endParaRPr lang="ru-RU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05844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AD4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</TotalTime>
  <Words>554</Words>
  <Application>Microsoft Office PowerPoint</Application>
  <PresentationFormat>Произвольный</PresentationFormat>
  <Paragraphs>122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</dc:title>
  <dc:creator>КЕВ</dc:creator>
  <cp:lastModifiedBy>777</cp:lastModifiedBy>
  <cp:revision>32</cp:revision>
  <dcterms:created xsi:type="dcterms:W3CDTF">2022-09-13T12:17:23Z</dcterms:created>
  <dcterms:modified xsi:type="dcterms:W3CDTF">2022-10-25T14:25:36Z</dcterms:modified>
</cp:coreProperties>
</file>