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</p:sldMasterIdLst>
  <p:sldIdLst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852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503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85790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2316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307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82169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48332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78255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03599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43231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62905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506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23334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68572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62424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12218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3542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31802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2074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6105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08730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57914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40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5528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58446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47005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73559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46539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6021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8267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49268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94809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5778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981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88577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9609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76016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42609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68034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49469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29402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32514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74717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56844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736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97567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5073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78202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67787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5545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87688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38388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26746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80783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9399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82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1672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1789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20604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5401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5284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6063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12807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0044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0736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6070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13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256911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5088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29070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27152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6501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38042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067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36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795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6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035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693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2661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572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6479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3307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1820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2908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4298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4958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9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4577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106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6338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745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1006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5378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0181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4473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4605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1512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43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3215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652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943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5381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38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5026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898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5377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4916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6099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44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5872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863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5859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481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6343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8552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463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438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1560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134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33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48473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5974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0030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9352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4549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486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414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0588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2268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78296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4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45871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07222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1679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3932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87421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38473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72093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66125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2081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7865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35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7327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3189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02501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79911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26522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8176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5988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4648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57283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3319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125" y="1122363"/>
            <a:ext cx="9971965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4994" y="3602038"/>
            <a:ext cx="8798793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54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9944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112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576264"/>
            <a:ext cx="9298675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925" y="3455989"/>
            <a:ext cx="9298675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79672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49987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0745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4245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79388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1668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2092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86722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3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63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32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55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33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60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87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4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9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678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58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72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97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58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31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contourW="12700" prstMaterial="matte">
              <a:bevelT w="38100" h="38100"/>
              <a:contourClr>
                <a:srgbClr val="5E5C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EF5F458-6A3E-4B0B-AF47-FB931331943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17.11.2022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EF075B8-A22A-4273-A81F-F37386C1EE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923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959200"/>
          </a:solidFill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ativ.kontur.ru/document?moduleId=1&amp;documentId=389235" TargetMode="External"/><Relationship Id="rId2" Type="http://schemas.openxmlformats.org/officeDocument/2006/relationships/hyperlink" Target="https://normativ.kontur.ru/document?moduleId=1&amp;documentId=395813&amp;cwi=154#h1182" TargetMode="External"/><Relationship Id="rId1" Type="http://schemas.openxmlformats.org/officeDocument/2006/relationships/slideLayout" Target="../slideLayouts/slideLayout84.xml"/><Relationship Id="rId6" Type="http://schemas.openxmlformats.org/officeDocument/2006/relationships/hyperlink" Target="https://asrdovz.mgou.ru/upload/iblock/6ce/AB_1362_07-ot-27.08.2021.pdf" TargetMode="External"/><Relationship Id="rId5" Type="http://schemas.openxmlformats.org/officeDocument/2006/relationships/hyperlink" Target="https://fgos.ru/fgos/fgos-ooo/" TargetMode="External"/><Relationship Id="rId4" Type="http://schemas.openxmlformats.org/officeDocument/2006/relationships/hyperlink" Target="https://normativ.kontur.ru/document?moduleId=1&amp;documentId=395813&amp;cwi=15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5999" y="2101812"/>
            <a:ext cx="7478974" cy="2677850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 учащихся с ОВЗ в образовательной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3712663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753" y="104932"/>
            <a:ext cx="3456170" cy="46082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340" y="784178"/>
            <a:ext cx="4664503" cy="584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663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665" y="119923"/>
            <a:ext cx="2788171" cy="37175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175" y="119923"/>
            <a:ext cx="2788171" cy="37175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793" y="2649511"/>
            <a:ext cx="3066425" cy="408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88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714" y="179881"/>
            <a:ext cx="3979889" cy="53065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376" y="944382"/>
            <a:ext cx="4328410" cy="577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205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833" y="164893"/>
            <a:ext cx="4126042" cy="55013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724" y="1304144"/>
            <a:ext cx="4072640" cy="543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73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682" y="217358"/>
            <a:ext cx="5135068" cy="635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50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2A1A5-23FA-45E0-B71D-B47C6D00A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7158" y="945718"/>
            <a:ext cx="6974006" cy="2852737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116939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AB66A6-3490-46EE-9CB1-C2171CB23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55634" y="-419449"/>
            <a:ext cx="7901973" cy="2387600"/>
          </a:xfrm>
        </p:spPr>
        <p:txBody>
          <a:bodyPr>
            <a:normAutofit/>
          </a:bodyPr>
          <a:lstStyle/>
          <a:p>
            <a:pPr algn="l"/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психолого-педагогического сопровождения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комплексной системы психолого-педагогических условий, способствующих успешной адаптации, реабилитации и личностному росту детей в социуме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E3F148-556A-4B81-B76C-FBB33ECCD4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55634" y="2160297"/>
            <a:ext cx="7558026" cy="3737164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b="1" u="sng" dirty="0"/>
              <a:t>Основными направлениями </a:t>
            </a:r>
            <a:r>
              <a:rPr lang="ru-RU" b="1" u="sng" dirty="0" smtClean="0"/>
              <a:t>коррекционно-развивающей </a:t>
            </a:r>
            <a:r>
              <a:rPr lang="ru-RU" b="1" u="sng" dirty="0"/>
              <a:t>работы являются: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ru-RU" dirty="0"/>
              <a:t>развитие эмоционально-личностной сферы и коррекция её недостатков;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ru-RU" dirty="0"/>
              <a:t>развитие познавательной деятельности и целенаправленное формирование высших психических функций;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ru-RU" dirty="0"/>
              <a:t>формирование произвольной регуляции деятельности и поведения; формирование и развитие социальных навыков и социализации. </a:t>
            </a:r>
          </a:p>
          <a:p>
            <a:pPr marL="457200" indent="-457200" fontAlgn="base">
              <a:buFont typeface="Wingdings" panose="05000000000000000000" pitchFamily="2" charset="2"/>
              <a:buChar char="v"/>
            </a:pPr>
            <a:r>
              <a:rPr lang="ru-RU" dirty="0"/>
              <a:t>развитие социальной компетентности, навыков общения с окружающими.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285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EBC60D-3D0B-4951-A95A-D1ED1E820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5135" y="-321358"/>
            <a:ext cx="7980685" cy="2619942"/>
          </a:xfrm>
        </p:spPr>
        <p:txBody>
          <a:bodyPr>
            <a:normAutofit/>
          </a:bodyPr>
          <a:lstStyle/>
          <a:p>
            <a:r>
              <a:rPr lang="ru-RU" altLang="ru-RU" sz="3600" b="1" u="sng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выделяют следующие категории детей с нарушениями развития:</a:t>
            </a:r>
            <a:r>
              <a:rPr lang="ru-RU" alt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9756F5-2B64-49CF-A1D6-7715020F3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9548" y="1879135"/>
            <a:ext cx="8043737" cy="4281823"/>
          </a:xfrm>
        </p:spPr>
        <p:txBody>
          <a:bodyPr>
            <a:normAutofit fontScale="85000" lnSpcReduction="10000"/>
          </a:bodyPr>
          <a:lstStyle/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нарушением слуха (глухие, слабослышащие, позднооглохшие);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нарушением зрения (слепые, слабовидящие);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нарушением речи (логопаты);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нарушением опорно-двигательного аппарата;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умственной отсталостью;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задержкой психического развития;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нарушением поведения и общения;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выраженными расстройствами эмоционально-волевой сферы, включая РАС;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комплексными нарушениями психофизического развития, с так называемыми сложными дефектами (слепоглухонемые, глухие или слепые дети с умственной отсталостью). </a:t>
            </a:r>
          </a:p>
          <a:p>
            <a:pPr algn="l"/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811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82ABF7-EE7D-4D72-804A-9B3BE8C4AEA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918085" y="549276"/>
            <a:ext cx="6969738" cy="5256213"/>
          </a:xfrm>
        </p:spPr>
        <p:txBody>
          <a:bodyPr>
            <a:normAutofit/>
          </a:bodyPr>
          <a:lstStyle/>
          <a:p>
            <a:pPr indent="449263">
              <a:lnSpc>
                <a:spcPct val="150000"/>
              </a:lnSpc>
            </a:pPr>
            <a:r>
              <a:rPr lang="ru-RU" alt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принципы и правила при коррекционной работе с детьми с ОВЗ: </a:t>
            </a:r>
          </a:p>
          <a:p>
            <a:pPr marL="514350" indent="-51435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системность 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комплексность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интегративность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приоритет особых потребностей ребенка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непрерывность</a:t>
            </a:r>
            <a:endParaRPr lang="ru-RU" alt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975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511824" y="836712"/>
            <a:ext cx="3168352" cy="151216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сопровождение процесса обучения включает: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24000" y="3573016"/>
            <a:ext cx="2267744" cy="216024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диагностику уровня </a:t>
            </a:r>
          </a:p>
          <a:p>
            <a:pPr algn="ctr" defTabSz="457200"/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детей;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63752" y="3573016"/>
            <a:ext cx="2195736" cy="216024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ru-RU" dirty="0">
                <a:solidFill>
                  <a:prstClr val="white"/>
                </a:solidFill>
                <a:latin typeface="Calibri"/>
              </a:rPr>
              <a:t> </a:t>
            </a:r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и групповые коррекционно-развивающие занятия психолога с детьми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68008" y="3501008"/>
            <a:ext cx="2195736" cy="223224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</a:t>
            </a:r>
            <a:r>
              <a:rPr lang="ru-RU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</a:t>
            </a:r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 defTabSz="457200"/>
            <a:r>
              <a:rPr lang="ru-RU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ние</a:t>
            </a:r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педагогов, родителей, обучающихся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472264" y="3501008"/>
            <a:ext cx="2195736" cy="223224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просвещение педагогов, родителей, обучающихся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H="1">
            <a:off x="6564052" y="2816932"/>
            <a:ext cx="86409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4655840" y="2780928"/>
            <a:ext cx="93610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2855640" y="2492896"/>
            <a:ext cx="194421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464152" y="2492896"/>
            <a:ext cx="216024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4583832" y="6093296"/>
            <a:ext cx="3168352" cy="57606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ru-RU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психопрофилактика</a:t>
            </a:r>
            <a:endParaRPr lang="ru-RU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3359696" y="5805264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7824192" y="5877272"/>
            <a:ext cx="12241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 flipV="1">
            <a:off x="6960096" y="5805264"/>
            <a:ext cx="3600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375920" y="5805264"/>
            <a:ext cx="3600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691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5194" y="1349116"/>
            <a:ext cx="8081354" cy="2852737"/>
          </a:xfrm>
        </p:spPr>
        <p:txBody>
          <a:bodyPr>
            <a:normAutofit/>
          </a:bodyPr>
          <a:lstStyle/>
          <a:p>
            <a:pPr algn="l"/>
            <a:r>
              <a:rPr lang="ru-RU" alt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 ограниченными возможностями здоровья принимаются на обучение </a:t>
            </a:r>
            <a:r>
              <a:rPr lang="ru-RU" alt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адаптированной основной общеобразовательной программе </a:t>
            </a:r>
            <a:r>
              <a:rPr lang="ru-RU" alt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с согласия родителей (законных представителей) и на основании рекомендаций психолого-медико-педагогической комиссии.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523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7C47800-D013-4EE8-9569-199D298422A1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585256" y="217168"/>
            <a:ext cx="7905750" cy="6048375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На занятиях мною используются следующие методы работы с детьми:</a:t>
            </a:r>
            <a:endParaRPr lang="ru-RU" dirty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 err="1"/>
              <a:t>психогимнастика</a:t>
            </a:r>
            <a:r>
              <a:rPr lang="ru-RU" b="1" dirty="0"/>
              <a:t> </a:t>
            </a:r>
            <a:r>
              <a:rPr lang="ru-RU" i="1" dirty="0"/>
              <a:t>(включает в себя ритмику, пантомиму, игры на снятие напряжения, развитие эмоционально-личностной сферы. Игры «Мое настроение», «Веселый – грустный»)</a:t>
            </a:r>
            <a:endParaRPr lang="ru-RU" dirty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/>
              <a:t>рисуночные методы </a:t>
            </a:r>
            <a:r>
              <a:rPr lang="ru-RU" i="1" dirty="0"/>
              <a:t>(рисунки детей не только отражают уровень умственного развития и индивидуальные личностные особенности, но и являются своеобразной проекцией личности.)</a:t>
            </a:r>
            <a:endParaRPr lang="ru-RU" dirty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/>
              <a:t>техники и приемы </a:t>
            </a:r>
            <a:r>
              <a:rPr lang="ru-RU" b="1" dirty="0" err="1"/>
              <a:t>саморегуляции</a:t>
            </a:r>
            <a:r>
              <a:rPr lang="ru-RU" b="1" dirty="0"/>
              <a:t> </a:t>
            </a:r>
            <a:r>
              <a:rPr lang="ru-RU" i="1" dirty="0"/>
              <a:t>(развитие навыков самоконтроля)</a:t>
            </a:r>
            <a:endParaRPr lang="ru-RU" dirty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 err="1"/>
              <a:t>цветотерапия</a:t>
            </a:r>
            <a:r>
              <a:rPr lang="ru-RU" b="1" dirty="0"/>
              <a:t> </a:t>
            </a:r>
            <a:r>
              <a:rPr lang="ru-RU" i="1" dirty="0"/>
              <a:t>(восстановление эмоционального равновесия)</a:t>
            </a:r>
            <a:endParaRPr lang="ru-RU" dirty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/>
              <a:t>развивающие занятия, игры </a:t>
            </a:r>
            <a:r>
              <a:rPr lang="ru-RU" i="1" dirty="0"/>
              <a:t>(развитие психических процессов)</a:t>
            </a:r>
            <a:endParaRPr lang="ru-RU" dirty="0"/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b="1" dirty="0"/>
              <a:t>сеансы релаксации </a:t>
            </a:r>
            <a:r>
              <a:rPr lang="ru-RU" i="1" dirty="0"/>
              <a:t>(в зависимости от состояния ребенка используется спокойная классическая музыка, звуки природы).</a:t>
            </a:r>
            <a:endParaRPr lang="ru-RU" dirty="0"/>
          </a:p>
          <a:p>
            <a:pPr indent="449263" algn="just">
              <a:lnSpc>
                <a:spcPct val="150000"/>
              </a:lnSpc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996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842" y="314794"/>
            <a:ext cx="8634335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соответствии с Приказом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Минпросвещения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РФ </a:t>
            </a:r>
            <a:r>
              <a:rPr lang="ru-RU" u="sng" dirty="0">
                <a:solidFill>
                  <a:srgbClr val="2270B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от 31.05.2021 № 287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актуальный федеральный государственный образовательный стандарт (ФГОС) задает границы методов работы, а конкретные шаги для развития детей прописывают педагоги на местах.</a:t>
            </a:r>
          </a:p>
          <a:p>
            <a:pPr marL="285750" indent="-285750" defTabSz="45720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Нагрузка на педагога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Приказу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 от 22.03.2021 № 115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установило, со сколькими детьми с ОВЗ может заниматься один педагог. Нормы следующие:</a:t>
            </a:r>
          </a:p>
          <a:p>
            <a:pPr defTabSz="45720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учитель-дефектолог на 6–12 детей;</a:t>
            </a:r>
          </a:p>
          <a:p>
            <a:pPr defTabSz="45720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учитель-логопед на 6–12 детей;</a:t>
            </a:r>
          </a:p>
          <a:p>
            <a:pPr defTabSz="45720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учитель-психолог на 20 детей;</a:t>
            </a:r>
          </a:p>
          <a:p>
            <a:pPr defTabSz="45720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 ассистент на 1–6 детей</a:t>
            </a:r>
          </a:p>
          <a:p>
            <a:pPr marL="285750" indent="-285750" defTabSz="45720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Наполняемость классов</a:t>
            </a:r>
          </a:p>
          <a:p>
            <a:pPr defTabSz="45720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дети с ОВЗ получают образование вместе с другими учениками, их максимальное количество в классе — 3 человека.</a:t>
            </a:r>
          </a:p>
          <a:p>
            <a:pPr defTabSz="457200"/>
            <a:endParaRPr lang="ru-RU" b="1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Организационно-методическое обеспечение</a:t>
            </a:r>
          </a:p>
          <a:p>
            <a:pPr defTabSz="45720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программа основного общего образования, разрабатывается опираясь на действующие рекомендации (Приказ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 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от 31.05.2021 № 287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Их можно взять в предыдущей версии 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стандартов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или воспользоваться 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рекомендациями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defTabSz="457200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457200">
              <a:buFont typeface="Wingdings" panose="05000000000000000000" pitchFamily="2" charset="2"/>
              <a:buChar char="ü"/>
            </a:pPr>
            <a:endParaRPr lang="ru-RU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577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41615"/>
      </p:ext>
    </p:extLst>
  </p:cSld>
  <p:clrMapOvr>
    <a:masterClrMapping/>
  </p:clrMapOvr>
</p:sld>
</file>

<file path=ppt/theme/theme1.xml><?xml version="1.0" encoding="utf-8"?>
<a:theme xmlns:a="http://schemas.openxmlformats.org/drawingml/2006/main" name="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10.xml><?xml version="1.0" encoding="utf-8"?>
<a:theme xmlns:a="http://schemas.openxmlformats.org/drawingml/2006/main" name="9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11.xml><?xml version="1.0" encoding="utf-8"?>
<a:theme xmlns:a="http://schemas.openxmlformats.org/drawingml/2006/main" name="10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12.xml><?xml version="1.0" encoding="utf-8"?>
<a:theme xmlns:a="http://schemas.openxmlformats.org/drawingml/2006/main" name="11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13.xml><?xml version="1.0" encoding="utf-8"?>
<a:theme xmlns:a="http://schemas.openxmlformats.org/drawingml/2006/main" name="12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14.xml><?xml version="1.0" encoding="utf-8"?>
<a:theme xmlns:a="http://schemas.openxmlformats.org/drawingml/2006/main" name="13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15.xml><?xml version="1.0" encoding="utf-8"?>
<a:theme xmlns:a="http://schemas.openxmlformats.org/drawingml/2006/main" name="14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2.xml><?xml version="1.0" encoding="utf-8"?>
<a:theme xmlns:a="http://schemas.openxmlformats.org/drawingml/2006/main" name="1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3.xml><?xml version="1.0" encoding="utf-8"?>
<a:theme xmlns:a="http://schemas.openxmlformats.org/drawingml/2006/main" name="2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4.xml><?xml version="1.0" encoding="utf-8"?>
<a:theme xmlns:a="http://schemas.openxmlformats.org/drawingml/2006/main" name="3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5.xml><?xml version="1.0" encoding="utf-8"?>
<a:theme xmlns:a="http://schemas.openxmlformats.org/drawingml/2006/main" name="4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6.xml><?xml version="1.0" encoding="utf-8"?>
<a:theme xmlns:a="http://schemas.openxmlformats.org/drawingml/2006/main" name="5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7.xml><?xml version="1.0" encoding="utf-8"?>
<a:theme xmlns:a="http://schemas.openxmlformats.org/drawingml/2006/main" name="6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8.xml><?xml version="1.0" encoding="utf-8"?>
<a:theme xmlns:a="http://schemas.openxmlformats.org/drawingml/2006/main" name="7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ppt/theme/theme9.xml><?xml version="1.0" encoding="utf-8"?>
<a:theme xmlns:a="http://schemas.openxmlformats.org/drawingml/2006/main" name="8_Инклюз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39231F43-150B-40CD-BFA5-05F045BB6CFF}" vid="{7F921E56-97E2-4123-BFFD-7D5D027DA4D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285</Words>
  <Application>Microsoft Office PowerPoint</Application>
  <PresentationFormat>Широкоэкранный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15</vt:i4>
      </vt:variant>
      <vt:variant>
        <vt:lpstr>Заголовки слайдов</vt:lpstr>
      </vt:variant>
      <vt:variant>
        <vt:i4>15</vt:i4>
      </vt:variant>
    </vt:vector>
  </HeadingPairs>
  <TitlesOfParts>
    <vt:vector size="35" baseType="lpstr">
      <vt:lpstr>Arial</vt:lpstr>
      <vt:lpstr>Calibri</vt:lpstr>
      <vt:lpstr>Intro </vt:lpstr>
      <vt:lpstr>Times New Roman</vt:lpstr>
      <vt:lpstr>Wingdings</vt:lpstr>
      <vt:lpstr>Инклюз1</vt:lpstr>
      <vt:lpstr>1_Инклюз1</vt:lpstr>
      <vt:lpstr>2_Инклюз1</vt:lpstr>
      <vt:lpstr>3_Инклюз1</vt:lpstr>
      <vt:lpstr>4_Инклюз1</vt:lpstr>
      <vt:lpstr>5_Инклюз1</vt:lpstr>
      <vt:lpstr>6_Инклюз1</vt:lpstr>
      <vt:lpstr>7_Инклюз1</vt:lpstr>
      <vt:lpstr>8_Инклюз1</vt:lpstr>
      <vt:lpstr>9_Инклюз1</vt:lpstr>
      <vt:lpstr>10_Инклюз1</vt:lpstr>
      <vt:lpstr>11_Инклюз1</vt:lpstr>
      <vt:lpstr>12_Инклюз1</vt:lpstr>
      <vt:lpstr>13_Инклюз1</vt:lpstr>
      <vt:lpstr>14_Инклюз1</vt:lpstr>
      <vt:lpstr>Психолого-педагогическое сопровождение учащихся с ОВЗ в образовательной организации</vt:lpstr>
      <vt:lpstr>Цель психолого-педагогического сопровождения: создание комплексной системы психолого-педагогических условий, способствующих успешной адаптации, реабилитации и личностному росту детей в социуме </vt:lpstr>
      <vt:lpstr>В настоящее время выделяют следующие категории детей с нарушениями развития: </vt:lpstr>
      <vt:lpstr>Презентация PowerPoint</vt:lpstr>
      <vt:lpstr>Презентация PowerPoint</vt:lpstr>
      <vt:lpstr>Дети с ограниченными возможностями здоровья принимаются на обучение по адаптированной основной общеобразовательной программе только с согласия родителей (законных представителей) и на основании рекомендаций психолого-медико-педагогической комиссии.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Психолого-педагогическое сопровождение учащихся с ОВЗ в образовательной организации</dc:title>
  <dc:creator>Admin02</dc:creator>
  <cp:lastModifiedBy>Admin02</cp:lastModifiedBy>
  <cp:revision>3</cp:revision>
  <dcterms:created xsi:type="dcterms:W3CDTF">2022-11-17T08:34:33Z</dcterms:created>
  <dcterms:modified xsi:type="dcterms:W3CDTF">2022-11-17T08:49:14Z</dcterms:modified>
</cp:coreProperties>
</file>