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73" r:id="rId2"/>
    <p:sldId id="374" r:id="rId3"/>
    <p:sldId id="366" r:id="rId4"/>
    <p:sldId id="300" r:id="rId5"/>
    <p:sldId id="258" r:id="rId6"/>
    <p:sldId id="370" r:id="rId7"/>
    <p:sldId id="371" r:id="rId8"/>
    <p:sldId id="342" r:id="rId9"/>
    <p:sldId id="343" r:id="rId10"/>
    <p:sldId id="344" r:id="rId11"/>
    <p:sldId id="345" r:id="rId12"/>
    <p:sldId id="350" r:id="rId13"/>
    <p:sldId id="352" r:id="rId14"/>
    <p:sldId id="353" r:id="rId15"/>
    <p:sldId id="355" r:id="rId16"/>
    <p:sldId id="356" r:id="rId17"/>
    <p:sldId id="360" r:id="rId18"/>
    <p:sldId id="361" r:id="rId19"/>
    <p:sldId id="362" r:id="rId20"/>
    <p:sldId id="363" r:id="rId21"/>
    <p:sldId id="364" r:id="rId22"/>
    <p:sldId id="367" r:id="rId23"/>
    <p:sldId id="368" r:id="rId24"/>
    <p:sldId id="298" r:id="rId25"/>
    <p:sldId id="37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C25045-B4AB-4A75-9613-F89B061BA3DE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8E5B9B-2A83-4080-B193-910F1794DF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latin typeface="Arial" charset="0"/>
              </a:rPr>
              <a:t>Познай пословицу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43E0-7D22-4E71-AAD6-B4007720E5B9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1F2F-6F98-4670-A761-BE246BD3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43E0-7D22-4E71-AAD6-B4007720E5B9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1F2F-6F98-4670-A761-BE246BD3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43E0-7D22-4E71-AAD6-B4007720E5B9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1F2F-6F98-4670-A761-BE246BD3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F2F7023-4813-48B2-ADE8-7BB847F79A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43E0-7D22-4E71-AAD6-B4007720E5B9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1F2F-6F98-4670-A761-BE246BD3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43E0-7D22-4E71-AAD6-B4007720E5B9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1F2F-6F98-4670-A761-BE246BD3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43E0-7D22-4E71-AAD6-B4007720E5B9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1F2F-6F98-4670-A761-BE246BD3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43E0-7D22-4E71-AAD6-B4007720E5B9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1F2F-6F98-4670-A761-BE246BD3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43E0-7D22-4E71-AAD6-B4007720E5B9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1F2F-6F98-4670-A761-BE246BD3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43E0-7D22-4E71-AAD6-B4007720E5B9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1F2F-6F98-4670-A761-BE246BD3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43E0-7D22-4E71-AAD6-B4007720E5B9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1F2F-6F98-4670-A761-BE246BD3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43E0-7D22-4E71-AAD6-B4007720E5B9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1F2F-6F98-4670-A761-BE246BD3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743E0-7D22-4E71-AAD6-B4007720E5B9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41F2F-6F98-4670-A761-BE246BD33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audio" Target="../media/audio1.wav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13" Type="http://schemas.openxmlformats.org/officeDocument/2006/relationships/slide" Target="slide9.xml"/><Relationship Id="rId3" Type="http://schemas.openxmlformats.org/officeDocument/2006/relationships/notesSlide" Target="../notesSlides/notesSlide1.xml"/><Relationship Id="rId7" Type="http://schemas.openxmlformats.org/officeDocument/2006/relationships/slide" Target="slide2.xml"/><Relationship Id="rId12" Type="http://schemas.openxmlformats.org/officeDocument/2006/relationships/slide" Target="slide6.xml"/><Relationship Id="rId17" Type="http://schemas.openxmlformats.org/officeDocument/2006/relationships/slide" Target="slide24.xml"/><Relationship Id="rId2" Type="http://schemas.openxmlformats.org/officeDocument/2006/relationships/slideLayout" Target="../slideLayouts/slideLayout7.xml"/><Relationship Id="rId16" Type="http://schemas.openxmlformats.org/officeDocument/2006/relationships/slide" Target="slide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slide" Target="slide22.xml"/><Relationship Id="rId5" Type="http://schemas.openxmlformats.org/officeDocument/2006/relationships/slide" Target="slide17.xml"/><Relationship Id="rId15" Type="http://schemas.openxmlformats.org/officeDocument/2006/relationships/slide" Target="slide12.xml"/><Relationship Id="rId10" Type="http://schemas.openxmlformats.org/officeDocument/2006/relationships/slide" Target="slide14.xml"/><Relationship Id="rId4" Type="http://schemas.openxmlformats.org/officeDocument/2006/relationships/slide" Target="slide13.xml"/><Relationship Id="rId9" Type="http://schemas.openxmlformats.org/officeDocument/2006/relationships/slide" Target="slide15.xml"/><Relationship Id="rId1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catherineasquithgallery.com/uploads/posts/2021-02/1614376559_12-p-fon-dlya-prezentatsii-po-fizike-svetlii-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noFill/>
        </p:spPr>
      </p:pic>
      <p:sp>
        <p:nvSpPr>
          <p:cNvPr id="2057" name="Rectangle 9"/>
          <p:cNvSpPr>
            <a:spLocks noGrp="1" noChangeArrowheads="1"/>
          </p:cNvSpPr>
          <p:nvPr>
            <p:ph idx="1"/>
          </p:nvPr>
        </p:nvSpPr>
        <p:spPr>
          <a:xfrm>
            <a:off x="1643042" y="857232"/>
            <a:ext cx="5737270" cy="509204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Внеклассное мероприятие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теме </a:t>
            </a:r>
          </a:p>
          <a:p>
            <a:pPr algn="ctr">
              <a:spcBef>
                <a:spcPts val="0"/>
              </a:spcBef>
              <a:buNone/>
              <a:defRPr/>
            </a:pP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dirty="0" smtClean="0"/>
              <a:t>Единицы измерения. Теплота сгорания. Великие физики…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spcBef>
                <a:spcPts val="0"/>
              </a:spcBef>
              <a:buNone/>
              <a:defRPr/>
            </a:pP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8 классе.</a:t>
            </a:r>
            <a:endParaRPr lang="ru-RU" sz="4400" dirty="0" smtClean="0">
              <a:solidFill>
                <a:srgbClr val="CC0000"/>
              </a:solidFill>
              <a:latin typeface="Times New Roman" pitchFamily="18" charset="0"/>
            </a:endParaRPr>
          </a:p>
        </p:txBody>
      </p:sp>
      <p:pic>
        <p:nvPicPr>
          <p:cNvPr id="4099" name="Рисунок 8" descr="http://upload.wikimedia.org/wikipedia/commons/thumb/e/e1/Stylised_Lithium_Atom.svg/250px-Stylised_Lithium_Atom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643174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Рисунок 11" descr="http://turbopic.org/img/2011_04/i4daca93982bc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191137"/>
            <a:ext cx="2000232" cy="166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http://school-dist45.ucoz.ru/novosti/2015/nedelja_mate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288" y="0"/>
            <a:ext cx="1979712" cy="1556792"/>
          </a:xfrm>
          <a:prstGeom prst="rect">
            <a:avLst/>
          </a:prstGeom>
          <a:noFill/>
        </p:spPr>
      </p:pic>
      <p:pic>
        <p:nvPicPr>
          <p:cNvPr id="17422" name="Picture 14" descr="http://img.s-tv.ru/img/id3168546_w51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5142" y="5033975"/>
            <a:ext cx="2428858" cy="182402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7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atherineasquithgallery.com/uploads/posts/2021-02/1614376559_12-p-fon-dlya-prezentatsii-po-fizike-svetlii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 е щество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00364" y="1285860"/>
            <a:ext cx="3000396" cy="528641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         </a:t>
            </a:r>
            <a:r>
              <a:rPr lang="ru-RU" sz="50000" dirty="0" smtClean="0">
                <a:solidFill>
                  <a:srgbClr val="0070C0"/>
                </a:solidFill>
              </a:rPr>
              <a:t>е</a:t>
            </a:r>
            <a:endParaRPr lang="ru-RU" sz="500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71934" y="335756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b="1" dirty="0" smtClean="0"/>
              <a:t>щество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catherineasquithgallery.com/uploads/posts/2021-02/1614376559_12-p-fon-dlya-prezentatsii-po-fizike-svetlii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 плот 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BodMai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8966" t="23556" r="55699"/>
          <a:stretch>
            <a:fillRect/>
          </a:stretch>
        </p:blipFill>
        <p:spPr>
          <a:xfrm>
            <a:off x="500034" y="1928802"/>
            <a:ext cx="2214578" cy="3320261"/>
          </a:xfrm>
        </p:spPr>
      </p:pic>
      <p:sp>
        <p:nvSpPr>
          <p:cNvPr id="5" name="TextBox 4"/>
          <p:cNvSpPr txBox="1"/>
          <p:nvPr/>
        </p:nvSpPr>
        <p:spPr>
          <a:xfrm>
            <a:off x="2786050" y="928670"/>
            <a:ext cx="11430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/>
              <a:t> </a:t>
            </a:r>
            <a:r>
              <a:rPr lang="ru-RU" sz="8800" dirty="0" smtClean="0"/>
              <a:t>,,</a:t>
            </a:r>
            <a:endParaRPr lang="ru-RU" sz="8800" dirty="0"/>
          </a:p>
        </p:txBody>
      </p:sp>
      <p:pic>
        <p:nvPicPr>
          <p:cNvPr id="6" name="Рисунок 5" descr="plot.jpg"/>
          <p:cNvPicPr>
            <a:picLocks noChangeAspect="1"/>
          </p:cNvPicPr>
          <p:nvPr/>
        </p:nvPicPr>
        <p:blipFill>
          <a:blip r:embed="rId4" cstate="print"/>
          <a:srcRect l="9375" r="6249" b="17499"/>
          <a:stretch>
            <a:fillRect/>
          </a:stretch>
        </p:blipFill>
        <p:spPr>
          <a:xfrm>
            <a:off x="4000496" y="2000240"/>
            <a:ext cx="3214710" cy="23574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15272" y="2428868"/>
            <a:ext cx="10198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/>
              <a:t> а</a:t>
            </a:r>
            <a:endParaRPr lang="ru-RU" sz="8800" dirty="0"/>
          </a:p>
        </p:txBody>
      </p:sp>
      <p:sp>
        <p:nvSpPr>
          <p:cNvPr id="9" name="Управляющая кнопка: домой 8">
            <a:hlinkClick r:id="rId5" action="ppaction://hlinksldjump" highlightClick="1"/>
          </p:cNvPr>
          <p:cNvSpPr/>
          <p:nvPr/>
        </p:nvSpPr>
        <p:spPr>
          <a:xfrm>
            <a:off x="8172400" y="6093296"/>
            <a:ext cx="792088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atherineasquithgallery.com/uploads/posts/2021-02/1614376559_12-p-fon-dlya-prezentatsii-po-fizike-svetlii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noFill/>
        </p:spPr>
      </p:pic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конкурс</a:t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/>
              <a:t>Четвёртый </a:t>
            </a:r>
            <a:r>
              <a:rPr lang="ru-RU" b="1" dirty="0" smtClean="0"/>
              <a:t>лишний»</a:t>
            </a:r>
          </a:p>
        </p:txBody>
      </p:sp>
      <p:sp>
        <p:nvSpPr>
          <p:cNvPr id="105473" name="Rectangle 1"/>
          <p:cNvSpPr>
            <a:spLocks noChangeArrowheads="1"/>
          </p:cNvSpPr>
          <p:nvPr/>
        </p:nvSpPr>
        <p:spPr bwMode="auto">
          <a:xfrm>
            <a:off x="647056" y="2060848"/>
            <a:ext cx="849694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каждой группе слов – одно лишнее. Найти это слово. По какому признаку можно объединить другие слова. За каждый правильный ответ – 1 балл.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Амперметр, вольтметр, барометр, омметр.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Протон, отрицательный ион, нейтрон,  электрон.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Тепловые, механические, магнитные, химические.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А.М.Ампер, Пифагор, Г.Ом, А.Вольта.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Фарфор, медь, резина, стекло.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Кислород, водород, железо, азот.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028384" y="6237312"/>
            <a:ext cx="792088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4376559_12-p-fon-dlya-prezentatsii-po-fizike-svetlii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noFill/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конкурс </a:t>
            </a:r>
            <a:br>
              <a:rPr lang="ru-RU" b="1" dirty="0" smtClean="0"/>
            </a:br>
            <a:r>
              <a:rPr lang="ru-RU" b="1" dirty="0" smtClean="0"/>
              <a:t>«ОБЪЯСНЯЛКИ»</a:t>
            </a:r>
            <a:endParaRPr lang="ru-RU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58200" cy="50292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ru-RU" smtClean="0"/>
              <a:t>1. Доктор бежит по льду к хоккеисту, получившему травму, мелкими шажками. Почему? </a:t>
            </a:r>
          </a:p>
          <a:p>
            <a:pPr marL="609600" indent="-609600">
              <a:buFontTx/>
              <a:buNone/>
            </a:pPr>
            <a:r>
              <a:rPr lang="ru-RU" smtClean="0"/>
              <a:t>2. В каком состоянии окажется шоколадка после того, как жадная девочка, чтобы не делиться с подругами, спрячет ее за пазуху? </a:t>
            </a:r>
          </a:p>
          <a:p>
            <a:pPr marL="609600" indent="-609600">
              <a:buFontTx/>
              <a:buNone/>
            </a:pPr>
            <a:r>
              <a:rPr lang="ru-RU" smtClean="0"/>
              <a:t>3. Если трение вокруг исчезнет, что станем кричать: «Ура!» или «Караул!»?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atherineasquithgallery.com/uploads/posts/2021-02/1614376559_12-p-fon-dlya-prezentatsii-po-fizike-svetlii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276872"/>
            <a:ext cx="8229600" cy="4047728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 sz="2800" dirty="0" smtClean="0"/>
              <a:t>5. Петя выдвинул гипотезу, что все его одноклассницы состоят из мельчайших частиц, хотя и кажутся на первый взгляд сплошными. Верна ли гипотеза?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 sz="2800" dirty="0" smtClean="0"/>
              <a:t>6. Что мешает восьмикласснику Пете, пойманному директором школы в момент разрисовывания стены, распасться на отдельные молекулы и врассыпную исчезнуть из поля зрения директора?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конкурс </a:t>
            </a:r>
            <a:br>
              <a:rPr lang="ru-RU" b="1" dirty="0" smtClean="0"/>
            </a:br>
            <a:r>
              <a:rPr lang="ru-RU" b="1" dirty="0" smtClean="0"/>
              <a:t>«ОБЪЯСНЯЛКИ»</a:t>
            </a:r>
            <a:endParaRPr lang="ru-RU" dirty="0" smtClean="0"/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028384" y="5877272"/>
            <a:ext cx="648072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4376559_12-p-fon-dlya-prezentatsii-po-fizike-svetlii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908720"/>
            <a:ext cx="8229600" cy="5788496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dirty="0" smtClean="0"/>
              <a:t>Верите ли вы, что можно поймать пулю на лету?</a:t>
            </a:r>
          </a:p>
          <a:p>
            <a:pPr marL="609600" indent="-609600">
              <a:buFontTx/>
              <a:buAutoNum type="arabicPeriod"/>
            </a:pPr>
            <a:r>
              <a:rPr lang="ru-RU" dirty="0" smtClean="0"/>
              <a:t>Верите ли вы, что на Земле есть точка, находясь в которой вы всегда будете смотреть на юг?</a:t>
            </a:r>
          </a:p>
          <a:p>
            <a:pPr marL="609600" indent="-609600">
              <a:buFontTx/>
              <a:buAutoNum type="arabicPeriod"/>
            </a:pPr>
            <a:r>
              <a:rPr lang="ru-RU" dirty="0" smtClean="0"/>
              <a:t>Верите ли вы, что летом железная дорога от Москвы до Санкт-Петербурга длиннее (на 300 м), чем зимой?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0"/>
            <a:ext cx="648072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sz="3200" b="1" dirty="0" smtClean="0"/>
              <a:t>ВЕРЮ – НЕ ВЕРЮ»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atherineasquithgallery.com/uploads/posts/2021-02/1614376559_12-p-fon-dlya-prezentatsii-po-fizike-svetlii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noFill/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916832"/>
            <a:ext cx="8458200" cy="43064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3. Что не имеет длины, глубины, ширины, высоты, а можно измерить?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4.  Верите ли вы, что суровая зима может сломать мост через реку?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620688"/>
            <a:ext cx="648072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sz="3200" b="1" dirty="0" smtClean="0"/>
              <a:t>ВЕРЮ – НЕ ВЕРЮ»</a:t>
            </a:r>
            <a:endParaRPr lang="ru-RU" sz="3200" dirty="0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7308304" y="5805264"/>
            <a:ext cx="1224136" cy="86409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atherineasquithgallery.com/uploads/posts/2021-02/1614376559_12-p-fon-dlya-prezentatsii-po-fizike-svetlii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noFill/>
        </p:spPr>
      </p:pic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29736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«ЗНАЕШЬ ЛИ ТЫ ВЕЛИКИХ ФИЗИКОВ?»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4376559_12-p-fon-dlya-prezentatsii-po-fizike-svetlii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noFill/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Кто он?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mtClean="0"/>
              <a:t>Он — один из первых ученых, работавших на войну, и первая жертва войны среди людей науки.</a:t>
            </a:r>
          </a:p>
          <a:p>
            <a:pPr>
              <a:lnSpc>
                <a:spcPct val="90000"/>
              </a:lnSpc>
            </a:pPr>
            <a:r>
              <a:rPr lang="ru-RU" smtClean="0"/>
              <a:t>Годы его жизни — «287-212 гг. до н.э.».</a:t>
            </a:r>
          </a:p>
          <a:p>
            <a:pPr>
              <a:lnSpc>
                <a:spcPct val="90000"/>
              </a:lnSpc>
            </a:pPr>
            <a:r>
              <a:rPr lang="ru-RU" smtClean="0"/>
              <a:t>Ему принадлежат слова: «Дайте мне точку опоры, и я переверну весь мир!»</a:t>
            </a:r>
          </a:p>
          <a:p>
            <a:pPr>
              <a:lnSpc>
                <a:spcPct val="90000"/>
              </a:lnSpc>
            </a:pPr>
            <a:r>
              <a:rPr lang="ru-RU" smtClean="0"/>
              <a:t>Широко известен его возглас: «Эврика!», прозвучавший вслед за сделанным им открытием. 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20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catherineasquithgallery.com/uploads/posts/2021-02/1614376559_12-p-fon-dlya-prezentatsii-po-fizike-svetlii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noFill/>
        </p:spPr>
      </p:pic>
      <p:sp>
        <p:nvSpPr>
          <p:cNvPr id="25602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1143000"/>
            <a:ext cx="4114800" cy="4373563"/>
          </a:xfrm>
        </p:spPr>
        <p:txBody>
          <a:bodyPr/>
          <a:lstStyle/>
          <a:p>
            <a:r>
              <a:rPr lang="ru-RU" smtClean="0"/>
              <a:t>Архимед,</a:t>
            </a:r>
            <a:br>
              <a:rPr lang="ru-RU" smtClean="0"/>
            </a:br>
            <a:r>
              <a:rPr lang="ru-RU" smtClean="0"/>
              <a:t>древнегречес-кий ученый, математик, физик, инженер</a:t>
            </a:r>
          </a:p>
        </p:txBody>
      </p:sp>
      <p:pic>
        <p:nvPicPr>
          <p:cNvPr id="25603" name="Picture 9" descr="port0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609600"/>
            <a:ext cx="40576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4211960" y="6021288"/>
            <a:ext cx="648072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atherineasquithgallery.com/uploads/posts/2021-02/1614376559_12-p-fon-dlya-prezentatsii-po-fizike-svetlii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829196"/>
          </a:xfrm>
          <a:solidFill>
            <a:schemeClr val="bg1">
              <a:alpha val="85000"/>
            </a:schemeClr>
          </a:solidFill>
        </p:spPr>
        <p:txBody>
          <a:bodyPr/>
          <a:lstStyle/>
          <a:p>
            <a:pPr algn="ctr">
              <a:buNone/>
            </a:pPr>
            <a:r>
              <a:rPr lang="ru-RU" dirty="0" smtClean="0"/>
              <a:t>Уважаемые ребята!</a:t>
            </a:r>
          </a:p>
          <a:p>
            <a:pPr indent="252000" algn="just">
              <a:spcAft>
                <a:spcPts val="0"/>
              </a:spcAft>
              <a:buNone/>
              <a:tabLst>
                <a:tab pos="7974013" algn="l"/>
              </a:tabLst>
            </a:pPr>
            <a:r>
              <a:rPr lang="ru-RU" dirty="0" smtClean="0"/>
              <a:t>Вам предлагается пройти ряд испытаний, которые направлены на проверку Ваших знаний по пройденным темам, закрепление тех умений, которые Вы получили в рамках изучения темы «</a:t>
            </a:r>
            <a:r>
              <a:rPr lang="ru-RU" b="1" dirty="0" smtClean="0"/>
              <a:t>Единицы измерения. Теплота сгорания. Великие физики….</a:t>
            </a:r>
            <a:r>
              <a:rPr lang="ru-RU" b="1" i="1" dirty="0" smtClean="0"/>
              <a:t>»</a:t>
            </a:r>
            <a:r>
              <a:rPr lang="ru-RU" i="1" dirty="0" smtClean="0"/>
              <a:t>.</a:t>
            </a:r>
            <a:r>
              <a:rPr lang="ru-RU" dirty="0" smtClean="0"/>
              <a:t> Удачи !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14290"/>
            <a:ext cx="8572560" cy="1285884"/>
          </a:xfrm>
          <a:prstGeom prst="rect">
            <a:avLst/>
          </a:prstGeom>
          <a:solidFill>
            <a:schemeClr val="bg1">
              <a:alpha val="66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Ум заключается не только в знании, но и в умении прилагать знание на деле.</a:t>
            </a:r>
          </a:p>
          <a:p>
            <a:pPr algn="r"/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Аристотель.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4376559_12-p-fon-dlya-prezentatsii-po-fizike-svetlii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noFill/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Кто он?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 smtClean="0"/>
              <a:t>Он обнаружил, что высота столба ртути в перевернутой вверх дном трубке не зависит ни от формы трубки, ни от ее наклона.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Он выяснил, что на уровне моря высота ртутного столба всегда около 760 мм.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Он предположил, что столб жидкости в перевернутой вверх дном трубке уравновешивается давлением воздуха снизу вверх.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Он открыл атмосферное давление. 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20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atherineasquithgallery.com/uploads/posts/2021-02/1614376559_12-p-fon-dlya-prezentatsii-po-fizike-svetlii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noFill/>
        </p:spPr>
      </p:pic>
      <p:sp>
        <p:nvSpPr>
          <p:cNvPr id="27650" name="Rectangle 7"/>
          <p:cNvSpPr>
            <a:spLocks noGrp="1" noChangeArrowheads="1"/>
          </p:cNvSpPr>
          <p:nvPr>
            <p:ph type="title"/>
          </p:nvPr>
        </p:nvSpPr>
        <p:spPr>
          <a:xfrm>
            <a:off x="228600" y="914400"/>
            <a:ext cx="4648200" cy="5029200"/>
          </a:xfrm>
        </p:spPr>
        <p:txBody>
          <a:bodyPr/>
          <a:lstStyle/>
          <a:p>
            <a:r>
              <a:rPr lang="ru-RU" sz="4000" smtClean="0"/>
              <a:t>Эванджелиста Торричелли, итальянский математик и физик, автор концепции атмосферного давления</a:t>
            </a:r>
          </a:p>
        </p:txBody>
      </p:sp>
      <p:pic>
        <p:nvPicPr>
          <p:cNvPr id="27651" name="Picture 10" descr="torichel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762000"/>
            <a:ext cx="3951288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домой 3">
            <a:hlinkClick r:id="rId4" action="ppaction://hlinksldjump" highlightClick="1"/>
          </p:cNvPr>
          <p:cNvSpPr/>
          <p:nvPr/>
        </p:nvSpPr>
        <p:spPr>
          <a:xfrm>
            <a:off x="7452320" y="6237312"/>
            <a:ext cx="79208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atherineasquithgallery.com/uploads/posts/2021-02/1614376559_12-p-fon-dlya-prezentatsii-po-fizike-svetlii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noFill/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Конкурс «В мире физики и физиков»</a:t>
            </a:r>
            <a:endParaRPr lang="ru-RU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800" dirty="0"/>
              <a:t>1. Первый русский академик, достиг  выдающихся достижений в различных областях науки </a:t>
            </a:r>
            <a:r>
              <a:rPr lang="ru-RU" sz="2800" i="1" dirty="0" smtClean="0"/>
              <a:t>(…….).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2. Итальянский физик,  создатель первого гальванического элемента </a:t>
            </a:r>
            <a:r>
              <a:rPr lang="ru-RU" sz="2800" i="1" dirty="0" smtClean="0"/>
              <a:t>(………………..).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3. Французский физик, который ввёл в физику понятие «электрический ток » </a:t>
            </a:r>
            <a:r>
              <a:rPr lang="ru-RU" sz="2800" i="1" dirty="0" smtClean="0"/>
              <a:t>(………………..).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4. Английский физик, изучавший строение атома </a:t>
            </a:r>
            <a:r>
              <a:rPr lang="ru-RU" sz="2800" i="1" dirty="0" smtClean="0"/>
              <a:t>(……………..).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5.  Итальянский учёный, создатель первого телескопа </a:t>
            </a:r>
            <a:r>
              <a:rPr lang="ru-RU" sz="2800" i="1" dirty="0" smtClean="0"/>
              <a:t>(………………).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6. Русский физик и электротехник, изобрёл радио </a:t>
            </a:r>
            <a:r>
              <a:rPr lang="ru-RU" sz="2800" i="1" dirty="0" smtClean="0"/>
              <a:t>(………).</a:t>
            </a:r>
            <a:endParaRPr lang="ru-RU" sz="2800" dirty="0"/>
          </a:p>
          <a:p>
            <a:pPr>
              <a:lnSpc>
                <a:spcPct val="90000"/>
              </a:lnSpc>
            </a:pPr>
            <a:r>
              <a:rPr lang="ru-RU" sz="2800" dirty="0" smtClean="0"/>
              <a:t>.  </a:t>
            </a: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100392" y="6021288"/>
            <a:ext cx="792088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atherineasquithgallery.com/uploads/posts/2021-02/1614376559_12-p-fon-dlya-prezentatsii-po-fizike-svetlii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noFill/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Конкурс </a:t>
            </a:r>
            <a:r>
              <a:rPr lang="ru-RU" b="1" dirty="0" smtClean="0"/>
              <a:t> «Единицы </a:t>
            </a:r>
            <a:r>
              <a:rPr lang="ru-RU" b="1" dirty="0"/>
              <a:t>измерения»</a:t>
            </a:r>
            <a:endParaRPr lang="ru-RU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/>
              <a:t>Каждая команда получает карточки, и отвечают письменно.</a:t>
            </a:r>
          </a:p>
          <a:p>
            <a:r>
              <a:rPr lang="ru-RU" sz="2800" dirty="0"/>
              <a:t>20 кОм =</a:t>
            </a:r>
            <a:br>
              <a:rPr lang="ru-RU" sz="2800" dirty="0"/>
            </a:br>
            <a:r>
              <a:rPr lang="ru-RU" sz="2800" dirty="0"/>
              <a:t>20 </a:t>
            </a:r>
            <a:r>
              <a:rPr lang="ru-RU" sz="2800" dirty="0" err="1"/>
              <a:t>мин=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12 кДж =</a:t>
            </a:r>
            <a:br>
              <a:rPr lang="ru-RU" sz="2800" dirty="0"/>
            </a:br>
            <a:r>
              <a:rPr lang="ru-RU" sz="2800" dirty="0"/>
              <a:t>180км/</a:t>
            </a:r>
            <a:r>
              <a:rPr lang="ru-RU" sz="2800" dirty="0" err="1"/>
              <a:t>ч=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0,22 кВ =</a:t>
            </a:r>
            <a:br>
              <a:rPr lang="ru-RU" sz="2800" dirty="0"/>
            </a:br>
            <a:r>
              <a:rPr lang="ru-RU" sz="2800" dirty="0"/>
              <a:t>26 дм =</a:t>
            </a:r>
            <a:br>
              <a:rPr lang="ru-RU" sz="2800" dirty="0"/>
            </a:br>
            <a:r>
              <a:rPr lang="ru-RU" sz="2800" dirty="0"/>
              <a:t>900 см =</a:t>
            </a:r>
            <a:br>
              <a:rPr lang="ru-RU" sz="2800" dirty="0"/>
            </a:br>
            <a:r>
              <a:rPr lang="ru-RU" sz="2800" dirty="0"/>
              <a:t>72км/</a:t>
            </a:r>
            <a:r>
              <a:rPr lang="ru-RU" sz="2800" dirty="0" err="1"/>
              <a:t>ч=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400 мА =</a:t>
            </a:r>
          </a:p>
          <a:p>
            <a:pPr>
              <a:lnSpc>
                <a:spcPct val="90000"/>
              </a:lnSpc>
            </a:pPr>
            <a:endParaRPr lang="ru-RU" sz="2800" dirty="0" smtClean="0"/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884368" y="5877272"/>
            <a:ext cx="792088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10" name="Picture 6" descr="komanda"/>
          <p:cNvPicPr>
            <a:picLocks noChangeAspect="1" noChangeArrowheads="1"/>
          </p:cNvPicPr>
          <p:nvPr/>
        </p:nvPicPr>
        <p:blipFill>
          <a:blip r:embed="rId2" cstate="print"/>
          <a:srcRect l="9453" r="7864"/>
          <a:stretch>
            <a:fillRect/>
          </a:stretch>
        </p:blipFill>
        <p:spPr bwMode="auto">
          <a:xfrm>
            <a:off x="358775" y="2744788"/>
            <a:ext cx="3781425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WordArt 5"/>
          <p:cNvSpPr>
            <a:spLocks noChangeArrowheads="1" noChangeShapeType="1" noTextEdit="1"/>
          </p:cNvSpPr>
          <p:nvPr/>
        </p:nvSpPr>
        <p:spPr bwMode="auto">
          <a:xfrm>
            <a:off x="576263" y="333375"/>
            <a:ext cx="8064500" cy="1223963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78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ИТОГИ ИГРЫ</a:t>
            </a:r>
          </a:p>
        </p:txBody>
      </p: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611188" y="1952625"/>
            <a:ext cx="82819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Неважно, кто сегодня победил!</a:t>
            </a:r>
          </a:p>
        </p:txBody>
      </p:sp>
      <p:sp>
        <p:nvSpPr>
          <p:cNvPr id="72713" name="Text Box 9"/>
          <p:cNvSpPr txBox="1">
            <a:spLocks noChangeArrowheads="1"/>
          </p:cNvSpPr>
          <p:nvPr/>
        </p:nvSpPr>
        <p:spPr bwMode="auto">
          <a:xfrm>
            <a:off x="3743325" y="2852738"/>
            <a:ext cx="54006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Побеждают всегда:</a:t>
            </a:r>
          </a:p>
        </p:txBody>
      </p:sp>
      <p:sp>
        <p:nvSpPr>
          <p:cNvPr id="72714" name="Text Box 10"/>
          <p:cNvSpPr txBox="1">
            <a:spLocks noChangeArrowheads="1"/>
          </p:cNvSpPr>
          <p:nvPr/>
        </p:nvSpPr>
        <p:spPr bwMode="auto">
          <a:xfrm>
            <a:off x="4967288" y="3824288"/>
            <a:ext cx="54006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 b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дружба</a:t>
            </a:r>
          </a:p>
        </p:txBody>
      </p:sp>
      <p:sp>
        <p:nvSpPr>
          <p:cNvPr id="72715" name="Text Box 11"/>
          <p:cNvSpPr txBox="1">
            <a:spLocks noChangeArrowheads="1"/>
          </p:cNvSpPr>
          <p:nvPr/>
        </p:nvSpPr>
        <p:spPr bwMode="auto">
          <a:xfrm>
            <a:off x="4751388" y="5516563"/>
            <a:ext cx="54006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интеллект</a:t>
            </a:r>
          </a:p>
        </p:txBody>
      </p:sp>
      <p:sp>
        <p:nvSpPr>
          <p:cNvPr id="72716" name="Text Box 12"/>
          <p:cNvSpPr txBox="1">
            <a:spLocks noChangeArrowheads="1"/>
          </p:cNvSpPr>
          <p:nvPr/>
        </p:nvSpPr>
        <p:spPr bwMode="auto">
          <a:xfrm>
            <a:off x="4608513" y="4689475"/>
            <a:ext cx="54006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 b="1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творчество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3" grpId="0"/>
      <p:bldP spid="72714" grpId="0"/>
      <p:bldP spid="72715" grpId="0"/>
      <p:bldP spid="727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509120"/>
            <a:ext cx="7485062" cy="2603500"/>
          </a:xfrm>
          <a:prstGeom prst="rect">
            <a:avLst/>
          </a:prstGeom>
          <a:noFill/>
        </p:spPr>
      </p:pic>
      <p:pic>
        <p:nvPicPr>
          <p:cNvPr id="7475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260350"/>
            <a:ext cx="309562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75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60648"/>
            <a:ext cx="3024187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757" name="Picture 2" descr="http://s46.radikal.ru/i113/0808/97/997a3a0f95b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4663" y="1289050"/>
            <a:ext cx="1150937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Правила техники безопасности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b="1" smtClean="0"/>
              <a:t>1. Проводить игру честно: не списывать, не подслушивать, не подглядывать.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smtClean="0"/>
              <a:t>2. Не бить ниже пояса: не подсказывать противникам неправильный ответ.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smtClean="0"/>
              <a:t>3. Не скрывать свои знания: честно и добросовестно стараться вспомнить то, что не знал, да еще и забыл. И то, что знал, но не можешь вспомнить.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smtClean="0"/>
              <a:t>4. Стремиться к победе вопреки всем физическим законам, предсказаниям, предположениям. Дерзайте!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1268413"/>
            <a:ext cx="8569325" cy="4525962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defRPr/>
            </a:pPr>
            <a:r>
              <a:rPr lang="ru-RU" dirty="0" smtClean="0"/>
              <a:t>Класс разбивается на 2 команды.</a:t>
            </a:r>
          </a:p>
          <a:p>
            <a:pPr eaLnBrk="1" hangingPunct="1">
              <a:defRPr/>
            </a:pPr>
            <a:r>
              <a:rPr lang="ru-RU" dirty="0" smtClean="0"/>
              <a:t>В каждой команде выбирается капитан.</a:t>
            </a:r>
          </a:p>
          <a:p>
            <a:pPr eaLnBrk="1" hangingPunct="1">
              <a:defRPr/>
            </a:pPr>
            <a:r>
              <a:rPr lang="ru-RU" dirty="0" smtClean="0"/>
              <a:t>Право отвечать первыми на вопросы получает команда, выбиравшая вопрос. </a:t>
            </a:r>
          </a:p>
          <a:p>
            <a:pPr eaLnBrk="1" hangingPunct="1">
              <a:defRPr/>
            </a:pPr>
            <a:r>
              <a:rPr lang="ru-RU" dirty="0" smtClean="0"/>
              <a:t>За каждый правильный ответ команда получает 1 балл.</a:t>
            </a:r>
          </a:p>
          <a:p>
            <a:pPr eaLnBrk="1" hangingPunct="1">
              <a:defRPr/>
            </a:pPr>
            <a:r>
              <a:rPr lang="ru-RU" dirty="0"/>
              <a:t>В случае неправильного ответа – ход переходит к </a:t>
            </a:r>
            <a:r>
              <a:rPr lang="ru-RU" dirty="0" smtClean="0"/>
              <a:t>команде-сопернику.</a:t>
            </a:r>
            <a:endParaRPr lang="ru-RU" dirty="0"/>
          </a:p>
          <a:p>
            <a:pPr eaLnBrk="1" hangingPunct="1">
              <a:defRPr/>
            </a:pPr>
            <a:r>
              <a:rPr lang="ru-RU" dirty="0" smtClean="0"/>
              <a:t>По окончании игры подводятся итоги, выявляется команда-победитель и самый активный участник.</a:t>
            </a:r>
            <a:endParaRPr lang="ru-RU" dirty="0"/>
          </a:p>
        </p:txBody>
      </p:sp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457200" y="461963"/>
            <a:ext cx="8229600" cy="768350"/>
          </a:xfrm>
        </p:spPr>
        <p:txBody>
          <a:bodyPr rtlCol="0">
            <a:spAutoFit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«Правила игры»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53" name="Group 57"/>
          <p:cNvGraphicFramePr>
            <a:graphicFrameLocks noGrp="1"/>
          </p:cNvGraphicFramePr>
          <p:nvPr/>
        </p:nvGraphicFramePr>
        <p:xfrm>
          <a:off x="1116013" y="908050"/>
          <a:ext cx="7847012" cy="5786438"/>
        </p:xfrm>
        <a:graphic>
          <a:graphicData uri="http://schemas.openxmlformats.org/drawingml/2006/table">
            <a:tbl>
              <a:tblPr/>
              <a:tblGrid>
                <a:gridCol w="2614612"/>
                <a:gridCol w="2617788"/>
                <a:gridCol w="2614612"/>
              </a:tblGrid>
              <a:tr h="1944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haroni" pitchFamily="2" charset="-79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CC"/>
                          </a:solidFill>
                          <a:effectLst/>
                          <a:latin typeface="a_BosaNovaCpsBrk" pitchFamily="82" charset="-52"/>
                          <a:cs typeface="Aharoni" pitchFamily="2" charset="-79"/>
                          <a:hlinkClick r:id="rId4" action="ppaction://hlinksldjump"/>
                        </a:rPr>
                        <a:t>Объяснялки</a:t>
                      </a:r>
                      <a:endParaRPr kumimoji="0" lang="ru-RU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CC"/>
                        </a:solidFill>
                        <a:effectLst/>
                        <a:latin typeface="a_BosaNovaCpsBrk" pitchFamily="82" charset="-52"/>
                        <a:cs typeface="Aharoni" pitchFamily="2" charset="-79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50000">
                          <a:schemeClr val="bg1"/>
                        </a:gs>
                        <a:gs pos="100000">
                          <a:schemeClr val="accent1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haroni" pitchFamily="2" charset="-79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Mistral" pitchFamily="66" charset="0"/>
                        <a:cs typeface="Aharoni" pitchFamily="2" charset="-79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50000">
                          <a:schemeClr val="bg1"/>
                        </a:gs>
                        <a:gs pos="100000">
                          <a:schemeClr val="accent1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haroni" pitchFamily="2" charset="-79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_BosaNovaDc2Fr" pitchFamily="82" charset="-52"/>
                        <a:cs typeface="Aharoni" pitchFamily="2" charset="-79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50000">
                          <a:schemeClr val="bg1"/>
                        </a:gs>
                        <a:gs pos="100000">
                          <a:schemeClr val="accent1"/>
                        </a:gs>
                      </a:gsLst>
                      <a:lin ang="2700000" scaled="1"/>
                    </a:gradFill>
                  </a:tcPr>
                </a:tc>
              </a:tr>
              <a:tr h="1920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haroni" pitchFamily="2" charset="-79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_CityNovaTitulRgLt" pitchFamily="18" charset="-52"/>
                        <a:cs typeface="Aharoni" pitchFamily="2" charset="-79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50000">
                          <a:schemeClr val="bg1"/>
                        </a:gs>
                        <a:gs pos="100000">
                          <a:schemeClr val="accent1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haroni" pitchFamily="2" charset="-79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50000">
                          <a:schemeClr val="bg1"/>
                        </a:gs>
                        <a:gs pos="100000">
                          <a:schemeClr val="accent1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haroni" pitchFamily="2" charset="-79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a_CampusCmCorner" pitchFamily="82" charset="-52"/>
                        <a:cs typeface="Aharoni" pitchFamily="2" charset="-79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50000">
                          <a:schemeClr val="bg1"/>
                        </a:gs>
                        <a:gs pos="100000">
                          <a:schemeClr val="accent1"/>
                        </a:gs>
                      </a:gsLst>
                      <a:lin ang="2700000" scaled="1"/>
                    </a:gradFill>
                  </a:tcPr>
                </a:tc>
              </a:tr>
              <a:tr h="1920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haroni" pitchFamily="2" charset="-79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50000">
                          <a:schemeClr val="bg1"/>
                        </a:gs>
                        <a:gs pos="100000">
                          <a:schemeClr val="accent1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haroni" pitchFamily="2" charset="-79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50000">
                          <a:schemeClr val="bg1"/>
                        </a:gs>
                        <a:gs pos="100000">
                          <a:schemeClr val="accent1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_GrotoSpt" pitchFamily="82" charset="-52"/>
                          <a:cs typeface="Aharoni" pitchFamily="2" charset="-79"/>
                        </a:rPr>
                        <a:t>  </a:t>
                      </a:r>
                      <a:r>
                        <a:rPr lang="ru-RU" sz="2800" b="1" dirty="0" smtClean="0">
                          <a:solidFill>
                            <a:srgbClr val="7030A0"/>
                          </a:solidFill>
                          <a:hlinkClick r:id="rId5" action="ppaction://hlinksldjump"/>
                        </a:rPr>
                        <a:t>ЗНАЕШЬ ЛИ ТЫ ВЕЛИКИХ ФИЗИКОВ?</a:t>
                      </a:r>
                      <a:r>
                        <a:rPr kumimoji="0" lang="ru-RU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_GrotoSpt" pitchFamily="82" charset="-52"/>
                          <a:cs typeface="Aharoni" pitchFamily="2" charset="-79"/>
                          <a:hlinkClick r:id="rId5" action="ppaction://hlinksldjump"/>
                        </a:rPr>
                        <a:t>    </a:t>
                      </a: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_GrotoSpt" pitchFamily="82" charset="-52"/>
                        <a:cs typeface="Aharoni" pitchFamily="2" charset="-79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50000">
                          <a:schemeClr val="bg1"/>
                        </a:gs>
                        <a:gs pos="100000">
                          <a:schemeClr val="accent1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  <p:sp>
        <p:nvSpPr>
          <p:cNvPr id="1045" name="WordArt 41"/>
          <p:cNvSpPr>
            <a:spLocks noChangeArrowheads="1" noChangeShapeType="1" noTextEdit="1"/>
          </p:cNvSpPr>
          <p:nvPr/>
        </p:nvSpPr>
        <p:spPr bwMode="auto">
          <a:xfrm>
            <a:off x="3203848" y="404664"/>
            <a:ext cx="3600450" cy="288032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r"/>
            <a:r>
              <a:rPr lang="ru-RU" sz="4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melia_DG"/>
              </a:rPr>
              <a:t>Ф И З И К А  </a:t>
            </a:r>
            <a:endParaRPr lang="ru-RU" sz="44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melia_DG"/>
            </a:endParaRPr>
          </a:p>
        </p:txBody>
      </p:sp>
      <p:graphicFrame>
        <p:nvGraphicFramePr>
          <p:cNvPr id="1026" name="Object 52"/>
          <p:cNvGraphicFramePr>
            <a:graphicFrameLocks noChangeAspect="1"/>
          </p:cNvGraphicFramePr>
          <p:nvPr/>
        </p:nvGraphicFramePr>
        <p:xfrm>
          <a:off x="323528" y="0"/>
          <a:ext cx="792162" cy="777875"/>
        </p:xfrm>
        <a:graphic>
          <a:graphicData uri="http://schemas.openxmlformats.org/presentationml/2006/ole">
            <p:oleObj spid="_x0000_s1026" r:id="rId6" imgW="4016520" imgH="3945240" progId="">
              <p:embed/>
            </p:oleObj>
          </a:graphicData>
        </a:graphic>
      </p:graphicFrame>
      <p:sp>
        <p:nvSpPr>
          <p:cNvPr id="1050" name="Text Box 54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1187624" y="4941168"/>
            <a:ext cx="230430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FF0000"/>
                </a:solidFill>
                <a:hlinkClick r:id="rId8" action="ppaction://hlinksldjump"/>
              </a:rPr>
              <a:t>Формулы</a:t>
            </a:r>
            <a:r>
              <a:rPr lang="ru-RU" sz="2400" b="1" dirty="0">
                <a:solidFill>
                  <a:srgbClr val="FF0000"/>
                </a:solidFill>
                <a:hlinkClick r:id="rId8" action="ppaction://hlinksldjump"/>
              </a:rPr>
              <a:t>, единицы измерения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hlinkClick r:id="rId8" action="ppaction://hlinksldjump"/>
              </a:rPr>
              <a:t>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051" name="Text Box 55"/>
          <p:cNvSpPr txBox="1">
            <a:spLocks noChangeArrowheads="1"/>
          </p:cNvSpPr>
          <p:nvPr/>
        </p:nvSpPr>
        <p:spPr bwMode="auto">
          <a:xfrm>
            <a:off x="5148263" y="260350"/>
            <a:ext cx="2376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52" name="Rectangle 5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372225" y="1125538"/>
            <a:ext cx="23764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hlinkClick r:id="rId9" action="ppaction://hlinksldjump"/>
              </a:rPr>
              <a:t>ВЕРЮ – </a:t>
            </a:r>
          </a:p>
          <a:p>
            <a:pPr algn="ctr"/>
            <a:r>
              <a:rPr lang="ru-RU" sz="3200" b="1" dirty="0" smtClean="0">
                <a:solidFill>
                  <a:srgbClr val="00B050"/>
                </a:solidFill>
                <a:hlinkClick r:id="rId9" action="ppaction://hlinksldjump"/>
              </a:rPr>
              <a:t>НЕ ВЕРЮ</a:t>
            </a:r>
            <a:endParaRPr lang="ru-RU" sz="3200" dirty="0">
              <a:solidFill>
                <a:srgbClr val="00B050"/>
              </a:solidFill>
              <a:latin typeface="a_BosaNovaDc2Fr" pitchFamily="82" charset="-52"/>
            </a:endParaRPr>
          </a:p>
        </p:txBody>
      </p:sp>
      <p:sp>
        <p:nvSpPr>
          <p:cNvPr id="1053" name="Text Box 58">
            <a:hlinkClick r:id="rId10" action="ppaction://hlinksldjump"/>
          </p:cNvPr>
          <p:cNvSpPr txBox="1">
            <a:spLocks noChangeArrowheads="1"/>
          </p:cNvSpPr>
          <p:nvPr/>
        </p:nvSpPr>
        <p:spPr bwMode="auto">
          <a:xfrm>
            <a:off x="1331640" y="3212976"/>
            <a:ext cx="2087835" cy="138499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00B050"/>
                </a:solidFill>
                <a:hlinkClick r:id="rId11" action="ppaction://hlinksldjump"/>
              </a:rPr>
              <a:t>В </a:t>
            </a:r>
            <a:r>
              <a:rPr lang="ru-RU" sz="2800" b="1" dirty="0">
                <a:solidFill>
                  <a:srgbClr val="00B050"/>
                </a:solidFill>
                <a:hlinkClick r:id="rId11" action="ppaction://hlinksldjump"/>
              </a:rPr>
              <a:t>мире физики и </a:t>
            </a:r>
            <a:r>
              <a:rPr lang="ru-RU" sz="2800" b="1" dirty="0" smtClean="0">
                <a:solidFill>
                  <a:srgbClr val="00B050"/>
                </a:solidFill>
                <a:hlinkClick r:id="rId11" action="ppaction://hlinksldjump"/>
              </a:rPr>
              <a:t>физиков</a:t>
            </a:r>
            <a:endParaRPr lang="ru-RU" sz="2800" dirty="0">
              <a:solidFill>
                <a:srgbClr val="00B050"/>
              </a:solidFill>
              <a:latin typeface="a_BosaNovaCpsBrk" pitchFamily="82" charset="-52"/>
            </a:endParaRPr>
          </a:p>
        </p:txBody>
      </p:sp>
      <p:sp>
        <p:nvSpPr>
          <p:cNvPr id="1054" name="Rectangle 5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635375" y="1268413"/>
            <a:ext cx="2736850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100" b="1" dirty="0">
                <a:solidFill>
                  <a:srgbClr val="FF3300"/>
                </a:solidFill>
                <a:latin typeface="a_CityNovaTitulRgLt" pitchFamily="18" charset="-52"/>
                <a:hlinkClick r:id="rId12" action="ppaction://hlinksldjump"/>
              </a:rPr>
              <a:t>Разминка</a:t>
            </a:r>
            <a:endParaRPr lang="ru-RU" sz="3100" b="1" dirty="0">
              <a:solidFill>
                <a:srgbClr val="FF3300"/>
              </a:solidFill>
              <a:latin typeface="a_CityNovaTitulRgLt" pitchFamily="18" charset="-52"/>
            </a:endParaRPr>
          </a:p>
        </p:txBody>
      </p:sp>
      <p:sp>
        <p:nvSpPr>
          <p:cNvPr id="1055" name="Rectangle 61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3995738" y="3500438"/>
            <a:ext cx="175881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CC0066"/>
                </a:solidFill>
                <a:latin typeface="a_CampusCmCorner" pitchFamily="82" charset="-52"/>
                <a:hlinkClick r:id="rId13" action="ppaction://hlinksldjump"/>
              </a:rPr>
              <a:t>РЕБУСЫ</a:t>
            </a:r>
            <a:endParaRPr lang="ru-RU" sz="4400" b="1" dirty="0">
              <a:solidFill>
                <a:srgbClr val="CC0066"/>
              </a:solidFill>
              <a:latin typeface="a_CampusCmCorner" pitchFamily="82" charset="-52"/>
            </a:endParaRPr>
          </a:p>
        </p:txBody>
      </p:sp>
      <p:sp>
        <p:nvSpPr>
          <p:cNvPr id="1056" name="Text Box 63">
            <a:hlinkClick r:id="rId14" action="ppaction://hlinksldjump"/>
          </p:cNvPr>
          <p:cNvSpPr txBox="1">
            <a:spLocks noChangeArrowheads="1"/>
          </p:cNvSpPr>
          <p:nvPr/>
        </p:nvSpPr>
        <p:spPr bwMode="auto">
          <a:xfrm>
            <a:off x="6300788" y="3284538"/>
            <a:ext cx="26638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 dirty="0" smtClean="0">
                <a:solidFill>
                  <a:srgbClr val="FF0000"/>
                </a:solidFill>
                <a:hlinkClick r:id="rId15" action="ppaction://hlinksldjump"/>
              </a:rPr>
              <a:t>Четвёртый лишний</a:t>
            </a:r>
            <a:endParaRPr lang="ru-RU" sz="3200" i="1" dirty="0">
              <a:solidFill>
                <a:srgbClr val="FF0000"/>
              </a:solidFill>
              <a:latin typeface="a_AlbionicTitulNrSh" pitchFamily="34" charset="-52"/>
            </a:endParaRPr>
          </a:p>
        </p:txBody>
      </p:sp>
      <p:sp>
        <p:nvSpPr>
          <p:cNvPr id="16" name="Text Box 63">
            <a:hlinkClick r:id="rId16" action="ppaction://hlinksldjump"/>
          </p:cNvPr>
          <p:cNvSpPr txBox="1">
            <a:spLocks noChangeArrowheads="1"/>
          </p:cNvSpPr>
          <p:nvPr/>
        </p:nvSpPr>
        <p:spPr bwMode="auto">
          <a:xfrm>
            <a:off x="3786183" y="5143512"/>
            <a:ext cx="242889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14" action="ppaction://hlinksldjump"/>
              </a:rPr>
              <a:t>Реши задачу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домой 12">
            <a:hlinkClick r:id="rId7" action="ppaction://hlinksldjump" highlightClick="1"/>
          </p:cNvPr>
          <p:cNvSpPr/>
          <p:nvPr/>
        </p:nvSpPr>
        <p:spPr>
          <a:xfrm>
            <a:off x="8100392" y="0"/>
            <a:ext cx="864096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rId17" action="ppaction://hlinksldjump" highlightClick="1"/>
          </p:cNvPr>
          <p:cNvSpPr/>
          <p:nvPr/>
        </p:nvSpPr>
        <p:spPr>
          <a:xfrm>
            <a:off x="8676456" y="6453336"/>
            <a:ext cx="467544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catherineasquithgallery.com/uploads/posts/2021-02/1614376559_12-p-fon-dlya-prezentatsii-po-fizike-svetlii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noFill/>
        </p:spPr>
      </p:pic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683568" y="1196752"/>
            <a:ext cx="8229600" cy="1143000"/>
          </a:xfrm>
        </p:spPr>
        <p:txBody>
          <a:bodyPr/>
          <a:lstStyle/>
          <a:p>
            <a:r>
              <a:rPr lang="ru-RU" dirty="0" smtClean="0"/>
              <a:t>Загадки для 1-й команды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2276872"/>
            <a:ext cx="4038600" cy="4352528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/>
              <a:t>1. Стою на крыше,</a:t>
            </a:r>
          </a:p>
          <a:p>
            <a:pPr>
              <a:buFontTx/>
              <a:buNone/>
            </a:pPr>
            <a:r>
              <a:rPr lang="ru-RU" dirty="0" smtClean="0"/>
              <a:t> Всех труб выше. </a:t>
            </a:r>
          </a:p>
          <a:p>
            <a:pPr>
              <a:buFontTx/>
              <a:buNone/>
            </a:pPr>
            <a:r>
              <a:rPr lang="ru-RU" dirty="0" smtClean="0"/>
              <a:t>2. Всю жизнь крыльями машет,</a:t>
            </a:r>
          </a:p>
          <a:p>
            <a:pPr>
              <a:buFontTx/>
              <a:buNone/>
            </a:pPr>
            <a:r>
              <a:rPr lang="ru-RU" dirty="0" smtClean="0"/>
              <a:t> а улететь не может.</a:t>
            </a:r>
          </a:p>
          <a:p>
            <a:pPr>
              <a:buFontTx/>
              <a:buNone/>
            </a:pPr>
            <a:r>
              <a:rPr lang="ru-RU" dirty="0" smtClean="0"/>
              <a:t>3. Что за машина:</a:t>
            </a:r>
          </a:p>
          <a:p>
            <a:pPr>
              <a:buFontTx/>
              <a:buNone/>
            </a:pPr>
            <a:r>
              <a:rPr lang="ru-RU" dirty="0" smtClean="0"/>
              <a:t> шея, как у гуся,</a:t>
            </a:r>
          </a:p>
          <a:p>
            <a:pPr>
              <a:buFontTx/>
              <a:buNone/>
            </a:pPr>
            <a:r>
              <a:rPr lang="ru-RU" dirty="0" smtClean="0"/>
              <a:t> сила, как у слона? 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495800" y="2420888"/>
            <a:ext cx="4648200" cy="3979912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/>
              <a:t>4. Без головы, а в шляпе.</a:t>
            </a:r>
          </a:p>
          <a:p>
            <a:pPr>
              <a:buFontTx/>
              <a:buNone/>
            </a:pPr>
            <a:r>
              <a:rPr lang="ru-RU" dirty="0" smtClean="0"/>
              <a:t> Одна нога, и та без сапога.  </a:t>
            </a:r>
          </a:p>
          <a:p>
            <a:pPr>
              <a:buFontTx/>
              <a:buNone/>
            </a:pPr>
            <a:r>
              <a:rPr lang="ru-RU" dirty="0" smtClean="0"/>
              <a:t>5. Держусь я только на ходу,</a:t>
            </a:r>
          </a:p>
          <a:p>
            <a:pPr>
              <a:buFontTx/>
              <a:buNone/>
            </a:pPr>
            <a:r>
              <a:rPr lang="ru-RU" dirty="0" smtClean="0"/>
              <a:t> а если встану – упаду. </a:t>
            </a:r>
          </a:p>
          <a:p>
            <a:pPr>
              <a:buFontTx/>
              <a:buNone/>
            </a:pPr>
            <a:r>
              <a:rPr lang="ru-RU" dirty="0" smtClean="0"/>
              <a:t>6. Живет в нем вся вселенная,</a:t>
            </a:r>
          </a:p>
          <a:p>
            <a:pPr>
              <a:buFontTx/>
              <a:buNone/>
            </a:pPr>
            <a:r>
              <a:rPr lang="ru-RU" dirty="0" smtClean="0"/>
              <a:t> а вещь обыкновенная. 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конкурс</a:t>
            </a:r>
            <a:b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«РАЗМИНКА»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00392" y="6237312"/>
            <a:ext cx="720080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000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1000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1000"/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1000"/>
                                        <p:tgtEl>
                                          <p:spTgt spid="8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81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catherineasquithgallery.com/uploads/posts/2021-02/1614376559_12-p-fon-dlya-prezentatsii-po-fizike-svetlii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124744"/>
            <a:ext cx="8229600" cy="1143000"/>
          </a:xfrm>
        </p:spPr>
        <p:txBody>
          <a:bodyPr/>
          <a:lstStyle/>
          <a:p>
            <a:r>
              <a:rPr lang="ru-RU" dirty="0" smtClean="0"/>
              <a:t>Загадки для 2-й команды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57200" y="2276872"/>
            <a:ext cx="4038600" cy="4248472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dirty="0" smtClean="0"/>
              <a:t>1. Сам металлический,</a:t>
            </a:r>
          </a:p>
          <a:p>
            <a:pPr>
              <a:buFontTx/>
              <a:buNone/>
            </a:pPr>
            <a:r>
              <a:rPr lang="ru-RU" dirty="0" smtClean="0"/>
              <a:t> Мозг электрический. </a:t>
            </a:r>
          </a:p>
          <a:p>
            <a:pPr>
              <a:buFontTx/>
              <a:buNone/>
            </a:pPr>
            <a:r>
              <a:rPr lang="ru-RU" dirty="0" smtClean="0"/>
              <a:t>2. Два конца, два кольца,</a:t>
            </a:r>
          </a:p>
          <a:p>
            <a:pPr>
              <a:buFontTx/>
              <a:buNone/>
            </a:pPr>
            <a:r>
              <a:rPr lang="ru-RU" dirty="0" smtClean="0"/>
              <a:t> посередине гвоздик. </a:t>
            </a:r>
          </a:p>
          <a:p>
            <a:pPr>
              <a:buFontTx/>
              <a:buNone/>
            </a:pPr>
            <a:r>
              <a:rPr lang="ru-RU" dirty="0" smtClean="0"/>
              <a:t>3. Гладит все, чего касается,</a:t>
            </a:r>
          </a:p>
          <a:p>
            <a:pPr>
              <a:buFontTx/>
              <a:buNone/>
            </a:pPr>
            <a:r>
              <a:rPr lang="ru-RU" dirty="0" smtClean="0"/>
              <a:t> а дотронешься – кусается. 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8200" y="2564904"/>
            <a:ext cx="4038600" cy="3561259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dirty="0" smtClean="0"/>
              <a:t>4. Сам деревянный,</a:t>
            </a:r>
          </a:p>
          <a:p>
            <a:pPr>
              <a:buFontTx/>
              <a:buNone/>
            </a:pPr>
            <a:r>
              <a:rPr lang="ru-RU" dirty="0" smtClean="0"/>
              <a:t> а голова железная. </a:t>
            </a:r>
          </a:p>
          <a:p>
            <a:pPr>
              <a:buFontTx/>
              <a:buNone/>
            </a:pPr>
            <a:r>
              <a:rPr lang="ru-RU" dirty="0" smtClean="0"/>
              <a:t>5. Что всегда идет,</a:t>
            </a:r>
          </a:p>
          <a:p>
            <a:pPr>
              <a:buFontTx/>
              <a:buNone/>
            </a:pPr>
            <a:r>
              <a:rPr lang="ru-RU" dirty="0" smtClean="0"/>
              <a:t> а с места не сойдет?  </a:t>
            </a:r>
          </a:p>
          <a:p>
            <a:pPr>
              <a:buFontTx/>
              <a:buNone/>
            </a:pPr>
            <a:r>
              <a:rPr lang="ru-RU" dirty="0" smtClean="0"/>
              <a:t>6. Ходит город-великан</a:t>
            </a:r>
          </a:p>
          <a:p>
            <a:pPr>
              <a:buFontTx/>
              <a:buNone/>
            </a:pPr>
            <a:r>
              <a:rPr lang="ru-RU" dirty="0" smtClean="0"/>
              <a:t> на работу в океан. 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611560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конкурс</a:t>
            </a:r>
            <a:b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«РАЗМИНКА»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028384" y="6093296"/>
            <a:ext cx="720080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000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1000"/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1000"/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10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1000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1000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1000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1000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0" dur="1000"/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714876" y="1428736"/>
            <a:ext cx="3500462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Дано                        Решение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Q=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5*10⁷Дж   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Q=qm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q=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1,0 *10⁷Дж/кг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Q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m-?                              m=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q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5*10⁷Дж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m=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=5,0кг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1,0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*10⁷Дж/кг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dirty="0" smtClean="0"/>
              <a:t>              </a:t>
            </a:r>
          </a:p>
          <a:p>
            <a:r>
              <a:rPr lang="en-US" dirty="0" smtClean="0"/>
              <a:t>              </a:t>
            </a:r>
          </a:p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2900354" cy="796908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214282" y="1285861"/>
            <a:ext cx="3500462" cy="17859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При полном сгорании сухих дров выделилось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50 000кДж энергии.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Какая масса дров сгорела?</a:t>
            </a:r>
            <a:endParaRPr lang="ru-RU" sz="20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6" descr="J021349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71472" y="3000372"/>
            <a:ext cx="2302345" cy="3357586"/>
          </a:xfrm>
          <a:prstGeom prst="rect">
            <a:avLst/>
          </a:prstGeom>
          <a:noFill/>
          <a:ln/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7500958" y="2500306"/>
            <a:ext cx="35719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500694" y="3500438"/>
            <a:ext cx="157163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Управляющая кнопка: домой 17">
            <a:hlinkClick r:id="rId3" action="ppaction://hlinksldjump" highlightClick="1"/>
          </p:cNvPr>
          <p:cNvSpPr/>
          <p:nvPr/>
        </p:nvSpPr>
        <p:spPr>
          <a:xfrm>
            <a:off x="8172400" y="6093296"/>
            <a:ext cx="792088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atherineasquithgallery.com/uploads/posts/2021-02/1614376559_12-p-fon-dlya-prezentatsii-po-fizike-svetlii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142976" y="285729"/>
            <a:ext cx="6072230" cy="76328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9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 </a:t>
            </a:r>
            <a:endParaRPr lang="ru-RU" sz="49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В р емя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929058" y="3214685"/>
            <a:ext cx="1214446" cy="85725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емя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437</TotalTime>
  <Words>782</Words>
  <Application>Microsoft Office PowerPoint</Application>
  <PresentationFormat>Экран (4:3)</PresentationFormat>
  <Paragraphs>131</Paragraphs>
  <Slides>25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Правила техники безопасности</vt:lpstr>
      <vt:lpstr>«Правила игры»</vt:lpstr>
      <vt:lpstr>Слайд 5</vt:lpstr>
      <vt:lpstr>Загадки для 1-й команды</vt:lpstr>
      <vt:lpstr>Загадки для 2-й команды</vt:lpstr>
      <vt:lpstr> Задача</vt:lpstr>
      <vt:lpstr>В р емя</vt:lpstr>
      <vt:lpstr>В е щество</vt:lpstr>
      <vt:lpstr>Те плот а</vt:lpstr>
      <vt:lpstr>конкурс «Четвёртый лишний»</vt:lpstr>
      <vt:lpstr>конкурс  «ОБЪЯСНЯЛКИ»</vt:lpstr>
      <vt:lpstr>конкурс  «ОБЪЯСНЯЛКИ»</vt:lpstr>
      <vt:lpstr>Слайд 15</vt:lpstr>
      <vt:lpstr>3. Что не имеет длины, глубины, ширины, высоты, а можно измерить?  4.  Верите ли вы, что суровая зима может сломать мост через реку?   </vt:lpstr>
      <vt:lpstr> «ЗНАЕШЬ ЛИ ТЫ ВЕЛИКИХ ФИЗИКОВ?»</vt:lpstr>
      <vt:lpstr>Кто он?</vt:lpstr>
      <vt:lpstr>Архимед, древнегречес-кий ученый, математик, физик, инженер</vt:lpstr>
      <vt:lpstr>Кто он?</vt:lpstr>
      <vt:lpstr>Эванджелиста Торричелли, итальянский математик и физик, автор концепции атмосферного давления</vt:lpstr>
      <vt:lpstr>Конкурс «В мире физики и физиков»</vt:lpstr>
      <vt:lpstr>Конкурс  «Единицы измерения»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79</cp:revision>
  <dcterms:created xsi:type="dcterms:W3CDTF">2021-04-15T18:20:14Z</dcterms:created>
  <dcterms:modified xsi:type="dcterms:W3CDTF">2022-12-31T06:16:23Z</dcterms:modified>
</cp:coreProperties>
</file>