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84" r:id="rId2"/>
    <p:sldId id="257" r:id="rId3"/>
    <p:sldId id="258" r:id="rId4"/>
    <p:sldId id="285" r:id="rId5"/>
    <p:sldId id="286" r:id="rId6"/>
    <p:sldId id="260" r:id="rId7"/>
    <p:sldId id="271" r:id="rId8"/>
    <p:sldId id="270" r:id="rId9"/>
    <p:sldId id="269" r:id="rId10"/>
    <p:sldId id="272" r:id="rId11"/>
    <p:sldId id="273" r:id="rId12"/>
    <p:sldId id="274" r:id="rId13"/>
    <p:sldId id="275" r:id="rId14"/>
    <p:sldId id="276" r:id="rId15"/>
    <p:sldId id="261" r:id="rId16"/>
    <p:sldId id="280" r:id="rId17"/>
    <p:sldId id="281" r:id="rId18"/>
    <p:sldId id="283" r:id="rId19"/>
    <p:sldId id="287" r:id="rId2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jpeg>
</file>

<file path=ppt/media/image2.jpeg>
</file>

<file path=ppt/media/image3.jpe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Прямоугольник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Прямоугольник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Прямоугольник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Прямоугольник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Прямоугольник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Скругленный прямоугольник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Скругленный прямоугольник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Прямоугольник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6" name="Дата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8" name="Нижний колонтитул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Прямоугольник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Прямоугольник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Прямоугольник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Прямоугольник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Скругленный прямоугольник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Скругленный прямоугольник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Прямоугольник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Прямоугольник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Прямоугольник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Прямоугольник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Прямоугольник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Прямоугольник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5EC40CDB-EC46-4D39-BF78-142B51234A01}" type="datetimeFigureOut">
              <a:rPr lang="ru-RU" smtClean="0"/>
              <a:pPr/>
              <a:t>31.12.2022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59F78486-AE9A-46B6-B2A0-CF69914BC23F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/>
          <p:cNvSpPr txBox="1">
            <a:spLocks/>
          </p:cNvSpPr>
          <p:nvPr/>
        </p:nvSpPr>
        <p:spPr>
          <a:xfrm>
            <a:off x="-18791" y="0"/>
            <a:ext cx="9144000" cy="2348880"/>
          </a:xfrm>
          <a:prstGeom prst="rect">
            <a:avLst/>
          </a:prstGeom>
          <a:solidFill>
            <a:srgbClr val="0070C0"/>
          </a:solidFill>
        </p:spPr>
        <p:txBody>
          <a:bodyPr>
            <a:normAutofit/>
          </a:bodyPr>
          <a:lstStyle>
            <a:lvl1pPr algn="l" rtl="0" eaLnBrk="1" latinLnBrk="0" hangingPunct="1">
              <a:spcBef>
                <a:spcPct val="0"/>
              </a:spcBef>
              <a:buNone/>
              <a:defRPr kumimoji="0" sz="4000" kern="12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ru-RU" sz="6000" dirty="0" smtClean="0">
                <a:solidFill>
                  <a:srgbClr val="002060"/>
                </a:solidFill>
                <a:latin typeface="Arial Black" panose="020B0A04020102020204" pitchFamily="34" charset="0"/>
              </a:rPr>
              <a:t>Изложение.</a:t>
            </a:r>
            <a:br>
              <a:rPr lang="ru-RU" sz="6000" dirty="0" smtClean="0">
                <a:solidFill>
                  <a:srgbClr val="002060"/>
                </a:solidFill>
                <a:latin typeface="Arial Black" panose="020B0A04020102020204" pitchFamily="34" charset="0"/>
              </a:rPr>
            </a:br>
            <a:r>
              <a:rPr lang="ru-RU" sz="6000" dirty="0" smtClean="0">
                <a:solidFill>
                  <a:srgbClr val="002060"/>
                </a:solidFill>
                <a:latin typeface="Arial Black" panose="020B0A04020102020204" pitchFamily="34" charset="0"/>
              </a:rPr>
              <a:t>Скворец-музыкант.</a:t>
            </a:r>
            <a:endParaRPr lang="ru-RU" sz="6000" dirty="0">
              <a:solidFill>
                <a:srgbClr val="002060"/>
              </a:solidFill>
              <a:latin typeface="Arial Black" panose="020B0A04020102020204" pitchFamily="34" charset="0"/>
            </a:endParaRPr>
          </a:p>
        </p:txBody>
      </p:sp>
      <p:pic>
        <p:nvPicPr>
          <p:cNvPr id="5" name="Рисунок 4" descr="http://bskltd.ru/intnews/pictures/201302/skvorec.jpg"/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7504" y="2578521"/>
            <a:ext cx="5220072" cy="3775008"/>
          </a:xfrm>
          <a:prstGeom prst="rect">
            <a:avLst/>
          </a:prstGeom>
          <a:noFill/>
          <a:ln>
            <a:noFill/>
          </a:ln>
        </p:spPr>
      </p:pic>
      <p:sp>
        <p:nvSpPr>
          <p:cNvPr id="6" name="TextBox 5"/>
          <p:cNvSpPr txBox="1"/>
          <p:nvPr/>
        </p:nvSpPr>
        <p:spPr>
          <a:xfrm>
            <a:off x="5508104" y="3717032"/>
            <a:ext cx="3456384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dirty="0" smtClean="0">
                <a:latin typeface="Arial Black" panose="020B0A04020102020204" pitchFamily="34" charset="0"/>
              </a:rPr>
              <a:t>3 класс</a:t>
            </a: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 нач. классов Грищенко С.В.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559419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80120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solidFill>
                  <a:srgbClr val="002060"/>
                </a:solidFill>
              </a:rPr>
              <a:t>Орфографическая работа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44824"/>
            <a:ext cx="8229600" cy="4729712"/>
          </a:xfrm>
        </p:spPr>
        <p:txBody>
          <a:bodyPr/>
          <a:lstStyle/>
          <a:p>
            <a:r>
              <a:rPr lang="ru-RU" dirty="0" smtClean="0"/>
              <a:t>Прод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лжала</a:t>
            </a:r>
          </a:p>
          <a:p>
            <a:r>
              <a:rPr lang="ru-RU" dirty="0" smtClean="0"/>
              <a:t>скв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рец</a:t>
            </a:r>
          </a:p>
          <a:p>
            <a:r>
              <a:rPr lang="ru-RU" dirty="0" smtClean="0"/>
              <a:t>извес</a:t>
            </a:r>
            <a:r>
              <a:rPr lang="ru-RU" dirty="0" smtClean="0">
                <a:solidFill>
                  <a:srgbClr val="FF0000"/>
                </a:solidFill>
              </a:rPr>
              <a:t>т</a:t>
            </a:r>
            <a:r>
              <a:rPr lang="ru-RU" dirty="0" smtClean="0"/>
              <a:t>ные</a:t>
            </a:r>
          </a:p>
          <a:p>
            <a:r>
              <a:rPr lang="ru-RU" dirty="0" smtClean="0"/>
              <a:t>сл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ва </a:t>
            </a:r>
          </a:p>
          <a:p>
            <a:r>
              <a:rPr lang="ru-RU" dirty="0" err="1" smtClean="0"/>
              <a:t>павил</a:t>
            </a:r>
            <a:r>
              <a:rPr lang="ru-RU" dirty="0" smtClean="0"/>
              <a:t>…он</a:t>
            </a:r>
          </a:p>
          <a:p>
            <a:r>
              <a:rPr lang="ru-RU" dirty="0" err="1" smtClean="0"/>
              <a:t>подп</a:t>
            </a:r>
            <a:r>
              <a:rPr lang="ru-RU" dirty="0" smtClean="0"/>
              <a:t>…</a:t>
            </a:r>
            <a:r>
              <a:rPr lang="ru-RU" dirty="0" err="1" smtClean="0"/>
              <a:t>вают</a:t>
            </a:r>
            <a:endParaRPr lang="ru-RU" dirty="0" smtClean="0"/>
          </a:p>
          <a:p>
            <a:r>
              <a:rPr lang="ru-RU" dirty="0" err="1" smtClean="0"/>
              <a:t>прив</a:t>
            </a:r>
            <a:r>
              <a:rPr lang="ru-RU" dirty="0" smtClean="0"/>
              <a:t>…зли</a:t>
            </a:r>
          </a:p>
          <a:p>
            <a:r>
              <a:rPr lang="ru-RU" dirty="0" smtClean="0"/>
              <a:t>с…дел</a:t>
            </a:r>
          </a:p>
          <a:p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80120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solidFill>
                  <a:srgbClr val="002060"/>
                </a:solidFill>
              </a:rPr>
              <a:t>Орфографическая работа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44824"/>
            <a:ext cx="8229600" cy="4729712"/>
          </a:xfrm>
        </p:spPr>
        <p:txBody>
          <a:bodyPr/>
          <a:lstStyle/>
          <a:p>
            <a:r>
              <a:rPr lang="ru-RU" dirty="0" smtClean="0"/>
              <a:t>Прод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лжала</a:t>
            </a:r>
          </a:p>
          <a:p>
            <a:r>
              <a:rPr lang="ru-RU" dirty="0" smtClean="0"/>
              <a:t>скв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рец</a:t>
            </a:r>
          </a:p>
          <a:p>
            <a:r>
              <a:rPr lang="ru-RU" dirty="0" smtClean="0"/>
              <a:t>извес</a:t>
            </a:r>
            <a:r>
              <a:rPr lang="ru-RU" dirty="0" smtClean="0">
                <a:solidFill>
                  <a:srgbClr val="FF0000"/>
                </a:solidFill>
              </a:rPr>
              <a:t>т</a:t>
            </a:r>
            <a:r>
              <a:rPr lang="ru-RU" dirty="0" smtClean="0"/>
              <a:t>ные</a:t>
            </a:r>
          </a:p>
          <a:p>
            <a:r>
              <a:rPr lang="ru-RU" dirty="0" smtClean="0"/>
              <a:t>сл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ва </a:t>
            </a:r>
          </a:p>
          <a:p>
            <a:r>
              <a:rPr lang="ru-RU" dirty="0" smtClean="0"/>
              <a:t>павил</a:t>
            </a:r>
            <a:r>
              <a:rPr lang="ru-RU" dirty="0" smtClean="0">
                <a:solidFill>
                  <a:srgbClr val="FF0000"/>
                </a:solidFill>
              </a:rPr>
              <a:t>ь</a:t>
            </a:r>
            <a:r>
              <a:rPr lang="ru-RU" dirty="0" smtClean="0"/>
              <a:t>он</a:t>
            </a:r>
          </a:p>
          <a:p>
            <a:r>
              <a:rPr lang="ru-RU" dirty="0" err="1" smtClean="0"/>
              <a:t>подп</a:t>
            </a:r>
            <a:r>
              <a:rPr lang="ru-RU" dirty="0" smtClean="0"/>
              <a:t>…</a:t>
            </a:r>
            <a:r>
              <a:rPr lang="ru-RU" dirty="0" err="1" smtClean="0"/>
              <a:t>вают</a:t>
            </a:r>
            <a:endParaRPr lang="ru-RU" dirty="0" smtClean="0"/>
          </a:p>
          <a:p>
            <a:r>
              <a:rPr lang="ru-RU" dirty="0" err="1" smtClean="0"/>
              <a:t>прив</a:t>
            </a:r>
            <a:r>
              <a:rPr lang="ru-RU" dirty="0" smtClean="0"/>
              <a:t>…зли</a:t>
            </a:r>
          </a:p>
          <a:p>
            <a:r>
              <a:rPr lang="ru-RU" dirty="0" smtClean="0"/>
              <a:t>с…дел</a:t>
            </a:r>
          </a:p>
          <a:p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80120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solidFill>
                  <a:srgbClr val="002060"/>
                </a:solidFill>
              </a:rPr>
              <a:t>Орфографическая работа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44824"/>
            <a:ext cx="8229600" cy="4729712"/>
          </a:xfrm>
        </p:spPr>
        <p:txBody>
          <a:bodyPr/>
          <a:lstStyle/>
          <a:p>
            <a:r>
              <a:rPr lang="ru-RU" dirty="0" smtClean="0"/>
              <a:t>Прод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лжала</a:t>
            </a:r>
          </a:p>
          <a:p>
            <a:r>
              <a:rPr lang="ru-RU" dirty="0" smtClean="0"/>
              <a:t>скв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рец</a:t>
            </a:r>
          </a:p>
          <a:p>
            <a:r>
              <a:rPr lang="ru-RU" dirty="0" smtClean="0"/>
              <a:t>извес</a:t>
            </a:r>
            <a:r>
              <a:rPr lang="ru-RU" dirty="0" smtClean="0">
                <a:solidFill>
                  <a:srgbClr val="FF0000"/>
                </a:solidFill>
              </a:rPr>
              <a:t>т</a:t>
            </a:r>
            <a:r>
              <a:rPr lang="ru-RU" dirty="0" smtClean="0"/>
              <a:t>ные</a:t>
            </a:r>
          </a:p>
          <a:p>
            <a:r>
              <a:rPr lang="ru-RU" dirty="0" smtClean="0"/>
              <a:t>сл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ва </a:t>
            </a:r>
          </a:p>
          <a:p>
            <a:r>
              <a:rPr lang="ru-RU" dirty="0" smtClean="0"/>
              <a:t>павил</a:t>
            </a:r>
            <a:r>
              <a:rPr lang="ru-RU" dirty="0" smtClean="0">
                <a:solidFill>
                  <a:srgbClr val="FF0000"/>
                </a:solidFill>
              </a:rPr>
              <a:t>ь</a:t>
            </a:r>
            <a:r>
              <a:rPr lang="ru-RU" dirty="0" smtClean="0"/>
              <a:t>он</a:t>
            </a:r>
          </a:p>
          <a:p>
            <a:r>
              <a:rPr lang="ru-RU" dirty="0" smtClean="0"/>
              <a:t>подп</a:t>
            </a:r>
            <a:r>
              <a:rPr lang="ru-RU" dirty="0" smtClean="0">
                <a:solidFill>
                  <a:srgbClr val="FF0000"/>
                </a:solidFill>
              </a:rPr>
              <a:t>е</a:t>
            </a:r>
            <a:r>
              <a:rPr lang="ru-RU" dirty="0" smtClean="0"/>
              <a:t>вают</a:t>
            </a:r>
          </a:p>
          <a:p>
            <a:r>
              <a:rPr lang="ru-RU" dirty="0" err="1" smtClean="0"/>
              <a:t>прив</a:t>
            </a:r>
            <a:r>
              <a:rPr lang="ru-RU" dirty="0" smtClean="0"/>
              <a:t>…зли</a:t>
            </a:r>
          </a:p>
          <a:p>
            <a:r>
              <a:rPr lang="ru-RU" dirty="0" smtClean="0"/>
              <a:t>с…дел</a:t>
            </a:r>
          </a:p>
          <a:p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80120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solidFill>
                  <a:srgbClr val="002060"/>
                </a:solidFill>
              </a:rPr>
              <a:t>Орфографическая работа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44824"/>
            <a:ext cx="8229600" cy="4729712"/>
          </a:xfrm>
        </p:spPr>
        <p:txBody>
          <a:bodyPr/>
          <a:lstStyle/>
          <a:p>
            <a:r>
              <a:rPr lang="ru-RU" dirty="0" smtClean="0"/>
              <a:t>Прод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лжала</a:t>
            </a:r>
          </a:p>
          <a:p>
            <a:r>
              <a:rPr lang="ru-RU" dirty="0" smtClean="0"/>
              <a:t>скв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рец</a:t>
            </a:r>
          </a:p>
          <a:p>
            <a:r>
              <a:rPr lang="ru-RU" dirty="0" smtClean="0"/>
              <a:t>извес</a:t>
            </a:r>
            <a:r>
              <a:rPr lang="ru-RU" dirty="0" smtClean="0">
                <a:solidFill>
                  <a:srgbClr val="FF0000"/>
                </a:solidFill>
              </a:rPr>
              <a:t>т</a:t>
            </a:r>
            <a:r>
              <a:rPr lang="ru-RU" dirty="0" smtClean="0"/>
              <a:t>ные</a:t>
            </a:r>
          </a:p>
          <a:p>
            <a:r>
              <a:rPr lang="ru-RU" dirty="0" smtClean="0"/>
              <a:t>сл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ва </a:t>
            </a:r>
          </a:p>
          <a:p>
            <a:r>
              <a:rPr lang="ru-RU" dirty="0" smtClean="0"/>
              <a:t>павил</a:t>
            </a:r>
            <a:r>
              <a:rPr lang="ru-RU" dirty="0" smtClean="0">
                <a:solidFill>
                  <a:srgbClr val="FF0000"/>
                </a:solidFill>
              </a:rPr>
              <a:t>ь</a:t>
            </a:r>
            <a:r>
              <a:rPr lang="ru-RU" dirty="0" smtClean="0"/>
              <a:t>он</a:t>
            </a:r>
          </a:p>
          <a:p>
            <a:r>
              <a:rPr lang="ru-RU" dirty="0" smtClean="0"/>
              <a:t>подп</a:t>
            </a:r>
            <a:r>
              <a:rPr lang="ru-RU" dirty="0" smtClean="0">
                <a:solidFill>
                  <a:srgbClr val="FF0000"/>
                </a:solidFill>
              </a:rPr>
              <a:t>е</a:t>
            </a:r>
            <a:r>
              <a:rPr lang="ru-RU" dirty="0" smtClean="0"/>
              <a:t>вают</a:t>
            </a:r>
          </a:p>
          <a:p>
            <a:r>
              <a:rPr lang="ru-RU" dirty="0" smtClean="0"/>
              <a:t>прив</a:t>
            </a:r>
            <a:r>
              <a:rPr lang="ru-RU" dirty="0" smtClean="0">
                <a:solidFill>
                  <a:srgbClr val="FF0000"/>
                </a:solidFill>
              </a:rPr>
              <a:t>е</a:t>
            </a:r>
            <a:r>
              <a:rPr lang="ru-RU" dirty="0" smtClean="0"/>
              <a:t>зли</a:t>
            </a:r>
          </a:p>
          <a:p>
            <a:r>
              <a:rPr lang="ru-RU" dirty="0" smtClean="0"/>
              <a:t>с…дел</a:t>
            </a:r>
          </a:p>
          <a:p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80120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solidFill>
                  <a:srgbClr val="002060"/>
                </a:solidFill>
              </a:rPr>
              <a:t>Орфографическая работа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44824"/>
            <a:ext cx="8229600" cy="4729712"/>
          </a:xfrm>
        </p:spPr>
        <p:txBody>
          <a:bodyPr/>
          <a:lstStyle/>
          <a:p>
            <a:r>
              <a:rPr lang="ru-RU" dirty="0" smtClean="0"/>
              <a:t>Прод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лжала</a:t>
            </a:r>
          </a:p>
          <a:p>
            <a:r>
              <a:rPr lang="ru-RU" dirty="0" smtClean="0"/>
              <a:t>скв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рец</a:t>
            </a:r>
          </a:p>
          <a:p>
            <a:r>
              <a:rPr lang="ru-RU" dirty="0" smtClean="0"/>
              <a:t>извес</a:t>
            </a:r>
            <a:r>
              <a:rPr lang="ru-RU" dirty="0" smtClean="0">
                <a:solidFill>
                  <a:srgbClr val="FF0000"/>
                </a:solidFill>
              </a:rPr>
              <a:t>т</a:t>
            </a:r>
            <a:r>
              <a:rPr lang="ru-RU" dirty="0" smtClean="0"/>
              <a:t>ные</a:t>
            </a:r>
          </a:p>
          <a:p>
            <a:r>
              <a:rPr lang="ru-RU" dirty="0" smtClean="0"/>
              <a:t>сл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ва </a:t>
            </a:r>
          </a:p>
          <a:p>
            <a:r>
              <a:rPr lang="ru-RU" dirty="0" smtClean="0"/>
              <a:t>павил</a:t>
            </a:r>
            <a:r>
              <a:rPr lang="ru-RU" dirty="0" smtClean="0">
                <a:solidFill>
                  <a:srgbClr val="FF0000"/>
                </a:solidFill>
              </a:rPr>
              <a:t>ь</a:t>
            </a:r>
            <a:r>
              <a:rPr lang="ru-RU" dirty="0" smtClean="0"/>
              <a:t>он</a:t>
            </a:r>
          </a:p>
          <a:p>
            <a:r>
              <a:rPr lang="ru-RU" dirty="0" smtClean="0"/>
              <a:t>подп</a:t>
            </a:r>
            <a:r>
              <a:rPr lang="ru-RU" dirty="0" smtClean="0">
                <a:solidFill>
                  <a:srgbClr val="FF0000"/>
                </a:solidFill>
              </a:rPr>
              <a:t>е</a:t>
            </a:r>
            <a:r>
              <a:rPr lang="ru-RU" dirty="0" smtClean="0"/>
              <a:t>вают</a:t>
            </a:r>
          </a:p>
          <a:p>
            <a:r>
              <a:rPr lang="ru-RU" dirty="0" smtClean="0"/>
              <a:t>прив</a:t>
            </a:r>
            <a:r>
              <a:rPr lang="ru-RU" dirty="0" smtClean="0">
                <a:solidFill>
                  <a:srgbClr val="FF0000"/>
                </a:solidFill>
              </a:rPr>
              <a:t>е</a:t>
            </a:r>
            <a:r>
              <a:rPr lang="ru-RU" dirty="0" smtClean="0"/>
              <a:t>зли</a:t>
            </a:r>
          </a:p>
          <a:p>
            <a:r>
              <a:rPr lang="ru-RU" dirty="0" smtClean="0"/>
              <a:t>с</a:t>
            </a:r>
            <a:r>
              <a:rPr lang="ru-RU" dirty="0" smtClean="0">
                <a:solidFill>
                  <a:srgbClr val="FF0000"/>
                </a:solidFill>
              </a:rPr>
              <a:t>и</a:t>
            </a:r>
            <a:r>
              <a:rPr lang="ru-RU" dirty="0" smtClean="0"/>
              <a:t>дел</a:t>
            </a:r>
          </a:p>
          <a:p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692696"/>
            <a:ext cx="8229600" cy="864096"/>
          </a:xfrm>
        </p:spPr>
        <p:txBody>
          <a:bodyPr>
            <a:normAutofit/>
          </a:bodyPr>
          <a:lstStyle/>
          <a:p>
            <a:pPr algn="ctr"/>
            <a:r>
              <a:rPr lang="ru-RU" sz="3600" b="1" dirty="0" smtClean="0">
                <a:solidFill>
                  <a:srgbClr val="002060"/>
                </a:solidFill>
              </a:rPr>
              <a:t>Составь план.</a:t>
            </a:r>
            <a:endParaRPr lang="ru-RU" sz="36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700808"/>
            <a:ext cx="8229600" cy="4873728"/>
          </a:xfrm>
        </p:spPr>
        <p:txBody>
          <a:bodyPr/>
          <a:lstStyle/>
          <a:p>
            <a:pPr marL="109728" indent="0">
              <a:buNone/>
            </a:pPr>
            <a:r>
              <a:rPr lang="ru-RU" dirty="0" smtClean="0">
                <a:latin typeface="Arial Black" panose="020B0A04020102020204" pitchFamily="34" charset="0"/>
              </a:rPr>
              <a:t>1. </a:t>
            </a:r>
          </a:p>
          <a:p>
            <a:pPr marL="109728" indent="0">
              <a:buNone/>
            </a:pPr>
            <a:r>
              <a:rPr lang="ru-RU" dirty="0" smtClean="0">
                <a:latin typeface="Arial Black" panose="020B0A04020102020204" pitchFamily="34" charset="0"/>
              </a:rPr>
              <a:t>2.</a:t>
            </a:r>
          </a:p>
          <a:p>
            <a:pPr marL="109728" indent="0">
              <a:buNone/>
            </a:pPr>
            <a:r>
              <a:rPr lang="ru-RU" dirty="0" smtClean="0">
                <a:latin typeface="Arial Black" panose="020B0A04020102020204" pitchFamily="34" charset="0"/>
              </a:rPr>
              <a:t>3.</a:t>
            </a:r>
          </a:p>
          <a:p>
            <a:pPr marL="109728" indent="0">
              <a:buNone/>
            </a:pPr>
            <a:r>
              <a:rPr lang="ru-RU" dirty="0" smtClean="0">
                <a:latin typeface="Arial Black" panose="020B0A04020102020204" pitchFamily="34" charset="0"/>
              </a:rPr>
              <a:t>4.</a:t>
            </a:r>
          </a:p>
          <a:p>
            <a:pPr>
              <a:buNone/>
            </a:pPr>
            <a:endParaRPr lang="ru-RU" dirty="0">
              <a:latin typeface="Arial Black" panose="020B0A04020102020204" pitchFamily="34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896" y="908720"/>
            <a:ext cx="7869560" cy="4873728"/>
          </a:xfrm>
        </p:spPr>
        <p:txBody>
          <a:bodyPr/>
          <a:lstStyle/>
          <a:p>
            <a:pPr marL="0" indent="0"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                                     </a:t>
            </a: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План</a:t>
            </a: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marL="0" indent="0">
              <a:buNone/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    1.Скворец в зоопарке.</a:t>
            </a:r>
          </a:p>
          <a:p>
            <a:pPr marL="0" indent="0">
              <a:buNone/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    2.На телестудии.</a:t>
            </a:r>
          </a:p>
          <a:p>
            <a:pPr marL="0" indent="0">
              <a:buNone/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    3.Игра с пианистом.</a:t>
            </a:r>
          </a:p>
          <a:p>
            <a:pPr marL="0" indent="0">
              <a:buNone/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    4. Новая мелодия.</a:t>
            </a:r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512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076056" y="2919740"/>
            <a:ext cx="3934246" cy="393424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0"/>
            <a:ext cx="8229600" cy="1152128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solidFill>
                  <a:srgbClr val="002060"/>
                </a:solidFill>
              </a:rPr>
              <a:t>Скворец-музыкант.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-26640" y="764703"/>
            <a:ext cx="8964488" cy="58455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ru-RU" sz="1050" dirty="0"/>
              <a:t> </a:t>
            </a:r>
            <a:r>
              <a:rPr lang="ru-RU" sz="1050" dirty="0" smtClean="0"/>
              <a:t>	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Скворец 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Лёва  жил  в  зоопарке.  Лёва  умел  говорить и  насвистывать  знакомые  песенки. </a:t>
            </a:r>
          </a:p>
          <a:p>
            <a:pPr algn="just">
              <a:lnSpc>
                <a:spcPct val="120000"/>
              </a:lnSpc>
            </a:pP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Однажды  скворца  привезли  на телестудию.  Он забился  в  угол  клетки,  нахохлился  и сидел  неподвижно.</a:t>
            </a:r>
          </a:p>
          <a:p>
            <a:pPr algn="just">
              <a:lnSpc>
                <a:spcPct val="120000"/>
              </a:lnSpc>
            </a:pP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Вот в  павильон  зашёл  пианист.  Сел  за  рояль   и начал  наигрывать  мелодию.  Вдруг  музыкант  услышал, что  ему  подпевают.  Он  оглянулся.  Вокруг  не было  ни души.  Заиграл  снова, и опять  зазвучал  нежный  голос.</a:t>
            </a:r>
          </a:p>
          <a:p>
            <a:pPr algn="just">
              <a:lnSpc>
                <a:spcPct val="120000"/>
              </a:lnSpc>
            </a:pP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Музыка затихла, а песня продолжала звучать. Скворец  Лёва  насвистывал  новую  мелодию.  Он  прыгал в  клетке,  выкрикивал  известные  ему  слова, разговаривал  и  пел.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</a:t>
            </a:r>
            <a:endParaRPr lang="ru-RU" sz="2800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7" name="Содержимое 3"/>
          <p:cNvSpPr>
            <a:spLocks noGrp="1"/>
          </p:cNvSpPr>
          <p:nvPr>
            <p:ph sz="half" idx="1"/>
          </p:nvPr>
        </p:nvSpPr>
        <p:spPr>
          <a:xfrm>
            <a:off x="323528" y="548680"/>
            <a:ext cx="4248150" cy="5886450"/>
          </a:xfrm>
        </p:spPr>
        <p:txBody>
          <a:bodyPr>
            <a:normAutofit fontScale="92500" lnSpcReduction="10000"/>
          </a:bodyPr>
          <a:lstStyle/>
          <a:p>
            <a:pPr marL="457200" indent="-457200" eaLnBrk="1" hangingPunct="1">
              <a:buFont typeface="Arial" charset="0"/>
              <a:buAutoNum type="arabicPeriod"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Где жил 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скворец Лёва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?</a:t>
            </a:r>
          </a:p>
          <a:p>
            <a:pPr marL="457200" indent="-457200" eaLnBrk="1" hangingPunct="1">
              <a:buFont typeface="Arial" charset="0"/>
              <a:buAutoNum type="arabicPeriod"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Что умел делать 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Лёва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?</a:t>
            </a:r>
          </a:p>
          <a:p>
            <a:pPr marL="457200" indent="-457200" eaLnBrk="1" hangingPunct="1">
              <a:buFont typeface="Arial" charset="0"/>
              <a:buAutoNum type="arabicPeriod"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457200" indent="-457200" eaLnBrk="1" hangingPunct="1">
              <a:buFont typeface="Arial" charset="0"/>
              <a:buAutoNum type="arabicPeriod"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Куда 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однажды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привезли скворца?</a:t>
            </a:r>
          </a:p>
          <a:p>
            <a:pPr marL="457200" indent="-457200" eaLnBrk="1" hangingPunct="1">
              <a:buFont typeface="Arial" charset="0"/>
              <a:buAutoNum type="arabicPeriod"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Что 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он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сделал?</a:t>
            </a:r>
          </a:p>
          <a:p>
            <a:pPr marL="457200" indent="-457200" eaLnBrk="1" hangingPunct="1">
              <a:buFont typeface="Arial" charset="0"/>
              <a:buAutoNum type="arabicPeriod"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457200" indent="-457200" eaLnBrk="1" hangingPunct="1">
              <a:buFont typeface="Arial" charset="0"/>
              <a:buAutoNum type="arabicPeriod"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Кто зашёл в павильон? Что 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он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сделал?</a:t>
            </a:r>
          </a:p>
          <a:p>
            <a:pPr marL="457200" indent="-457200" eaLnBrk="1" hangingPunct="1">
              <a:buFont typeface="Arial" charset="0"/>
              <a:buAutoNum type="arabicPeriod"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Что услышал музыкант?</a:t>
            </a:r>
          </a:p>
          <a:p>
            <a:pPr marL="457200" indent="-457200" eaLnBrk="1" hangingPunct="1">
              <a:buFont typeface="Arial" charset="0"/>
              <a:buAutoNum type="arabicPeriod"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Что 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он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сделал?</a:t>
            </a:r>
          </a:p>
          <a:p>
            <a:pPr marL="457200" indent="-457200" eaLnBrk="1" hangingPunct="1">
              <a:buFont typeface="Arial" charset="0"/>
              <a:buAutoNum type="arabicPeriod"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Что произошло, когда пианист снова 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заиграл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?</a:t>
            </a:r>
          </a:p>
          <a:p>
            <a:pPr marL="457200" indent="-457200" eaLnBrk="1" hangingPunct="1">
              <a:buFont typeface="Arial" charset="0"/>
              <a:buAutoNum type="arabicPeriod"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457200" indent="-457200" eaLnBrk="1" hangingPunct="1">
              <a:buFont typeface="Arial" charset="0"/>
              <a:buAutoNum type="arabicPeriod"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Как 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скворец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разучил новую мелодию?</a:t>
            </a:r>
          </a:p>
          <a:p>
            <a:pPr marL="457200" indent="-457200" eaLnBrk="1" hangingPunct="1">
              <a:buFont typeface="Arial" charset="0"/>
              <a:buAutoNum type="arabicPeriod"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Что 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он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делал?</a:t>
            </a:r>
          </a:p>
          <a:p>
            <a:pPr marL="457200" indent="-457200" eaLnBrk="1" hangingPunct="1">
              <a:buFont typeface="Arial" charset="0"/>
              <a:buAutoNum type="arabicPeriod"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268" name="Содержимое 4"/>
          <p:cNvSpPr>
            <a:spLocks noGrp="1"/>
          </p:cNvSpPr>
          <p:nvPr>
            <p:ph sz="half" idx="2"/>
          </p:nvPr>
        </p:nvSpPr>
        <p:spPr>
          <a:xfrm>
            <a:off x="4572000" y="476672"/>
            <a:ext cx="4325938" cy="6237287"/>
          </a:xfrm>
        </p:spPr>
        <p:txBody>
          <a:bodyPr>
            <a:normAutofit fontScale="92500" lnSpcReduction="10000"/>
          </a:bodyPr>
          <a:lstStyle/>
          <a:p>
            <a:pPr eaLnBrk="1" hangingPunct="1"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зоопарк</a:t>
            </a: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говорить и насвистывать знакомые песни</a:t>
            </a: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на телестудию </a:t>
            </a:r>
          </a:p>
          <a:p>
            <a:pPr eaLnBrk="1" hangingPunct="1">
              <a:buFont typeface="Arial" charset="0"/>
              <a:buNone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забился, нахохлился, сидел</a:t>
            </a: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неподвижно</a:t>
            </a: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вот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, пианист, за рояль, начал</a:t>
            </a:r>
          </a:p>
          <a:p>
            <a:pPr eaLnBrk="1" hangingPunct="1">
              <a:buFont typeface="Arial" charset="0"/>
              <a:buNone/>
            </a:pPr>
            <a:endParaRPr lang="ru-RU" sz="2400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вдруг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, услышал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,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что ему </a:t>
            </a: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оглянулся, 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вокруг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не было ни</a:t>
            </a: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души</a:t>
            </a: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зазвучал нежный голос;</a:t>
            </a:r>
          </a:p>
          <a:p>
            <a:pPr eaLnBrk="1" hangingPunct="1">
              <a:buFont typeface="Arial" charset="0"/>
              <a:buNone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музыка затихла, продолжала, </a:t>
            </a: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насвистывал новую мелодию</a:t>
            </a:r>
          </a:p>
          <a:p>
            <a:pPr eaLnBrk="1" hangingPunct="1"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прыгал, выкрикивал слова, пел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1"/>
          <p:cNvSpPr>
            <a:spLocks noGrp="1"/>
          </p:cNvSpPr>
          <p:nvPr>
            <p:ph type="title"/>
          </p:nvPr>
        </p:nvSpPr>
        <p:spPr>
          <a:xfrm>
            <a:off x="323528" y="692696"/>
            <a:ext cx="8229600" cy="1152128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solidFill>
                  <a:srgbClr val="002060"/>
                </a:solidFill>
              </a:rPr>
              <a:t>Проверь работу.</a:t>
            </a:r>
            <a:endParaRPr lang="ru-RU" sz="3200" b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373176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476672"/>
            <a:ext cx="8229600" cy="792088"/>
          </a:xfrm>
        </p:spPr>
        <p:txBody>
          <a:bodyPr>
            <a:normAutofit/>
          </a:bodyPr>
          <a:lstStyle/>
          <a:p>
            <a:pPr algn="ctr"/>
            <a:r>
              <a:rPr lang="ru-RU" sz="3200" dirty="0" smtClean="0">
                <a:ln>
                  <a:solidFill>
                    <a:srgbClr val="002060"/>
                  </a:solidFill>
                </a:ln>
                <a:solidFill>
                  <a:srgbClr val="002060"/>
                </a:solidFill>
              </a:rPr>
              <a:t>Скворец-музыкант.</a:t>
            </a:r>
            <a:endParaRPr lang="ru-RU" sz="3200" dirty="0">
              <a:ln>
                <a:solidFill>
                  <a:srgbClr val="002060"/>
                </a:solidFill>
              </a:ln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340768"/>
            <a:ext cx="8964488" cy="5233768"/>
          </a:xfrm>
        </p:spPr>
        <p:txBody>
          <a:bodyPr>
            <a:normAutofit/>
          </a:bodyPr>
          <a:lstStyle/>
          <a:p>
            <a:pPr algn="just">
              <a:spcAft>
                <a:spcPts val="1800"/>
              </a:spcAft>
              <a:buNone/>
            </a:pPr>
            <a:r>
              <a:rPr lang="ru-RU" sz="2000" dirty="0" smtClean="0"/>
              <a:t>               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Музыка затихла, а песня продолжала звучать. Скворец  Лёва  насвистывал  новую  мелодию.  Он  прыгал в  клетке,  выкрикивал  известные  ему  слова, разговаривал  и  пел.</a:t>
            </a:r>
          </a:p>
          <a:p>
            <a:pPr algn="just">
              <a:spcAft>
                <a:spcPts val="1800"/>
              </a:spcAft>
              <a:buNone/>
            </a:pP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             Вот в  павильон  зашёл  пианист.  Сел  за  рояль   и начал  наигрывать  мелодию.  Вдруг  музыкант  услышал, что  ему  подпевают.  Он  оглянулся.  Вокруг  не было  ни души.  Заиграл  снова, и опять  зазвучал  нежный  голос.</a:t>
            </a:r>
          </a:p>
          <a:p>
            <a:pPr algn="just">
              <a:spcAft>
                <a:spcPts val="1800"/>
              </a:spcAft>
              <a:buNone/>
            </a:pP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            Однажды  скворца  привезли  на телестудию.  Он забился  в  угол  клетки,  нахохлился  и сидел  неподвижно.</a:t>
            </a:r>
          </a:p>
          <a:p>
            <a:pPr algn="just">
              <a:spcAft>
                <a:spcPts val="1800"/>
              </a:spcAft>
              <a:buNone/>
            </a:pP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            Скворец  Лёва  жил  в  зоопарке.  Лёва  умел  говорить и  насвистывать  знакомые  песенки.     </a:t>
            </a: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080120"/>
          </a:xfrm>
        </p:spPr>
        <p:txBody>
          <a:bodyPr>
            <a:normAutofit/>
          </a:bodyPr>
          <a:lstStyle/>
          <a:p>
            <a:pPr algn="ctr"/>
            <a:r>
              <a:rPr lang="ru-RU" sz="3200" dirty="0" smtClean="0">
                <a:ln>
                  <a:solidFill>
                    <a:srgbClr val="002060"/>
                  </a:solidFill>
                </a:ln>
                <a:solidFill>
                  <a:srgbClr val="002060"/>
                </a:solidFill>
              </a:rPr>
              <a:t>Вопросы и задания:</a:t>
            </a:r>
            <a:endParaRPr lang="ru-RU" sz="3200" dirty="0">
              <a:ln>
                <a:solidFill>
                  <a:srgbClr val="002060"/>
                </a:solidFill>
              </a:ln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5233768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ru-RU" dirty="0" smtClean="0"/>
              <a:t>Можно ли сказать, что перед нами текст?</a:t>
            </a:r>
          </a:p>
          <a:p>
            <a:pPr>
              <a:lnSpc>
                <a:spcPct val="150000"/>
              </a:lnSpc>
            </a:pPr>
            <a:r>
              <a:rPr lang="ru-RU" dirty="0" smtClean="0"/>
              <a:t>Поменяйте части, чтобы получился рассказ.</a:t>
            </a:r>
            <a:endParaRPr lang="ru-RU" dirty="0" smtClean="0"/>
          </a:p>
          <a:p>
            <a:endParaRPr lang="ru-RU" dirty="0"/>
          </a:p>
          <a:p>
            <a:endParaRPr lang="ru-RU" dirty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476672"/>
            <a:ext cx="8229600" cy="1152128"/>
          </a:xfrm>
        </p:spPr>
        <p:txBody>
          <a:bodyPr>
            <a:normAutofit/>
          </a:bodyPr>
          <a:lstStyle/>
          <a:p>
            <a:pPr algn="ctr"/>
            <a:r>
              <a:rPr lang="ru-RU" sz="3200" dirty="0" smtClean="0">
                <a:ln>
                  <a:solidFill>
                    <a:srgbClr val="002060"/>
                  </a:solidFill>
                </a:ln>
                <a:solidFill>
                  <a:srgbClr val="002060"/>
                </a:solidFill>
              </a:rPr>
              <a:t>Скворец-музыкант.</a:t>
            </a:r>
            <a:endParaRPr lang="ru-RU" sz="3200" dirty="0">
              <a:ln>
                <a:solidFill>
                  <a:srgbClr val="002060"/>
                </a:solidFill>
              </a:ln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340768"/>
            <a:ext cx="8964488" cy="5233768"/>
          </a:xfrm>
        </p:spPr>
        <p:txBody>
          <a:bodyPr>
            <a:normAutofit fontScale="62500" lnSpcReduction="20000"/>
          </a:bodyPr>
          <a:lstStyle/>
          <a:p>
            <a:pPr algn="just">
              <a:lnSpc>
                <a:spcPct val="150000"/>
              </a:lnSpc>
              <a:spcBef>
                <a:spcPts val="0"/>
              </a:spcBef>
              <a:spcAft>
                <a:spcPts val="1200"/>
              </a:spcAft>
              <a:buNone/>
            </a:pPr>
            <a:r>
              <a:rPr lang="ru-RU" sz="3200" dirty="0" smtClean="0"/>
              <a:t>                Скворец  Лёва  жил  в  зоопарке.  Лёва  умел  говорить и  насвистывать  знакомые  песенки. </a:t>
            </a:r>
          </a:p>
          <a:p>
            <a:pPr algn="just">
              <a:lnSpc>
                <a:spcPct val="150000"/>
              </a:lnSpc>
              <a:spcBef>
                <a:spcPts val="0"/>
              </a:spcBef>
              <a:spcAft>
                <a:spcPts val="1200"/>
              </a:spcAft>
              <a:buNone/>
            </a:pPr>
            <a:r>
              <a:rPr lang="ru-RU" sz="3200" dirty="0" smtClean="0"/>
              <a:t>              Однажды  скворца  привезли  на телестудию.  Он забился  в  угол  клетки,  нахохлился  и сидел  неподвижно.</a:t>
            </a:r>
          </a:p>
          <a:p>
            <a:pPr algn="just">
              <a:lnSpc>
                <a:spcPct val="150000"/>
              </a:lnSpc>
              <a:spcBef>
                <a:spcPts val="0"/>
              </a:spcBef>
              <a:spcAft>
                <a:spcPts val="1200"/>
              </a:spcAft>
              <a:buNone/>
            </a:pPr>
            <a:r>
              <a:rPr lang="ru-RU" sz="3200" dirty="0" smtClean="0"/>
              <a:t>              Вот в  павильон  зашёл  пианист.  Сел  за  рояль   и начал  наигрывать  мелодию.  Вдруг  музыкант  услышал, что  ему  подпевают.  Он  оглянулся.  Вокруг  не было  ни души.  Заиграл  снова, и опять  зазвучал  нежный  голос.</a:t>
            </a:r>
          </a:p>
          <a:p>
            <a:pPr algn="just">
              <a:lnSpc>
                <a:spcPct val="150000"/>
              </a:lnSpc>
              <a:spcBef>
                <a:spcPts val="0"/>
              </a:spcBef>
              <a:spcAft>
                <a:spcPts val="1200"/>
              </a:spcAft>
              <a:buNone/>
            </a:pPr>
            <a:r>
              <a:rPr lang="ru-RU" sz="3200" dirty="0" smtClean="0"/>
              <a:t>              Музыка затихла, а песня продолжала звучать. Скворец  Лёва  насвистывал  новую  мелодию.  Он  прыгал в  клетке,  выкрикивал  известные  ему  слова, разговаривал  и  пел</a:t>
            </a:r>
            <a:r>
              <a:rPr lang="ru-RU" sz="2900" dirty="0" smtClean="0"/>
              <a:t>.</a:t>
            </a:r>
            <a:r>
              <a:rPr lang="ru-RU" sz="2400" dirty="0" smtClean="0"/>
              <a:t>            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2665297727"/>
      </p:ext>
    </p:extLst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88640"/>
            <a:ext cx="8229600" cy="1080120"/>
          </a:xfrm>
        </p:spPr>
        <p:txBody>
          <a:bodyPr>
            <a:normAutofit/>
          </a:bodyPr>
          <a:lstStyle/>
          <a:p>
            <a:pPr algn="ctr"/>
            <a:r>
              <a:rPr lang="ru-RU" sz="3600" b="1" dirty="0" smtClean="0">
                <a:solidFill>
                  <a:srgbClr val="002060"/>
                </a:solidFill>
              </a:rPr>
              <a:t>Вопросы и задания:</a:t>
            </a:r>
            <a:endParaRPr lang="ru-RU" sz="36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95536" y="1124744"/>
            <a:ext cx="8229600" cy="5233768"/>
          </a:xfrm>
        </p:spPr>
        <p:txBody>
          <a:bodyPr>
            <a:normAutofit fontScale="92500" lnSpcReduction="10000"/>
          </a:bodyPr>
          <a:lstStyle/>
          <a:p>
            <a:pPr marL="0" indent="0">
              <a:lnSpc>
                <a:spcPct val="150000"/>
              </a:lnSpc>
              <a:spcBef>
                <a:spcPts val="0"/>
              </a:spcBef>
              <a:buClr>
                <a:srgbClr val="002060"/>
              </a:buClr>
              <a:buFont typeface="Wingdings" panose="05000000000000000000" pitchFamily="2" charset="2"/>
              <a:buChar char="v"/>
            </a:pPr>
            <a:r>
              <a:rPr lang="ru-RU" b="1" dirty="0" smtClean="0"/>
              <a:t>Назови </a:t>
            </a:r>
            <a:r>
              <a:rPr lang="ru-RU" b="1" dirty="0" smtClean="0"/>
              <a:t>тему рассказа</a:t>
            </a:r>
            <a:r>
              <a:rPr lang="ru-RU" b="1" dirty="0" smtClean="0"/>
              <a:t>.</a:t>
            </a:r>
          </a:p>
          <a:p>
            <a:pPr marL="0" indent="0">
              <a:lnSpc>
                <a:spcPct val="150000"/>
              </a:lnSpc>
              <a:spcBef>
                <a:spcPts val="0"/>
              </a:spcBef>
              <a:buClr>
                <a:srgbClr val="002060"/>
              </a:buClr>
              <a:buFont typeface="Wingdings" panose="05000000000000000000" pitchFamily="2" charset="2"/>
              <a:buChar char="v"/>
            </a:pPr>
            <a:r>
              <a:rPr lang="ru-RU" b="1" dirty="0"/>
              <a:t>Какая основная мысль текста</a:t>
            </a:r>
            <a:r>
              <a:rPr lang="ru-RU" b="1" dirty="0" smtClean="0"/>
              <a:t>?</a:t>
            </a:r>
          </a:p>
          <a:p>
            <a:pPr marL="0" indent="0">
              <a:lnSpc>
                <a:spcPct val="150000"/>
              </a:lnSpc>
              <a:spcBef>
                <a:spcPts val="0"/>
              </a:spcBef>
              <a:buClr>
                <a:srgbClr val="002060"/>
              </a:buClr>
              <a:buFont typeface="Wingdings" panose="05000000000000000000" pitchFamily="2" charset="2"/>
              <a:buChar char="v"/>
            </a:pPr>
            <a:r>
              <a:rPr lang="ru-RU" b="1" dirty="0"/>
              <a:t>Как звали скворца? </a:t>
            </a:r>
            <a:endParaRPr lang="ru-RU" b="1" dirty="0" smtClean="0"/>
          </a:p>
          <a:p>
            <a:pPr marL="0" indent="0">
              <a:lnSpc>
                <a:spcPct val="150000"/>
              </a:lnSpc>
              <a:spcBef>
                <a:spcPts val="0"/>
              </a:spcBef>
              <a:buClr>
                <a:srgbClr val="002060"/>
              </a:buClr>
              <a:buFont typeface="Wingdings" panose="05000000000000000000" pitchFamily="2" charset="2"/>
              <a:buChar char="v"/>
            </a:pPr>
            <a:r>
              <a:rPr lang="ru-RU" b="1" dirty="0"/>
              <a:t>Где он жил?</a:t>
            </a:r>
          </a:p>
          <a:p>
            <a:pPr marL="0" indent="0">
              <a:lnSpc>
                <a:spcPct val="150000"/>
              </a:lnSpc>
              <a:spcBef>
                <a:spcPts val="0"/>
              </a:spcBef>
              <a:buClr>
                <a:srgbClr val="002060"/>
              </a:buClr>
              <a:buFont typeface="Wingdings" panose="05000000000000000000" pitchFamily="2" charset="2"/>
              <a:buChar char="v"/>
            </a:pPr>
            <a:r>
              <a:rPr lang="ru-RU" b="1" dirty="0"/>
              <a:t>Что он умел?</a:t>
            </a:r>
          </a:p>
          <a:p>
            <a:pPr marL="0" indent="0">
              <a:lnSpc>
                <a:spcPct val="150000"/>
              </a:lnSpc>
              <a:spcBef>
                <a:spcPts val="0"/>
              </a:spcBef>
              <a:buClr>
                <a:srgbClr val="002060"/>
              </a:buClr>
              <a:buFont typeface="Wingdings" panose="05000000000000000000" pitchFamily="2" charset="2"/>
              <a:buChar char="v"/>
            </a:pPr>
            <a:r>
              <a:rPr lang="ru-RU" b="1" dirty="0"/>
              <a:t>Кто подпевал музыканту?</a:t>
            </a:r>
          </a:p>
          <a:p>
            <a:pPr marL="0" indent="0">
              <a:lnSpc>
                <a:spcPct val="150000"/>
              </a:lnSpc>
              <a:spcBef>
                <a:spcPts val="0"/>
              </a:spcBef>
              <a:buClr>
                <a:srgbClr val="002060"/>
              </a:buClr>
              <a:buFont typeface="Wingdings" panose="05000000000000000000" pitchFamily="2" charset="2"/>
              <a:buChar char="v"/>
            </a:pPr>
            <a:r>
              <a:rPr lang="ru-RU" b="1" dirty="0"/>
              <a:t>Почему скворец забился в угол клетки, нахохлился и сидел неподвижно на телестудии?</a:t>
            </a:r>
          </a:p>
          <a:p>
            <a:endParaRPr lang="ru-RU" dirty="0"/>
          </a:p>
          <a:p>
            <a:endParaRPr lang="ru-RU" dirty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76437326"/>
      </p:ext>
    </p:extLst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80120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solidFill>
                  <a:srgbClr val="002060"/>
                </a:solidFill>
              </a:rPr>
              <a:t>Орфографическая работа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39552" y="1844824"/>
            <a:ext cx="8229600" cy="4729712"/>
          </a:xfrm>
        </p:spPr>
        <p:txBody>
          <a:bodyPr/>
          <a:lstStyle/>
          <a:p>
            <a:r>
              <a:rPr lang="ru-RU" dirty="0" err="1" smtClean="0"/>
              <a:t>Прод</a:t>
            </a:r>
            <a:r>
              <a:rPr lang="ru-RU" dirty="0" smtClean="0"/>
              <a:t>…</a:t>
            </a:r>
            <a:r>
              <a:rPr lang="ru-RU" dirty="0" err="1" smtClean="0"/>
              <a:t>лжала</a:t>
            </a:r>
            <a:endParaRPr lang="ru-RU" dirty="0" smtClean="0"/>
          </a:p>
          <a:p>
            <a:r>
              <a:rPr lang="ru-RU" dirty="0" err="1" smtClean="0"/>
              <a:t>скв</a:t>
            </a:r>
            <a:r>
              <a:rPr lang="ru-RU" dirty="0" smtClean="0"/>
              <a:t>…</a:t>
            </a:r>
            <a:r>
              <a:rPr lang="ru-RU" dirty="0" err="1" smtClean="0"/>
              <a:t>рец</a:t>
            </a:r>
            <a:endParaRPr lang="ru-RU" dirty="0" smtClean="0"/>
          </a:p>
          <a:p>
            <a:r>
              <a:rPr lang="ru-RU" dirty="0" err="1" smtClean="0"/>
              <a:t>извес</a:t>
            </a:r>
            <a:r>
              <a:rPr lang="ru-RU" dirty="0" smtClean="0"/>
              <a:t>…</a:t>
            </a:r>
            <a:r>
              <a:rPr lang="ru-RU" dirty="0" err="1" smtClean="0"/>
              <a:t>ные</a:t>
            </a:r>
            <a:endParaRPr lang="ru-RU" dirty="0" smtClean="0"/>
          </a:p>
          <a:p>
            <a:r>
              <a:rPr lang="ru-RU" dirty="0" smtClean="0"/>
              <a:t>сл…</a:t>
            </a:r>
            <a:r>
              <a:rPr lang="ru-RU" dirty="0" err="1" smtClean="0"/>
              <a:t>ва</a:t>
            </a:r>
            <a:r>
              <a:rPr lang="ru-RU" dirty="0" smtClean="0"/>
              <a:t> </a:t>
            </a:r>
          </a:p>
          <a:p>
            <a:r>
              <a:rPr lang="ru-RU" dirty="0" err="1" smtClean="0"/>
              <a:t>павил</a:t>
            </a:r>
            <a:r>
              <a:rPr lang="ru-RU" dirty="0" smtClean="0"/>
              <a:t>…он</a:t>
            </a:r>
          </a:p>
          <a:p>
            <a:r>
              <a:rPr lang="ru-RU" dirty="0" err="1" smtClean="0"/>
              <a:t>подп</a:t>
            </a:r>
            <a:r>
              <a:rPr lang="ru-RU" dirty="0" smtClean="0"/>
              <a:t>…</a:t>
            </a:r>
            <a:r>
              <a:rPr lang="ru-RU" dirty="0" err="1" smtClean="0"/>
              <a:t>вают</a:t>
            </a:r>
            <a:endParaRPr lang="ru-RU" dirty="0" smtClean="0"/>
          </a:p>
          <a:p>
            <a:r>
              <a:rPr lang="ru-RU" dirty="0" err="1" smtClean="0"/>
              <a:t>прив</a:t>
            </a:r>
            <a:r>
              <a:rPr lang="ru-RU" dirty="0" smtClean="0"/>
              <a:t>…зли</a:t>
            </a:r>
          </a:p>
          <a:p>
            <a:r>
              <a:rPr lang="ru-RU" dirty="0" smtClean="0"/>
              <a:t>с…дел</a:t>
            </a:r>
          </a:p>
          <a:p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80120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solidFill>
                  <a:srgbClr val="002060"/>
                </a:solidFill>
              </a:rPr>
              <a:t>Орфографическая работа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44824"/>
            <a:ext cx="8229600" cy="4729712"/>
          </a:xfrm>
        </p:spPr>
        <p:txBody>
          <a:bodyPr/>
          <a:lstStyle/>
          <a:p>
            <a:r>
              <a:rPr lang="ru-RU" dirty="0" smtClean="0"/>
              <a:t>Прод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лжала</a:t>
            </a:r>
          </a:p>
          <a:p>
            <a:r>
              <a:rPr lang="ru-RU" dirty="0" err="1" smtClean="0"/>
              <a:t>скв</a:t>
            </a:r>
            <a:r>
              <a:rPr lang="ru-RU" dirty="0" smtClean="0"/>
              <a:t>…</a:t>
            </a:r>
            <a:r>
              <a:rPr lang="ru-RU" dirty="0" err="1" smtClean="0"/>
              <a:t>рец</a:t>
            </a:r>
            <a:endParaRPr lang="ru-RU" dirty="0" smtClean="0"/>
          </a:p>
          <a:p>
            <a:r>
              <a:rPr lang="ru-RU" dirty="0" err="1" smtClean="0"/>
              <a:t>извес</a:t>
            </a:r>
            <a:r>
              <a:rPr lang="ru-RU" dirty="0" smtClean="0"/>
              <a:t>…</a:t>
            </a:r>
            <a:r>
              <a:rPr lang="ru-RU" dirty="0" err="1" smtClean="0"/>
              <a:t>ные</a:t>
            </a:r>
            <a:endParaRPr lang="ru-RU" dirty="0" smtClean="0"/>
          </a:p>
          <a:p>
            <a:r>
              <a:rPr lang="ru-RU" dirty="0" smtClean="0"/>
              <a:t>сл…</a:t>
            </a:r>
            <a:r>
              <a:rPr lang="ru-RU" dirty="0" err="1" smtClean="0"/>
              <a:t>ва</a:t>
            </a:r>
            <a:r>
              <a:rPr lang="ru-RU" dirty="0" smtClean="0"/>
              <a:t> </a:t>
            </a:r>
          </a:p>
          <a:p>
            <a:r>
              <a:rPr lang="ru-RU" dirty="0" err="1" smtClean="0"/>
              <a:t>павил</a:t>
            </a:r>
            <a:r>
              <a:rPr lang="ru-RU" dirty="0" smtClean="0"/>
              <a:t>…он</a:t>
            </a:r>
          </a:p>
          <a:p>
            <a:r>
              <a:rPr lang="ru-RU" dirty="0" err="1" smtClean="0"/>
              <a:t>подп</a:t>
            </a:r>
            <a:r>
              <a:rPr lang="ru-RU" dirty="0" smtClean="0"/>
              <a:t>…</a:t>
            </a:r>
            <a:r>
              <a:rPr lang="ru-RU" dirty="0" err="1" smtClean="0"/>
              <a:t>вают</a:t>
            </a:r>
            <a:endParaRPr lang="ru-RU" dirty="0" smtClean="0"/>
          </a:p>
          <a:p>
            <a:r>
              <a:rPr lang="ru-RU" dirty="0" err="1" smtClean="0"/>
              <a:t>прив</a:t>
            </a:r>
            <a:r>
              <a:rPr lang="ru-RU" dirty="0" smtClean="0"/>
              <a:t>…зли</a:t>
            </a:r>
          </a:p>
          <a:p>
            <a:r>
              <a:rPr lang="ru-RU" dirty="0" smtClean="0"/>
              <a:t>с…дел</a:t>
            </a:r>
          </a:p>
          <a:p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80120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solidFill>
                  <a:srgbClr val="002060"/>
                </a:solidFill>
              </a:rPr>
              <a:t>Орфографическая работа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44824"/>
            <a:ext cx="8229600" cy="4729712"/>
          </a:xfrm>
        </p:spPr>
        <p:txBody>
          <a:bodyPr/>
          <a:lstStyle/>
          <a:p>
            <a:r>
              <a:rPr lang="ru-RU" dirty="0" smtClean="0"/>
              <a:t>Прод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лжала</a:t>
            </a:r>
          </a:p>
          <a:p>
            <a:r>
              <a:rPr lang="ru-RU" dirty="0" smtClean="0"/>
              <a:t>скв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рец</a:t>
            </a:r>
          </a:p>
          <a:p>
            <a:r>
              <a:rPr lang="ru-RU" dirty="0" err="1" smtClean="0"/>
              <a:t>извес</a:t>
            </a:r>
            <a:r>
              <a:rPr lang="ru-RU" dirty="0" smtClean="0"/>
              <a:t>…</a:t>
            </a:r>
            <a:r>
              <a:rPr lang="ru-RU" dirty="0" err="1" smtClean="0"/>
              <a:t>ные</a:t>
            </a:r>
            <a:endParaRPr lang="ru-RU" dirty="0" smtClean="0"/>
          </a:p>
          <a:p>
            <a:r>
              <a:rPr lang="ru-RU" dirty="0" smtClean="0"/>
              <a:t>сл…</a:t>
            </a:r>
            <a:r>
              <a:rPr lang="ru-RU" dirty="0" err="1" smtClean="0"/>
              <a:t>ва</a:t>
            </a:r>
            <a:r>
              <a:rPr lang="ru-RU" dirty="0" smtClean="0"/>
              <a:t> </a:t>
            </a:r>
          </a:p>
          <a:p>
            <a:r>
              <a:rPr lang="ru-RU" dirty="0" err="1" smtClean="0"/>
              <a:t>павил</a:t>
            </a:r>
            <a:r>
              <a:rPr lang="ru-RU" dirty="0" smtClean="0"/>
              <a:t>…он</a:t>
            </a:r>
          </a:p>
          <a:p>
            <a:r>
              <a:rPr lang="ru-RU" dirty="0" err="1" smtClean="0"/>
              <a:t>подп</a:t>
            </a:r>
            <a:r>
              <a:rPr lang="ru-RU" dirty="0" smtClean="0"/>
              <a:t>…</a:t>
            </a:r>
            <a:r>
              <a:rPr lang="ru-RU" dirty="0" err="1" smtClean="0"/>
              <a:t>вают</a:t>
            </a:r>
            <a:endParaRPr lang="ru-RU" dirty="0" smtClean="0"/>
          </a:p>
          <a:p>
            <a:r>
              <a:rPr lang="ru-RU" dirty="0" err="1" smtClean="0"/>
              <a:t>прив</a:t>
            </a:r>
            <a:r>
              <a:rPr lang="ru-RU" dirty="0" smtClean="0"/>
              <a:t>…зли</a:t>
            </a:r>
          </a:p>
          <a:p>
            <a:r>
              <a:rPr lang="ru-RU" dirty="0" smtClean="0"/>
              <a:t>с…дел</a:t>
            </a:r>
          </a:p>
          <a:p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80120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solidFill>
                  <a:srgbClr val="002060"/>
                </a:solidFill>
              </a:rPr>
              <a:t>Орфографическая работа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44824"/>
            <a:ext cx="8229600" cy="4729712"/>
          </a:xfrm>
        </p:spPr>
        <p:txBody>
          <a:bodyPr/>
          <a:lstStyle/>
          <a:p>
            <a:r>
              <a:rPr lang="ru-RU" dirty="0" smtClean="0"/>
              <a:t>Прод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лжала</a:t>
            </a:r>
          </a:p>
          <a:p>
            <a:r>
              <a:rPr lang="ru-RU" dirty="0" smtClean="0"/>
              <a:t>скв</a:t>
            </a:r>
            <a:r>
              <a:rPr lang="ru-RU" dirty="0" smtClean="0">
                <a:solidFill>
                  <a:srgbClr val="FF0000"/>
                </a:solidFill>
              </a:rPr>
              <a:t>о</a:t>
            </a:r>
            <a:r>
              <a:rPr lang="ru-RU" dirty="0" smtClean="0"/>
              <a:t>рец</a:t>
            </a:r>
          </a:p>
          <a:p>
            <a:r>
              <a:rPr lang="ru-RU" dirty="0" smtClean="0"/>
              <a:t>извес</a:t>
            </a:r>
            <a:r>
              <a:rPr lang="ru-RU" dirty="0" smtClean="0">
                <a:solidFill>
                  <a:srgbClr val="FF0000"/>
                </a:solidFill>
              </a:rPr>
              <a:t>т</a:t>
            </a:r>
            <a:r>
              <a:rPr lang="ru-RU" dirty="0" smtClean="0"/>
              <a:t>ные</a:t>
            </a:r>
          </a:p>
          <a:p>
            <a:r>
              <a:rPr lang="ru-RU" dirty="0" smtClean="0"/>
              <a:t>сл…</a:t>
            </a:r>
            <a:r>
              <a:rPr lang="ru-RU" dirty="0" err="1" smtClean="0"/>
              <a:t>ва</a:t>
            </a:r>
            <a:r>
              <a:rPr lang="ru-RU" dirty="0" smtClean="0"/>
              <a:t> </a:t>
            </a:r>
          </a:p>
          <a:p>
            <a:r>
              <a:rPr lang="ru-RU" dirty="0" err="1" smtClean="0"/>
              <a:t>павил</a:t>
            </a:r>
            <a:r>
              <a:rPr lang="ru-RU" dirty="0" smtClean="0"/>
              <a:t>…он</a:t>
            </a:r>
          </a:p>
          <a:p>
            <a:r>
              <a:rPr lang="ru-RU" dirty="0" err="1" smtClean="0"/>
              <a:t>подп</a:t>
            </a:r>
            <a:r>
              <a:rPr lang="ru-RU" dirty="0" smtClean="0"/>
              <a:t>…</a:t>
            </a:r>
            <a:r>
              <a:rPr lang="ru-RU" dirty="0" err="1" smtClean="0"/>
              <a:t>вают</a:t>
            </a:r>
            <a:endParaRPr lang="ru-RU" dirty="0" smtClean="0"/>
          </a:p>
          <a:p>
            <a:r>
              <a:rPr lang="ru-RU" dirty="0" err="1" smtClean="0"/>
              <a:t>прив</a:t>
            </a:r>
            <a:r>
              <a:rPr lang="ru-RU" dirty="0" smtClean="0"/>
              <a:t>…зли</a:t>
            </a:r>
          </a:p>
          <a:p>
            <a:r>
              <a:rPr lang="ru-RU" dirty="0" smtClean="0"/>
              <a:t>с…дел</a:t>
            </a:r>
          </a:p>
          <a:p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Городская">
  <a:themeElements>
    <a:clrScheme name="Городская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Городская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Городская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102</TotalTime>
  <Words>522</Words>
  <Application>Microsoft Office PowerPoint</Application>
  <PresentationFormat>Экран (4:3)</PresentationFormat>
  <Paragraphs>158</Paragraphs>
  <Slides>19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19</vt:i4>
      </vt:variant>
    </vt:vector>
  </HeadingPairs>
  <TitlesOfParts>
    <vt:vector size="20" baseType="lpstr">
      <vt:lpstr>Городская</vt:lpstr>
      <vt:lpstr>Презентация PowerPoint</vt:lpstr>
      <vt:lpstr>Скворец-музыкант.</vt:lpstr>
      <vt:lpstr>Вопросы и задания:</vt:lpstr>
      <vt:lpstr>Скворец-музыкант.</vt:lpstr>
      <vt:lpstr>Вопросы и задания:</vt:lpstr>
      <vt:lpstr>Орфографическая работа</vt:lpstr>
      <vt:lpstr>Орфографическая работа</vt:lpstr>
      <vt:lpstr>Орфографическая работа</vt:lpstr>
      <vt:lpstr>Орфографическая работа</vt:lpstr>
      <vt:lpstr>Орфографическая работа</vt:lpstr>
      <vt:lpstr>Орфографическая работа</vt:lpstr>
      <vt:lpstr>Орфографическая работа</vt:lpstr>
      <vt:lpstr>Орфографическая работа</vt:lpstr>
      <vt:lpstr>Орфографическая работа</vt:lpstr>
      <vt:lpstr>Составь план.</vt:lpstr>
      <vt:lpstr>Презентация PowerPoint</vt:lpstr>
      <vt:lpstr>Скворец-музыкант.</vt:lpstr>
      <vt:lpstr>Презентация PowerPoint</vt:lpstr>
      <vt:lpstr>Проверь работу.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Изложение «Скворец-музыкант»</dc:title>
  <dc:creator>Дуремар</dc:creator>
  <cp:lastModifiedBy>User</cp:lastModifiedBy>
  <cp:revision>15</cp:revision>
  <dcterms:created xsi:type="dcterms:W3CDTF">2017-01-08T18:09:19Z</dcterms:created>
  <dcterms:modified xsi:type="dcterms:W3CDTF">2022-12-31T07:21:44Z</dcterms:modified>
</cp:coreProperties>
</file>

<file path=docProps/thumbnail.jpeg>
</file>