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6"/>
  </p:notesMasterIdLst>
  <p:sldIdLst>
    <p:sldId id="285" r:id="rId2"/>
    <p:sldId id="300" r:id="rId3"/>
    <p:sldId id="286" r:id="rId4"/>
    <p:sldId id="257" r:id="rId5"/>
    <p:sldId id="268" r:id="rId6"/>
    <p:sldId id="258" r:id="rId7"/>
    <p:sldId id="275" r:id="rId8"/>
    <p:sldId id="276" r:id="rId9"/>
    <p:sldId id="278" r:id="rId10"/>
    <p:sldId id="279" r:id="rId11"/>
    <p:sldId id="277" r:id="rId12"/>
    <p:sldId id="267" r:id="rId13"/>
    <p:sldId id="269" r:id="rId14"/>
    <p:sldId id="270" r:id="rId15"/>
    <p:sldId id="299" r:id="rId16"/>
    <p:sldId id="283" r:id="rId17"/>
    <p:sldId id="260" r:id="rId18"/>
    <p:sldId id="282" r:id="rId19"/>
    <p:sldId id="273" r:id="rId20"/>
    <p:sldId id="274" r:id="rId21"/>
    <p:sldId id="272" r:id="rId22"/>
    <p:sldId id="292" r:id="rId23"/>
    <p:sldId id="298" r:id="rId24"/>
    <p:sldId id="259" r:id="rId25"/>
    <p:sldId id="280" r:id="rId26"/>
    <p:sldId id="287" r:id="rId27"/>
    <p:sldId id="288" r:id="rId28"/>
    <p:sldId id="289" r:id="rId29"/>
    <p:sldId id="290" r:id="rId30"/>
    <p:sldId id="291" r:id="rId31"/>
    <p:sldId id="293" r:id="rId32"/>
    <p:sldId id="294" r:id="rId33"/>
    <p:sldId id="296" r:id="rId34"/>
    <p:sldId id="29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325" autoAdjust="0"/>
  </p:normalViewPr>
  <p:slideViewPr>
    <p:cSldViewPr>
      <p:cViewPr>
        <p:scale>
          <a:sx n="45" d="100"/>
          <a:sy n="45" d="100"/>
        </p:scale>
        <p:origin x="-2268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CEF71-71BD-4997-A708-6894F7A81D28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E82BD-FC11-4094-9416-74D0002A4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99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E82BD-FC11-4094-9416-74D0002A45A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673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E82BD-FC11-4094-9416-74D0002A45A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E82BD-FC11-4094-9416-74D0002A45A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29FA144-E446-4C37-8F5C-040872DEF217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4;&#1077;&#1085;&#1100;%20&#1079;&#1085;&#1072;&#1085;&#1080;&#1081;%20&#1074;%201%20&#1082;&#1083;&#1072;&#1089;&#1089;&#1077;\006%20Malenkaya_strana.mp3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&#1091;&#1095;&#1072;&#1090;%20&#1074;%20&#1096;&#1082;&#1086;&#1083;&#1077;.wma" TargetMode="External"/><Relationship Id="rId3" Type="http://schemas.openxmlformats.org/officeDocument/2006/relationships/hyperlink" Target="&#1083;&#1100;&#1074;&#1105;&#1085;&#1086;&#1082;%20&#1080;%20&#1095;&#1077;&#1088;&#1077;&#1087;&#1072;&#1093;&#1072;.wma" TargetMode="External"/><Relationship Id="rId7" Type="http://schemas.openxmlformats.org/officeDocument/2006/relationships/hyperlink" Target="&#1091;&#1083;&#1099;&#1073;&#1082;&#1072;.wm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084;&#1072;&#1084;&#1086;&#1085;&#1090;&#1105;&#1085;&#1086;&#1082;.wma" TargetMode="External"/><Relationship Id="rId5" Type="http://schemas.openxmlformats.org/officeDocument/2006/relationships/hyperlink" Target="%5bb-track.ru%5d_5528.mp3" TargetMode="Externa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4;&#1077;&#1085;&#1100;%20&#1079;&#1085;&#1072;&#1085;&#1080;&#1081;%20&#1074;%201%20&#1082;&#1083;&#1072;&#1089;&#1089;&#1077;\006%20Malenkaya_strana.mp3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44;&#1077;&#1085;&#1100;%20&#1079;&#1085;&#1072;&#1085;&#1080;&#1081;%20&#1074;%201%20&#1082;&#1083;&#1072;&#1089;&#1089;&#1077;\&#1087;&#1077;&#1088;&#1074;&#1086;&#1082;&#1083;&#1072;&#1096;&#1082;&#1072;-wap_kengu_ru_-_Bolshoi_Detskii_Hor_-_Pervoklashka_71927.mp3" TargetMode="Externa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44;&#1077;&#1085;&#1100;%20&#1079;&#1085;&#1072;&#1085;&#1080;&#1081;%20&#1074;%201%20&#1082;&#1083;&#1072;&#1089;&#1089;&#1077;\&#1077;&#1093;&#1072;&#1090;&#1100;%20&#1087;&#1086;&#1088;&#1072;(&#1079;&#1086;&#1074;&#1105;&#1090;%20&#1087;&#1072;&#1088;&#1086;&#1074;&#1086;&#1079;&#1080;&#1082;)Sound_002.wav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44;&#1077;&#1085;&#1100;%20&#1079;&#1085;&#1072;&#1085;&#1080;&#1081;%20&#1074;%201%20&#1082;&#1083;&#1072;&#1089;&#1089;&#1077;\&#1075;&#1086;&#1083;&#1091;&#1073;&#1086;&#1081;%20&#1074;&#1072;&#1075;&#1086;&#1085;.wma" TargetMode="Externa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 descr="j02830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14500"/>
            <a:ext cx="500062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2143108" y="285728"/>
            <a:ext cx="7000892" cy="22145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5400" b="1" dirty="0">
                <a:solidFill>
                  <a:srgbClr val="C00000"/>
                </a:solidFill>
                <a:latin typeface="+mn-lt"/>
              </a:rPr>
              <a:t>Первый раз –</a:t>
            </a:r>
          </a:p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5400" b="1" dirty="0">
                <a:solidFill>
                  <a:srgbClr val="C00000"/>
                </a:solidFill>
                <a:latin typeface="+mn-lt"/>
              </a:rPr>
              <a:t>в первый класс</a:t>
            </a:r>
            <a:r>
              <a:rPr lang="ru-RU" sz="5400" b="1" dirty="0">
                <a:solidFill>
                  <a:srgbClr val="FF0000"/>
                </a:solidFill>
                <a:latin typeface="+mn-lt"/>
              </a:rPr>
              <a:t>.</a:t>
            </a:r>
          </a:p>
        </p:txBody>
      </p:sp>
      <p:pic>
        <p:nvPicPr>
          <p:cNvPr id="14340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0"/>
            <a:ext cx="2214578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KIDS0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643314"/>
            <a:ext cx="4500562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5" descr="00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21919">
            <a:off x="4493799" y="2554826"/>
            <a:ext cx="1571625" cy="268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5" descr="Презентация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802323">
            <a:off x="7440319" y="1823175"/>
            <a:ext cx="13335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006 Malenkaya_stra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671514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09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23529" y="767794"/>
            <a:ext cx="882047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800" dirty="0">
                <a:solidFill>
                  <a:srgbClr val="C00000"/>
                </a:solidFill>
                <a:latin typeface="Comic Sans MS" pitchFamily="66" charset="0"/>
              </a:rPr>
              <a:t>То я в клетку, то в линейку</a:t>
            </a:r>
          </a:p>
          <a:p>
            <a:r>
              <a:rPr lang="ru-RU" sz="4800" dirty="0">
                <a:solidFill>
                  <a:srgbClr val="C00000"/>
                </a:solidFill>
                <a:latin typeface="Comic Sans MS" pitchFamily="66" charset="0"/>
              </a:rPr>
              <a:t>Написать по мне сумей- </a:t>
            </a:r>
            <a:r>
              <a:rPr lang="ru-RU" sz="4800" dirty="0" err="1">
                <a:solidFill>
                  <a:srgbClr val="C00000"/>
                </a:solidFill>
                <a:latin typeface="Comic Sans MS" pitchFamily="66" charset="0"/>
              </a:rPr>
              <a:t>ка</a:t>
            </a:r>
            <a:r>
              <a:rPr lang="ru-RU" sz="4800" dirty="0">
                <a:solidFill>
                  <a:srgbClr val="C00000"/>
                </a:solidFill>
                <a:latin typeface="Comic Sans MS" pitchFamily="66" charset="0"/>
              </a:rPr>
              <a:t>!</a:t>
            </a:r>
          </a:p>
          <a:p>
            <a:r>
              <a:rPr lang="ru-RU" sz="4800" dirty="0">
                <a:solidFill>
                  <a:srgbClr val="C00000"/>
                </a:solidFill>
                <a:latin typeface="Comic Sans MS" pitchFamily="66" charset="0"/>
              </a:rPr>
              <a:t>Можешь и нарисовать,</a:t>
            </a:r>
          </a:p>
          <a:p>
            <a:r>
              <a:rPr lang="ru-RU" sz="4800" dirty="0">
                <a:solidFill>
                  <a:srgbClr val="C00000"/>
                </a:solidFill>
                <a:latin typeface="Comic Sans MS" pitchFamily="66" charset="0"/>
              </a:rPr>
              <a:t>Что такое я?</a:t>
            </a:r>
            <a:r>
              <a:rPr lang="ru-RU" sz="4800" dirty="0">
                <a:solidFill>
                  <a:srgbClr val="C00000"/>
                </a:solidFill>
                <a:latin typeface="Century Schoolbook" pitchFamily="18" charset="0"/>
              </a:rPr>
              <a:t>                          </a:t>
            </a:r>
          </a:p>
        </p:txBody>
      </p:sp>
      <p:pic>
        <p:nvPicPr>
          <p:cNvPr id="4" name="Picture 6" descr="gbook0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8" y="2714624"/>
            <a:ext cx="507206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28596" y="533400"/>
            <a:ext cx="931472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800" dirty="0">
                <a:solidFill>
                  <a:srgbClr val="C00000"/>
                </a:solidFill>
                <a:latin typeface="Comic Sans MS" pitchFamily="66" charset="0"/>
              </a:rPr>
              <a:t>Не куст, а с листочками,</a:t>
            </a:r>
          </a:p>
          <a:p>
            <a:r>
              <a:rPr lang="ru-RU" sz="4800" dirty="0">
                <a:solidFill>
                  <a:srgbClr val="C00000"/>
                </a:solidFill>
                <a:latin typeface="Comic Sans MS" pitchFamily="66" charset="0"/>
              </a:rPr>
              <a:t>Не рубашка, а сшита,</a:t>
            </a:r>
          </a:p>
          <a:p>
            <a:r>
              <a:rPr lang="ru-RU" sz="4800" dirty="0">
                <a:solidFill>
                  <a:srgbClr val="C00000"/>
                </a:solidFill>
                <a:latin typeface="Comic Sans MS" pitchFamily="66" charset="0"/>
              </a:rPr>
              <a:t>Не человек, а рассказывает</a:t>
            </a:r>
            <a:r>
              <a:rPr lang="ru-RU" sz="4000" dirty="0">
                <a:solidFill>
                  <a:srgbClr val="C00000"/>
                </a:solidFill>
                <a:latin typeface="Comic Sans MS" pitchFamily="66" charset="0"/>
              </a:rPr>
              <a:t>.  </a:t>
            </a:r>
          </a:p>
        </p:txBody>
      </p:sp>
      <p:pic>
        <p:nvPicPr>
          <p:cNvPr id="4" name="Picture 59" descr="j035449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857496"/>
            <a:ext cx="485778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1 сентября\картинки к 1 сентября\parovoz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Блок-схема: типовой процесс 4"/>
          <p:cNvSpPr/>
          <p:nvPr/>
        </p:nvSpPr>
        <p:spPr>
          <a:xfrm>
            <a:off x="0" y="0"/>
            <a:ext cx="9144000" cy="1772816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85776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Станция </a:t>
            </a:r>
          </a:p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 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З Ы К А Л Ь Н А Я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1 сентября\картинки к 1 сентября\colornotes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64704"/>
            <a:ext cx="8629650" cy="59150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0"/>
            <a:ext cx="53543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 мелодию</a:t>
            </a:r>
            <a:endParaRPr lang="ru-RU" sz="5400" b="1" cap="none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2798886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5" action="ppaction://hlinkfile"/>
              </a:rPr>
              <a:t>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44134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3" action="ppaction://hlinkfile"/>
              </a:rPr>
              <a:t>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390300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6" action="ppaction://hlinkfile"/>
              </a:rPr>
              <a:t>3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285293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7" action="ppaction://hlinkfile"/>
              </a:rPr>
              <a:t>4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422108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8" action="ppaction://hlinkfile"/>
              </a:rPr>
              <a:t>5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типовой процесс 5"/>
          <p:cNvSpPr/>
          <p:nvPr/>
        </p:nvSpPr>
        <p:spPr>
          <a:xfrm>
            <a:off x="0" y="0"/>
            <a:ext cx="9144000" cy="1785926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0"/>
            <a:ext cx="88582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Станция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 О Д И Т Е Л Ь С К А Я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http://naurusova.raduga7.edusite.ru/images/sem-ya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400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1 сентября\картинки к 1 сентября\parovozi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69497"/>
            <a:ext cx="9144000" cy="588850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C00000"/>
                </a:solidFill>
                <a:latin typeface="Arno Pro Smbd" pitchFamily="18" charset="0"/>
                <a:ea typeface="Constantia" pitchFamily="18" charset="0"/>
                <a:cs typeface="Times New Roman" pitchFamily="18" charset="0"/>
              </a:rPr>
              <a:t>                        Станция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C00000"/>
                </a:solidFill>
                <a:latin typeface="Arno Pro Smbd" pitchFamily="18" charset="0"/>
                <a:ea typeface="Constantia" pitchFamily="18" charset="0"/>
                <a:cs typeface="Times New Roman" pitchFamily="18" charset="0"/>
              </a:rPr>
              <a:t>            З а п о м и н а й - к </a:t>
            </a:r>
            <a:r>
              <a:rPr lang="ru-RU" sz="6000" b="1" dirty="0" smtClean="0">
                <a:solidFill>
                  <a:srgbClr val="C00000"/>
                </a:solidFill>
                <a:latin typeface="Arno Pro Smbd" pitchFamily="18" charset="0"/>
                <a:ea typeface="Constantia" pitchFamily="18" charset="0"/>
                <a:cs typeface="Times New Roman" pitchFamily="18" charset="0"/>
              </a:rPr>
              <a:t>   </a:t>
            </a:r>
            <a:endParaRPr lang="ru-RU" sz="6000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4" name="Блок-схема: типовой процесс 3"/>
          <p:cNvSpPr/>
          <p:nvPr/>
        </p:nvSpPr>
        <p:spPr>
          <a:xfrm>
            <a:off x="-252536" y="1"/>
            <a:ext cx="9649072" cy="193899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Станция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 А П ОМ И Н А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 -КА</a:t>
            </a:r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App0002"/>
          <p:cNvPicPr>
            <a:picLocks noChangeAspect="1" noChangeArrowheads="1"/>
          </p:cNvPicPr>
          <p:nvPr/>
        </p:nvPicPr>
        <p:blipFill>
          <a:blip r:embed="rId2" cstate="print"/>
          <a:srcRect l="4655" r="4677"/>
          <a:stretch>
            <a:fillRect/>
          </a:stretch>
        </p:blipFill>
        <p:spPr bwMode="auto">
          <a:xfrm>
            <a:off x="0" y="-387424"/>
            <a:ext cx="9556600" cy="7245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1 сентября\картинки к 1 сентября\9e896c1cb96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56592" y="0"/>
            <a:ext cx="9900592" cy="685800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1 сентября\картинки к 1 сентября\50430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5F2"/>
              </a:clrFrom>
              <a:clrTo>
                <a:srgbClr val="F9F5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3356992"/>
            <a:ext cx="2857500" cy="3810000"/>
          </a:xfrm>
          <a:prstGeom prst="rect">
            <a:avLst/>
          </a:prstGeom>
          <a:noFill/>
        </p:spPr>
      </p:pic>
      <p:sp>
        <p:nvSpPr>
          <p:cNvPr id="6" name="Блок-схема: типовой процесс 5"/>
          <p:cNvSpPr/>
          <p:nvPr/>
        </p:nvSpPr>
        <p:spPr>
          <a:xfrm>
            <a:off x="-714412" y="0"/>
            <a:ext cx="9858412" cy="1584176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714412" y="-285776"/>
            <a:ext cx="985841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Станция</a:t>
            </a:r>
          </a:p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ПОЗДРАВЛЯЛКИНО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2348880"/>
            <a:ext cx="5040560" cy="1368151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sz="8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5" name="Picture 4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60000">
            <a:off x="5707636" y="843936"/>
            <a:ext cx="3735042" cy="531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LeftFacing"/>
            <a:lightRig rig="threePt" dir="t"/>
          </a:scene3d>
        </p:spPr>
      </p:pic>
      <p:pic>
        <p:nvPicPr>
          <p:cNvPr id="12" name="Рисунок 11" descr="http://www.jam.kz/up_img/Doktor_Aybolit_KATMK/full_2738u2479_katmk-doctor-aibolit-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-540000">
            <a:off x="105482" y="477614"/>
            <a:ext cx="3680350" cy="533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учитель\Рабочий стол\173a19b6224414c29597db93ece2b9f2.jpg"/>
          <p:cNvPicPr/>
          <p:nvPr/>
        </p:nvPicPr>
        <p:blipFill>
          <a:blip r:embed="rId4"/>
          <a:srcRect t="2316" r="42400" b="28631"/>
          <a:stretch>
            <a:fillRect/>
          </a:stretch>
        </p:blipFill>
        <p:spPr bwMode="auto">
          <a:xfrm>
            <a:off x="3491880" y="1412776"/>
            <a:ext cx="2952328" cy="501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428596" y="428605"/>
            <a:ext cx="82153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C00000"/>
                </a:solidFill>
                <a:latin typeface="Arno Pro Smbd" pitchFamily="18" charset="0"/>
                <a:ea typeface="Constantia" pitchFamily="18" charset="0"/>
                <a:cs typeface="Times New Roman" pitchFamily="18" charset="0"/>
              </a:rPr>
              <a:t>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1 сентября\картинки к 1 сентября\ramky_narod_ru2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57354" y="0"/>
            <a:ext cx="1144927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714356"/>
            <a:ext cx="535785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1«Б»</a:t>
            </a:r>
          </a:p>
          <a:p>
            <a:pPr algn="ctr"/>
            <a:r>
              <a:rPr lang="ru-RU" sz="1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</a:t>
            </a:r>
            <a:endParaRPr lang="ru-RU" sz="1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 descr="j02830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14500"/>
            <a:ext cx="500062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2143108" y="285728"/>
            <a:ext cx="7000892" cy="22145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5400" b="1" dirty="0">
                <a:solidFill>
                  <a:srgbClr val="C00000"/>
                </a:solidFill>
                <a:latin typeface="+mn-lt"/>
              </a:rPr>
              <a:t>Первый раз –</a:t>
            </a:r>
          </a:p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5400" b="1" dirty="0">
                <a:solidFill>
                  <a:srgbClr val="C00000"/>
                </a:solidFill>
                <a:latin typeface="+mn-lt"/>
              </a:rPr>
              <a:t>в первый класс</a:t>
            </a:r>
            <a:r>
              <a:rPr lang="ru-RU" sz="5400" b="1" dirty="0">
                <a:solidFill>
                  <a:srgbClr val="FF0000"/>
                </a:solidFill>
                <a:latin typeface="+mn-lt"/>
              </a:rPr>
              <a:t>.</a:t>
            </a:r>
          </a:p>
        </p:txBody>
      </p:sp>
      <p:pic>
        <p:nvPicPr>
          <p:cNvPr id="14340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0"/>
            <a:ext cx="2214578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KIDS0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643314"/>
            <a:ext cx="4500562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5" descr="00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21919">
            <a:off x="4493799" y="2554826"/>
            <a:ext cx="1571625" cy="268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5" descr="Презентация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802323">
            <a:off x="7440319" y="1823175"/>
            <a:ext cx="13335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006 Malenkaya_stra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6715140" y="621508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42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09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1 сентября\картинки к 1 сентября\0_18142_102daa2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99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1 сентября\картинки к 1 сентября\622863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0"/>
            <a:ext cx="9577064" cy="6858000"/>
          </a:xfrm>
          <a:prstGeom prst="rect">
            <a:avLst/>
          </a:prstGeom>
          <a:noFill/>
        </p:spPr>
      </p:pic>
      <p:pic>
        <p:nvPicPr>
          <p:cNvPr id="4" name="первоклашка-wap_kengu_ru_-_Bolshoi_Detskii_Hor_-_Pervoklashka_7192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85720" y="3500438"/>
            <a:ext cx="750099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30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Для девчонок и мальчишек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Есть, друзья, немало книжек.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Эта ж первою была,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</a:rPr>
              <a:t>Я сама ее прочла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.</a:t>
            </a:r>
          </a:p>
        </p:txBody>
      </p:sp>
      <p:pic>
        <p:nvPicPr>
          <p:cNvPr id="3" name="Picture 2" descr="App0002"/>
          <p:cNvPicPr>
            <a:picLocks noChangeAspect="1" noChangeArrowheads="1"/>
          </p:cNvPicPr>
          <p:nvPr/>
        </p:nvPicPr>
        <p:blipFill>
          <a:blip r:embed="rId2" cstate="print"/>
          <a:srcRect l="4655" r="4677"/>
          <a:stretch>
            <a:fillRect/>
          </a:stretch>
        </p:blipFill>
        <p:spPr bwMode="auto">
          <a:xfrm>
            <a:off x="3357554" y="357166"/>
            <a:ext cx="550072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1 сентября\картинки к 1 сентября\2EED7FE20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6632" y="0"/>
            <a:ext cx="10260632" cy="685800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-1071602" y="0"/>
            <a:ext cx="10215602" cy="1938992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no Pro Smbd" pitchFamily="18" charset="0"/>
                <a:ea typeface="Constantia" pitchFamily="18" charset="0"/>
                <a:cs typeface="Times New Roman" pitchFamily="18" charset="0"/>
              </a:rPr>
              <a:t>                         Станция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no Pro Smbd" pitchFamily="18" charset="0"/>
                <a:ea typeface="Constantia" pitchFamily="18" charset="0"/>
                <a:cs typeface="Times New Roman" pitchFamily="18" charset="0"/>
              </a:rPr>
              <a:t>            ПОЗДРАВЛЯЛКИ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1 сентября\картинки к 1 сентября\2EED7FE203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16632" y="0"/>
            <a:ext cx="10260632" cy="6858000"/>
          </a:xfrm>
          <a:prstGeom prst="rect">
            <a:avLst/>
          </a:prstGeom>
          <a:noFill/>
        </p:spPr>
      </p:pic>
      <p:sp>
        <p:nvSpPr>
          <p:cNvPr id="3" name="Блок-схема: типовой процесс 2"/>
          <p:cNvSpPr/>
          <p:nvPr/>
        </p:nvSpPr>
        <p:spPr>
          <a:xfrm>
            <a:off x="2143108" y="714356"/>
            <a:ext cx="4572000" cy="136815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928670"/>
            <a:ext cx="3819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Сосчитай-ка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1357313"/>
            <a:ext cx="6353175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МАТЕМАТИКА</a:t>
            </a:r>
            <a:endParaRPr lang="ru-RU" sz="6000" b="1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" name="Picture 3" descr="I:\data\articles\51\5162\516210\Image27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внобедренный треугольник 5"/>
          <p:cNvSpPr/>
          <p:nvPr/>
        </p:nvSpPr>
        <p:spPr>
          <a:xfrm>
            <a:off x="5220072" y="3789040"/>
            <a:ext cx="648072" cy="646360"/>
          </a:xfrm>
          <a:prstGeom prst="triangle">
            <a:avLst>
              <a:gd name="adj" fmla="val 45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5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3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allAtOnce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255838"/>
          </a:xfrm>
        </p:spPr>
        <p:txBody>
          <a:bodyPr/>
          <a:lstStyle/>
          <a:p>
            <a:pPr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В дом стеклянный поселились,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С этим домом подружились.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Хоть воды много в нем,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Им по нраву этот дом.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www.krokha.ru/sites/default/files/articles/aquariu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928934"/>
            <a:ext cx="478634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642918"/>
            <a:ext cx="828677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30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В море видим мы фонтан.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Кто его устроил там?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Почему фонтан плывет?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2730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Что за чудо-пароход? 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</a:endParaRPr>
          </a:p>
        </p:txBody>
      </p:sp>
      <p:pic>
        <p:nvPicPr>
          <p:cNvPr id="3" name="Рисунок 2" descr="http://www.metod-kopilka.ru/images/doc/42/36392/hello_html_623e139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214686"/>
            <a:ext cx="492922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28728" y="642918"/>
            <a:ext cx="707236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30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Что за маленький народ?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Кошке спать он не дает,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В кладовой шныряет,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273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</a:rPr>
              <a:t>Крупу собирает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</a:p>
        </p:txBody>
      </p:sp>
      <p:pic>
        <p:nvPicPr>
          <p:cNvPr id="3" name="Рисунок 2" descr="http://nachalo4ka.ru/wp-content/uploads/2014/08/03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214686"/>
            <a:ext cx="4357718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57158" y="857232"/>
            <a:ext cx="850112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30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 В беленьких платья </a:t>
            </a:r>
          </a:p>
          <a:p>
            <a:pPr marL="0" marR="0" lvl="0" indent="2730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Желтые глазки...</a:t>
            </a:r>
            <a:endParaRPr lang="ru-RU" sz="4400" b="1" i="1" dirty="0" smtClean="0">
              <a:solidFill>
                <a:srgbClr val="C00000"/>
              </a:solidFill>
              <a:latin typeface="Arial Narrow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730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 Ты назовешь их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2730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ea typeface="Times New Roman" pitchFamily="18" charset="0"/>
              </a:rPr>
              <a:t>  Без всякой подсказки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</a:rPr>
              <a:t> </a:t>
            </a:r>
          </a:p>
        </p:txBody>
      </p:sp>
      <p:pic>
        <p:nvPicPr>
          <p:cNvPr id="3" name="Рисунок 2" descr="http://www.gandex.ru/upl/oboi/gandex.ru-11307_8893_ThreeDaisi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571876"/>
            <a:ext cx="635798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83880" cy="119675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СТРАНА ЗНАНИЙ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-171400"/>
            <a:ext cx="8641080" cy="151216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http://2.bp.blogspot.com/-dQA4noqZ2to/TbnGj85uvNI/AAAAAAAAAYk/b4C_sdzqe4g/s1600/school2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74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2" y="357167"/>
            <a:ext cx="435771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Arial Narrow" pitchFamily="34" charset="0"/>
              </a:rPr>
              <a:t>Ни начала, ни конца,</a:t>
            </a:r>
            <a:br>
              <a:rPr lang="ru-RU" sz="4000" b="1" i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Arial Narrow" pitchFamily="34" charset="0"/>
              </a:rPr>
              <a:t>Ни затылка, ни лица.</a:t>
            </a:r>
            <a:br>
              <a:rPr lang="ru-RU" sz="4000" b="1" i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Arial Narrow" pitchFamily="34" charset="0"/>
              </a:rPr>
              <a:t>Знают все: и млад, и стар,</a:t>
            </a:r>
            <a:br>
              <a:rPr lang="ru-RU" sz="4000" b="1" i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Arial Narrow" pitchFamily="34" charset="0"/>
              </a:rPr>
              <a:t>Что она – большущий шар</a:t>
            </a:r>
            <a:r>
              <a:rPr lang="ru-RU" sz="4400" b="1" i="1" dirty="0" smtClean="0">
                <a:solidFill>
                  <a:srgbClr val="C00000"/>
                </a:solidFill>
                <a:latin typeface="Arial Narrow" pitchFamily="34" charset="0"/>
              </a:rPr>
              <a:t>.</a:t>
            </a:r>
            <a:endParaRPr lang="ru-RU" sz="4400" b="1" i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43010" name="Picture 2" descr="Земной шар картинки для детей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457200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28596" y="428604"/>
            <a:ext cx="835824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30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Быстро время то промчится,</a:t>
            </a:r>
          </a:p>
          <a:p>
            <a:pPr marL="0" marR="0" lvl="0" indent="2730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Коль не будешь ты лениться.</a:t>
            </a:r>
          </a:p>
          <a:p>
            <a:pPr marL="0" marR="0" lvl="0" indent="2730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Скоро прозвенит звонок</a:t>
            </a:r>
          </a:p>
          <a:p>
            <a:pPr marL="0" marR="0" lvl="0" indent="2730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закончится... </a:t>
            </a:r>
          </a:p>
        </p:txBody>
      </p:sp>
      <p:pic>
        <p:nvPicPr>
          <p:cNvPr id="4" name="Рисунок 3" descr="http://crl-mozaika.ru/images/_inform_142_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786058"/>
            <a:ext cx="507209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крытка с окончанием учебного года"/>
          <p:cNvPicPr/>
          <p:nvPr/>
        </p:nvPicPr>
        <p:blipFill>
          <a:blip r:embed="rId2"/>
          <a:srcRect b="4682"/>
          <a:stretch>
            <a:fillRect/>
          </a:stretch>
        </p:blipFill>
        <p:spPr bwMode="auto">
          <a:xfrm>
            <a:off x="214282" y="0"/>
            <a:ext cx="86439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1 сентября\картинки к 1 сентября\ramky_narod_ru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071678"/>
            <a:ext cx="4572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«Б»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sosh6.citycheb.ru/images/2015-2016/baner/LETO/le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1 сентября\картинки к 1 сентября\post-63792-11874192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ехать пора(зовёт паровозик)Sound_00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1 сентября\картинки к 1 сентября\parovozik_iz_romashk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</p:spPr>
      </p:pic>
      <p:pic>
        <p:nvPicPr>
          <p:cNvPr id="5" name="голубой вагон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1533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Admin\Рабочий стол\1 сентября\картинки к 1 сентября\1sen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56224" cy="6858000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1 сентября\картинки к 1 сентября\a_560c53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260647"/>
            <a:ext cx="9156224" cy="6623933"/>
          </a:xfrm>
          <a:prstGeom prst="rect">
            <a:avLst/>
          </a:prstGeom>
          <a:noFill/>
        </p:spPr>
      </p:pic>
      <p:sp>
        <p:nvSpPr>
          <p:cNvPr id="9" name="Блок-схема: типовой процесс 8"/>
          <p:cNvSpPr/>
          <p:nvPr/>
        </p:nvSpPr>
        <p:spPr>
          <a:xfrm>
            <a:off x="0" y="0"/>
            <a:ext cx="9144000" cy="1796756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Станция</a:t>
            </a:r>
          </a:p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 т г а д а й-к а 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19200" y="381000"/>
            <a:ext cx="6964363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4400" dirty="0">
                <a:latin typeface="Comic Sans MS" pitchFamily="66" charset="0"/>
              </a:rPr>
              <a:t>Новый дом несу в руке,</a:t>
            </a:r>
          </a:p>
          <a:p>
            <a:pPr algn="ctr"/>
            <a:r>
              <a:rPr lang="ru-RU" sz="4400" dirty="0">
                <a:latin typeface="Comic Sans MS" pitchFamily="66" charset="0"/>
              </a:rPr>
              <a:t>Двери дома на замке,</a:t>
            </a:r>
          </a:p>
          <a:p>
            <a:pPr algn="ctr"/>
            <a:r>
              <a:rPr lang="ru-RU" sz="4400" dirty="0">
                <a:latin typeface="Comic Sans MS" pitchFamily="66" charset="0"/>
              </a:rPr>
              <a:t>А живут в доме том,</a:t>
            </a:r>
          </a:p>
          <a:p>
            <a:pPr algn="ctr"/>
            <a:r>
              <a:rPr lang="ru-RU" sz="4400" dirty="0">
                <a:latin typeface="Comic Sans MS" pitchFamily="66" charset="0"/>
              </a:rPr>
              <a:t>Книжки, ручки и альбом.</a:t>
            </a:r>
            <a:r>
              <a:rPr lang="ru-RU" sz="3200" dirty="0">
                <a:latin typeface="Comic Sans MS" pitchFamily="66" charset="0"/>
              </a:rPr>
              <a:t> </a:t>
            </a:r>
          </a:p>
        </p:txBody>
      </p:sp>
      <p:pic>
        <p:nvPicPr>
          <p:cNvPr id="21509" name="Picture 5" descr="J02502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827463"/>
            <a:ext cx="3327400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J0350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902075"/>
            <a:ext cx="28194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J02510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714750"/>
            <a:ext cx="2986115" cy="278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04800" y="457200"/>
            <a:ext cx="755334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Черный 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Ивашка</a:t>
            </a:r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,</a:t>
            </a:r>
          </a:p>
          <a:p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Деревянная рубашка,</a:t>
            </a:r>
          </a:p>
          <a:p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Где носом проведет-</a:t>
            </a:r>
          </a:p>
          <a:p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Там и след кладет.</a:t>
            </a:r>
            <a:r>
              <a:rPr lang="ru-RU" dirty="0">
                <a:solidFill>
                  <a:srgbClr val="C00000"/>
                </a:solidFill>
                <a:latin typeface="Century Schoolbook" pitchFamily="18" charset="0"/>
              </a:rPr>
              <a:t>               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1" y="2357438"/>
            <a:ext cx="2428860" cy="38576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81000" y="304800"/>
            <a:ext cx="8483413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В этой узенькой коробке</a:t>
            </a:r>
          </a:p>
          <a:p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Ты найдешь карандаши,</a:t>
            </a:r>
          </a:p>
          <a:p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Ручки, перья, скрепки, кнопки,</a:t>
            </a:r>
          </a:p>
          <a:p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Что угодно для души.</a:t>
            </a:r>
            <a:r>
              <a:rPr lang="ru-RU" dirty="0">
                <a:solidFill>
                  <a:srgbClr val="C00000"/>
                </a:solidFill>
                <a:latin typeface="Century Schoolbook" pitchFamily="18" charset="0"/>
              </a:rPr>
              <a:t>           </a:t>
            </a:r>
          </a:p>
        </p:txBody>
      </p:sp>
      <p:pic>
        <p:nvPicPr>
          <p:cNvPr id="24582" name="Picture 6" descr="App0001"/>
          <p:cNvPicPr>
            <a:picLocks noChangeAspect="1" noChangeArrowheads="1"/>
          </p:cNvPicPr>
          <p:nvPr/>
        </p:nvPicPr>
        <p:blipFill>
          <a:blip r:embed="rId2" cstate="print"/>
          <a:srcRect l="6049" r="189" b="10869"/>
          <a:stretch>
            <a:fillRect/>
          </a:stretch>
        </p:blipFill>
        <p:spPr bwMode="auto">
          <a:xfrm>
            <a:off x="5867400" y="2971800"/>
            <a:ext cx="2776566" cy="345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1309</TotalTime>
  <Words>317</Words>
  <Application>Microsoft Office PowerPoint</Application>
  <PresentationFormat>Экран (4:3)</PresentationFormat>
  <Paragraphs>79</Paragraphs>
  <Slides>34</Slides>
  <Notes>3</Notes>
  <HiddenSlides>1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Аспект</vt:lpstr>
      <vt:lpstr>Презентация PowerPoint</vt:lpstr>
      <vt:lpstr>Презентация PowerPoint</vt:lpstr>
      <vt:lpstr>СТРАНА ЗНАНИЙ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143</cp:revision>
  <dcterms:created xsi:type="dcterms:W3CDTF">2010-08-19T15:34:33Z</dcterms:created>
  <dcterms:modified xsi:type="dcterms:W3CDTF">2019-08-29T08:04:43Z</dcterms:modified>
</cp:coreProperties>
</file>