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69" r:id="rId6"/>
    <p:sldId id="259" r:id="rId7"/>
    <p:sldId id="270" r:id="rId8"/>
    <p:sldId id="260" r:id="rId9"/>
    <p:sldId id="271" r:id="rId10"/>
    <p:sldId id="261" r:id="rId11"/>
    <p:sldId id="272" r:id="rId12"/>
    <p:sldId id="273" r:id="rId13"/>
    <p:sldId id="275" r:id="rId14"/>
    <p:sldId id="274" r:id="rId15"/>
    <p:sldId id="262" r:id="rId16"/>
    <p:sldId id="263" r:id="rId17"/>
    <p:sldId id="264" r:id="rId18"/>
    <p:sldId id="265" r:id="rId19"/>
    <p:sldId id="266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74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EE0BB-23C7-46D2-AB23-CD0F41C34A7C}" type="datetimeFigureOut">
              <a:rPr lang="en-GB" smtClean="0"/>
              <a:t>12/11/2019</a:t>
            </a:fld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A60EA9-4A50-4D79-AD6F-42F7643E7E57}" type="slidenum">
              <a:rPr lang="en-GB" smtClean="0"/>
              <a:t>‹#›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honeycomb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EE0BB-23C7-46D2-AB23-CD0F41C34A7C}" type="datetimeFigureOut">
              <a:rPr lang="en-GB" smtClean="0"/>
              <a:t>12/11/2019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60EA9-4A50-4D79-AD6F-42F7643E7E5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honeycomb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EE0BB-23C7-46D2-AB23-CD0F41C34A7C}" type="datetimeFigureOut">
              <a:rPr lang="en-GB" smtClean="0"/>
              <a:t>12/11/2019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60EA9-4A50-4D79-AD6F-42F7643E7E5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honeycomb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Дата 13">
            <a:extLst>
              <a:ext uri="{FF2B5EF4-FFF2-40B4-BE49-F238E27FC236}">
                <a16:creationId xmlns:a16="http://schemas.microsoft.com/office/drawing/2014/main" id="{1D5607D5-A830-422D-B6DB-70C7FB2AD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>
            <a:extLst>
              <a:ext uri="{FF2B5EF4-FFF2-40B4-BE49-F238E27FC236}">
                <a16:creationId xmlns:a16="http://schemas.microsoft.com/office/drawing/2014/main" id="{AE527199-6A65-4F36-AB13-06E9EE3DE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>
            <a:extLst>
              <a:ext uri="{FF2B5EF4-FFF2-40B4-BE49-F238E27FC236}">
                <a16:creationId xmlns:a16="http://schemas.microsoft.com/office/drawing/2014/main" id="{C2E2941B-C54A-42F2-988E-C98CB5CB7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50543-8C52-494A-8831-5F769BBED7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38610576"/>
      </p:ext>
    </p:extLst>
  </p:cSld>
  <p:clrMapOvr>
    <a:masterClrMapping/>
  </p:clrMapOvr>
  <p:transition spd="slow">
    <p:randomBa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>
            <a:extLst>
              <a:ext uri="{FF2B5EF4-FFF2-40B4-BE49-F238E27FC236}">
                <a16:creationId xmlns:a16="http://schemas.microsoft.com/office/drawing/2014/main" id="{0FAB578E-6414-46D1-BB93-B5356204D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>
            <a:extLst>
              <a:ext uri="{FF2B5EF4-FFF2-40B4-BE49-F238E27FC236}">
                <a16:creationId xmlns:a16="http://schemas.microsoft.com/office/drawing/2014/main" id="{8D16BF1F-1109-4A16-A789-65E40E5DC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>
            <a:extLst>
              <a:ext uri="{FF2B5EF4-FFF2-40B4-BE49-F238E27FC236}">
                <a16:creationId xmlns:a16="http://schemas.microsoft.com/office/drawing/2014/main" id="{63C5DFB6-39A8-4299-BF6C-942F975A8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47BF59-F63F-42A0-9B13-16C9FB21535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03976808"/>
      </p:ext>
    </p:extLst>
  </p:cSld>
  <p:clrMapOvr>
    <a:masterClrMapping/>
  </p:clrMapOvr>
  <p:transition spd="slow">
    <p:randomBa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13">
            <a:extLst>
              <a:ext uri="{FF2B5EF4-FFF2-40B4-BE49-F238E27FC236}">
                <a16:creationId xmlns:a16="http://schemas.microsoft.com/office/drawing/2014/main" id="{EABC2882-4636-461D-9F16-49FBC0DB7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>
            <a:extLst>
              <a:ext uri="{FF2B5EF4-FFF2-40B4-BE49-F238E27FC236}">
                <a16:creationId xmlns:a16="http://schemas.microsoft.com/office/drawing/2014/main" id="{8318EDD8-1F8B-42AE-A925-9D1ECCF1A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>
            <a:extLst>
              <a:ext uri="{FF2B5EF4-FFF2-40B4-BE49-F238E27FC236}">
                <a16:creationId xmlns:a16="http://schemas.microsoft.com/office/drawing/2014/main" id="{A7073B3F-04FA-431E-818D-E7DDCB502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CF9B6-D175-40EB-8F22-6AF287AD169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26043450"/>
      </p:ext>
    </p:extLst>
  </p:cSld>
  <p:clrMapOvr>
    <a:masterClrMapping/>
  </p:clrMapOvr>
  <p:transition spd="slow">
    <p:randomBar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>
            <a:extLst>
              <a:ext uri="{FF2B5EF4-FFF2-40B4-BE49-F238E27FC236}">
                <a16:creationId xmlns:a16="http://schemas.microsoft.com/office/drawing/2014/main" id="{77E37FB2-C230-4C8F-B4E9-D756F647A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>
            <a:extLst>
              <a:ext uri="{FF2B5EF4-FFF2-40B4-BE49-F238E27FC236}">
                <a16:creationId xmlns:a16="http://schemas.microsoft.com/office/drawing/2014/main" id="{7B114000-E338-48EB-8945-762A8E16F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>
            <a:extLst>
              <a:ext uri="{FF2B5EF4-FFF2-40B4-BE49-F238E27FC236}">
                <a16:creationId xmlns:a16="http://schemas.microsoft.com/office/drawing/2014/main" id="{D849680F-93E0-4FD1-AE6F-2B1038EDD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4981E-1CC4-4E27-9C3E-04A57292E84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34905863"/>
      </p:ext>
    </p:extLst>
  </p:cSld>
  <p:clrMapOvr>
    <a:masterClrMapping/>
  </p:clrMapOvr>
  <p:transition spd="slow">
    <p:randomBar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13">
            <a:extLst>
              <a:ext uri="{FF2B5EF4-FFF2-40B4-BE49-F238E27FC236}">
                <a16:creationId xmlns:a16="http://schemas.microsoft.com/office/drawing/2014/main" id="{F77AA7EE-772E-4A79-8F11-FFB266795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>
            <a:extLst>
              <a:ext uri="{FF2B5EF4-FFF2-40B4-BE49-F238E27FC236}">
                <a16:creationId xmlns:a16="http://schemas.microsoft.com/office/drawing/2014/main" id="{A40A6912-08FB-460C-920A-9E5477F06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>
            <a:extLst>
              <a:ext uri="{FF2B5EF4-FFF2-40B4-BE49-F238E27FC236}">
                <a16:creationId xmlns:a16="http://schemas.microsoft.com/office/drawing/2014/main" id="{1CC99244-35FA-4FA8-8D0D-D15326E49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A0828-368B-49EA-8869-7A36D58F7ED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44084077"/>
      </p:ext>
    </p:extLst>
  </p:cSld>
  <p:clrMapOvr>
    <a:masterClrMapping/>
  </p:clrMapOvr>
  <p:transition spd="slow">
    <p:randomBar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13">
            <a:extLst>
              <a:ext uri="{FF2B5EF4-FFF2-40B4-BE49-F238E27FC236}">
                <a16:creationId xmlns:a16="http://schemas.microsoft.com/office/drawing/2014/main" id="{20CDA84C-04D4-4850-8551-B6D53E831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>
            <a:extLst>
              <a:ext uri="{FF2B5EF4-FFF2-40B4-BE49-F238E27FC236}">
                <a16:creationId xmlns:a16="http://schemas.microsoft.com/office/drawing/2014/main" id="{F29EEB4C-888C-4153-829C-A38C06E17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>
            <a:extLst>
              <a:ext uri="{FF2B5EF4-FFF2-40B4-BE49-F238E27FC236}">
                <a16:creationId xmlns:a16="http://schemas.microsoft.com/office/drawing/2014/main" id="{794DE637-8A0B-4B7C-B817-C548F0278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FE459-FF3A-4C19-8FD1-0AA3E0F5FA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26730108"/>
      </p:ext>
    </p:extLst>
  </p:cSld>
  <p:clrMapOvr>
    <a:masterClrMapping/>
  </p:clrMapOvr>
  <p:transition spd="slow">
    <p:randomBar dir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>
            <a:extLst>
              <a:ext uri="{FF2B5EF4-FFF2-40B4-BE49-F238E27FC236}">
                <a16:creationId xmlns:a16="http://schemas.microsoft.com/office/drawing/2014/main" id="{095D38C8-E991-4123-A769-830FC380E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9BB1B39-1071-4CE5-AEDB-432DA43E9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>
            <a:extLst>
              <a:ext uri="{FF2B5EF4-FFF2-40B4-BE49-F238E27FC236}">
                <a16:creationId xmlns:a16="http://schemas.microsoft.com/office/drawing/2014/main" id="{14E06185-B7BF-460D-B061-09EC0D0A4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F486D-67BA-40CF-97E0-DAF4741C2C2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51110503"/>
      </p:ext>
    </p:extLst>
  </p:cSld>
  <p:clrMapOvr>
    <a:masterClrMapping/>
  </p:clrMapOvr>
  <p:transition spd="slow">
    <p:randomBar dir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>
            <a:extLst>
              <a:ext uri="{FF2B5EF4-FFF2-40B4-BE49-F238E27FC236}">
                <a16:creationId xmlns:a16="http://schemas.microsoft.com/office/drawing/2014/main" id="{501A552A-E730-4AA0-9779-C00A5A073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>
            <a:extLst>
              <a:ext uri="{FF2B5EF4-FFF2-40B4-BE49-F238E27FC236}">
                <a16:creationId xmlns:a16="http://schemas.microsoft.com/office/drawing/2014/main" id="{074F83C1-4932-44B5-ABCC-126FF8553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>
            <a:extLst>
              <a:ext uri="{FF2B5EF4-FFF2-40B4-BE49-F238E27FC236}">
                <a16:creationId xmlns:a16="http://schemas.microsoft.com/office/drawing/2014/main" id="{E8A770D7-252A-401E-995E-426BF75C0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F6AF0-EF65-4DB1-9CD0-35DFDADC705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22978335"/>
      </p:ext>
    </p:extLst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EE0BB-23C7-46D2-AB23-CD0F41C34A7C}" type="datetimeFigureOut">
              <a:rPr lang="en-GB" smtClean="0"/>
              <a:t>12/11/2019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60EA9-4A50-4D79-AD6F-42F7643E7E5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honeycomb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13">
            <a:extLst>
              <a:ext uri="{FF2B5EF4-FFF2-40B4-BE49-F238E27FC236}">
                <a16:creationId xmlns:a16="http://schemas.microsoft.com/office/drawing/2014/main" id="{055A05AA-9752-4818-AFE8-7BD08FB69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>
            <a:extLst>
              <a:ext uri="{FF2B5EF4-FFF2-40B4-BE49-F238E27FC236}">
                <a16:creationId xmlns:a16="http://schemas.microsoft.com/office/drawing/2014/main" id="{2A6698DA-826A-45F3-84F6-350DCC4C9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>
            <a:extLst>
              <a:ext uri="{FF2B5EF4-FFF2-40B4-BE49-F238E27FC236}">
                <a16:creationId xmlns:a16="http://schemas.microsoft.com/office/drawing/2014/main" id="{A2A23691-70D5-4BC7-BAAA-98D6D2095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3B96C-06C0-4F4E-9F52-C6A8AD70EFE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11079232"/>
      </p:ext>
    </p:extLst>
  </p:cSld>
  <p:clrMapOvr>
    <a:masterClrMapping/>
  </p:clrMapOvr>
  <p:transition spd="slow">
    <p:randomBar dir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>
            <a:extLst>
              <a:ext uri="{FF2B5EF4-FFF2-40B4-BE49-F238E27FC236}">
                <a16:creationId xmlns:a16="http://schemas.microsoft.com/office/drawing/2014/main" id="{57EC5C1F-4E6D-4AA9-981B-31652788D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>
            <a:extLst>
              <a:ext uri="{FF2B5EF4-FFF2-40B4-BE49-F238E27FC236}">
                <a16:creationId xmlns:a16="http://schemas.microsoft.com/office/drawing/2014/main" id="{07903F7A-1884-4A71-957B-7363AD2D4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>
            <a:extLst>
              <a:ext uri="{FF2B5EF4-FFF2-40B4-BE49-F238E27FC236}">
                <a16:creationId xmlns:a16="http://schemas.microsoft.com/office/drawing/2014/main" id="{90FF49EF-C4AD-435C-A28B-53B8F448F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4A99C-A908-4177-9EF3-752193A2CC7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22798938"/>
      </p:ext>
    </p:extLst>
  </p:cSld>
  <p:clrMapOvr>
    <a:masterClrMapping/>
  </p:clrMapOvr>
  <p:transition spd="slow">
    <p:randomBar dir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>
            <a:extLst>
              <a:ext uri="{FF2B5EF4-FFF2-40B4-BE49-F238E27FC236}">
                <a16:creationId xmlns:a16="http://schemas.microsoft.com/office/drawing/2014/main" id="{2ADA1A29-0C5B-4474-A9C0-F9612BDB4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>
            <a:extLst>
              <a:ext uri="{FF2B5EF4-FFF2-40B4-BE49-F238E27FC236}">
                <a16:creationId xmlns:a16="http://schemas.microsoft.com/office/drawing/2014/main" id="{9843CD08-6F0D-4BCC-A99F-784152401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>
            <a:extLst>
              <a:ext uri="{FF2B5EF4-FFF2-40B4-BE49-F238E27FC236}">
                <a16:creationId xmlns:a16="http://schemas.microsoft.com/office/drawing/2014/main" id="{81726C41-DDA1-42DE-99ED-2BAE51972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2BB43-8982-436B-A3F7-47690515F9B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94246095"/>
      </p:ext>
    </p:extLst>
  </p:cSld>
  <p:clrMapOvr>
    <a:masterClrMapping/>
  </p:clrMapOvr>
  <p:transition spd="slow">
    <p:randomBar dir="vert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 rtlCol="0"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13">
            <a:extLst>
              <a:ext uri="{FF2B5EF4-FFF2-40B4-BE49-F238E27FC236}">
                <a16:creationId xmlns:a16="http://schemas.microsoft.com/office/drawing/2014/main" id="{C453C4A3-A3AA-409D-816F-41CD982CE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>
            <a:extLst>
              <a:ext uri="{FF2B5EF4-FFF2-40B4-BE49-F238E27FC236}">
                <a16:creationId xmlns:a16="http://schemas.microsoft.com/office/drawing/2014/main" id="{808E53C6-C47D-42F9-A105-A96259F52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>
            <a:extLst>
              <a:ext uri="{FF2B5EF4-FFF2-40B4-BE49-F238E27FC236}">
                <a16:creationId xmlns:a16="http://schemas.microsoft.com/office/drawing/2014/main" id="{2953FD01-2F1A-45A5-9595-C1727BCE3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63F51-F9CA-4CD1-846D-69FE5AD160B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48265842"/>
      </p:ext>
    </p:extLst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EE0BB-23C7-46D2-AB23-CD0F41C34A7C}" type="datetimeFigureOut">
              <a:rPr lang="en-GB" smtClean="0"/>
              <a:t>12/11/2019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60EA9-4A50-4D79-AD6F-42F7643E7E57}" type="slidenum">
              <a:rPr lang="en-GB" smtClean="0"/>
              <a:t>‹#›</a:t>
            </a:fld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honeycomb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EE0BB-23C7-46D2-AB23-CD0F41C34A7C}" type="datetimeFigureOut">
              <a:rPr lang="en-GB" smtClean="0"/>
              <a:t>12/11/2019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60EA9-4A50-4D79-AD6F-42F7643E7E57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honeycomb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EE0BB-23C7-46D2-AB23-CD0F41C34A7C}" type="datetimeFigureOut">
              <a:rPr lang="en-GB" smtClean="0"/>
              <a:t>12/11/2019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60EA9-4A50-4D79-AD6F-42F7643E7E57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honeycomb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EE0BB-23C7-46D2-AB23-CD0F41C34A7C}" type="datetimeFigureOut">
              <a:rPr lang="en-GB" smtClean="0"/>
              <a:t>12/11/2019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60EA9-4A50-4D79-AD6F-42F7643E7E5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honeycomb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EE0BB-23C7-46D2-AB23-CD0F41C34A7C}" type="datetimeFigureOut">
              <a:rPr lang="en-GB" smtClean="0"/>
              <a:t>12/11/2019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60EA9-4A50-4D79-AD6F-42F7643E7E5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honeycomb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EE0BB-23C7-46D2-AB23-CD0F41C34A7C}" type="datetimeFigureOut">
              <a:rPr lang="en-GB" smtClean="0"/>
              <a:t>12/11/2019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60EA9-4A50-4D79-AD6F-42F7643E7E5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honeycomb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EE0BB-23C7-46D2-AB23-CD0F41C34A7C}" type="datetimeFigureOut">
              <a:rPr lang="en-GB" smtClean="0"/>
              <a:t>12/11/2019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60EA9-4A50-4D79-AD6F-42F7643E7E5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honeycomb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77EE0BB-23C7-46D2-AB23-CD0F41C34A7C}" type="datetimeFigureOut">
              <a:rPr lang="en-GB" smtClean="0"/>
              <a:t>12/11/2019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AA60EA9-4A50-4D79-AD6F-42F7643E7E57}" type="slidenum">
              <a:rPr lang="en-GB" smtClean="0"/>
              <a:t>‹#›</a:t>
            </a:fld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honeycomb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>
            <a:extLst>
              <a:ext uri="{FF2B5EF4-FFF2-40B4-BE49-F238E27FC236}">
                <a16:creationId xmlns:a16="http://schemas.microsoft.com/office/drawing/2014/main" id="{98F9E633-27E3-4C47-8B6A-27CF96084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id="{3A8AA968-9732-40EF-ADC8-B77F41F3AEA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14" name="Дата 13">
            <a:extLst>
              <a:ext uri="{FF2B5EF4-FFF2-40B4-BE49-F238E27FC236}">
                <a16:creationId xmlns:a16="http://schemas.microsoft.com/office/drawing/2014/main" id="{5233DA56-8EFF-488E-A705-48F77E4D6A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8B522CF-B18C-48B5-9A9D-1762C10BE6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>
            <a:extLst>
              <a:ext uri="{FF2B5EF4-FFF2-40B4-BE49-F238E27FC236}">
                <a16:creationId xmlns:a16="http://schemas.microsoft.com/office/drawing/2014/main" id="{0A70514A-E4A5-4E8B-ACAA-981D3CCF75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1E1E49DF-F35E-4940-96D2-E27EB6DCF41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53031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 C 0.007 -0.01333  0.014 -0.028  0.021 -0.04667  C 0.04 -0.1  0.045 -0.152  0.031 -0.16  C 0.017 -0.16933  -0.01 -0.132  -0.029 -0.07867  C -0.039 -0.05067  -0.045 -0.024  -0.047 -0.004  C -0.05 0.012  -0.051 0.028  -0.051 0.04667  C -0.051 0.10667  -0.038 0.156  -0.023 0.156  C -0.008 0.156  0.005 0.10667  0.005 0.04667  C 0.005 0.01867  0.002 -0.008  -0.003 -0.02667  C -0.005 -0.04267  -0.01 -0.06  -0.016 -0.07733  C -0.036 -0.132  -0.063 -0.16933  -0.077 -0.16  C -0.091 -0.15067  -0.086 -0.1  -0.066 -0.04533  C -0.058 -0.02  -0.047 0.00133  -0.036 0.016  C -0.028 0.02933  -0.019 0.04133  -0.007 0.05333  C 0.029 0.092  0.065 0.10933  0.075 0.09333  C 0.084 0.07733  0.064 0.03333  0.028 -0.004  C 0.013 -0.02  -0.003 -0.032  -0.016 -0.04  C -0.028 -0.048  -0.043 -0.05467  -0.059 -0.05867  C -0.103 -0.072  -0.141 -0.068  -0.144 -0.04667  C -0.148 -0.02667  -0.115 0.0  -0.071 0.01333  C -0.051 0.01867  -0.032 0.02133  -0.017 0.02  C -0.004 0.02  0.01 0.01733  0.025 0.01333  C 0.069 0.0  0.102 -0.028  0.098 -0.048  C 0.095 -0.068  0.057 -0.07333  0.013 -0.06  C -0.008 -0.05333  -0.027 -0.044  -0.04 -0.03333  C -0.051 -0.02533  -0.062 -0.016  -0.074 -0.004  C -0.109 0.03467  -0.13 0.07733  -0.12 0.09333  C -0.111 0.10933  -0.074 0.092  -0.039 0.05467  C -0.022 0.036  -0.008 0.01733  0.0 0.0  Z" pathEditMode="relative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98" decel="100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98" decel="100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98" decel="100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98" decel="100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3" grpId="0" build="p">
        <p:tmplLst>
          <p:tmpl lvl="1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65000"/>
        <a:buFont typeface="Wingdings 2" panose="05020102010507070707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anose="05020102010507070707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anose="05000000000000000000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anose="05040102010807070707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anose="05020102010507070707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772400" cy="4267200"/>
          </a:xfrm>
        </p:spPr>
        <p:txBody>
          <a:bodyPr/>
          <a:lstStyle/>
          <a:p>
            <a:r>
              <a:rPr lang="en-GB" sz="11500" dirty="0"/>
              <a:t>Health problems </a:t>
            </a:r>
          </a:p>
        </p:txBody>
      </p:sp>
      <p:pic>
        <p:nvPicPr>
          <p:cNvPr id="11266" name="Picture 2" descr="http://images.clipartpanda.com/ill-clipart-Sick_person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869160"/>
            <a:ext cx="1026834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images.clipartpanda.com/ill-clipart-Sick_person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404664"/>
            <a:ext cx="969700" cy="1564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B87FB926-0BF6-476C-9683-596ED5C0A3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79712" y="5157192"/>
            <a:ext cx="5792688" cy="1015008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Progress Check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52728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2.77778E-7 2.59259E-6 L -2.77778E-7 -0.0722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What’s the matter?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5301208"/>
            <a:ext cx="8229600" cy="608931"/>
          </a:xfrm>
        </p:spPr>
        <p:txBody>
          <a:bodyPr>
            <a:noAutofit/>
          </a:bodyPr>
          <a:lstStyle/>
          <a:p>
            <a:r>
              <a:rPr lang="en-GB" sz="2800" dirty="0"/>
              <a:t>I have got a depression </a:t>
            </a:r>
          </a:p>
        </p:txBody>
      </p:sp>
      <p:pic>
        <p:nvPicPr>
          <p:cNvPr id="4" name="Picture 2" descr="sad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4196" y="1772816"/>
            <a:ext cx="2261412" cy="3096344"/>
          </a:xfrm>
          <a:prstGeom prst="roundRect">
            <a:avLst>
              <a:gd name="adj" fmla="val 16667"/>
            </a:avLst>
          </a:prstGeom>
          <a:noFill/>
          <a:ln w="63500" cmpd="thinThick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8808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5301208"/>
            <a:ext cx="8229600" cy="608931"/>
          </a:xfrm>
        </p:spPr>
        <p:txBody>
          <a:bodyPr>
            <a:noAutofit/>
          </a:bodyPr>
          <a:lstStyle/>
          <a:p>
            <a:r>
              <a:rPr lang="en-GB" sz="2800" dirty="0"/>
              <a:t>I am blind. </a:t>
            </a:r>
          </a:p>
        </p:txBody>
      </p:sp>
      <p:pic>
        <p:nvPicPr>
          <p:cNvPr id="6146" name="Picture 2" descr="blind_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916832"/>
            <a:ext cx="5302244" cy="3000325"/>
          </a:xfrm>
          <a:prstGeom prst="rect">
            <a:avLst/>
          </a:prstGeom>
          <a:noFill/>
          <a:ln w="63500" algn="in">
            <a:solidFill>
              <a:srgbClr val="F2F2F2"/>
            </a:solidFill>
            <a:miter lim="800000"/>
            <a:headEnd/>
            <a:tailEnd/>
          </a:ln>
          <a:effectLst>
            <a:outerShdw dist="99190" dir="3011666" algn="ctr" rotWithShape="0">
              <a:srgbClr val="B2B2B2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3153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5301208"/>
            <a:ext cx="8229600" cy="608931"/>
          </a:xfrm>
        </p:spPr>
        <p:txBody>
          <a:bodyPr>
            <a:noAutofit/>
          </a:bodyPr>
          <a:lstStyle/>
          <a:p>
            <a:r>
              <a:rPr lang="en-GB" sz="2800" dirty="0"/>
              <a:t>I am disabled. </a:t>
            </a:r>
          </a:p>
        </p:txBody>
      </p:sp>
      <p:pic>
        <p:nvPicPr>
          <p:cNvPr id="8194" name="Picture 2" descr="220px-Handicapped_Accessible_sig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46" y="1624786"/>
            <a:ext cx="2733344" cy="3700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421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960" y="0"/>
            <a:ext cx="8229600" cy="16002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5301208"/>
            <a:ext cx="8229600" cy="608931"/>
          </a:xfrm>
        </p:spPr>
        <p:txBody>
          <a:bodyPr>
            <a:noAutofit/>
          </a:bodyPr>
          <a:lstStyle/>
          <a:p>
            <a:r>
              <a:rPr lang="en-GB" sz="2800" dirty="0"/>
              <a:t>I am deaf. </a:t>
            </a:r>
          </a:p>
        </p:txBody>
      </p:sp>
      <p:pic>
        <p:nvPicPr>
          <p:cNvPr id="7170" name="Picture 2" descr="International_Symbol_for_Deafne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23458">
            <a:off x="738833" y="2030706"/>
            <a:ext cx="2569840" cy="2634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 descr="how-to-communicate-with-a-deaf-pers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78606">
            <a:off x="4660095" y="2087011"/>
            <a:ext cx="3919552" cy="3057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0057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What’s the matter?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5301208"/>
            <a:ext cx="8229600" cy="608931"/>
          </a:xfrm>
        </p:spPr>
        <p:txBody>
          <a:bodyPr>
            <a:noAutofit/>
          </a:bodyPr>
          <a:lstStyle/>
          <a:p>
            <a:r>
              <a:rPr lang="en-GB" sz="2800" dirty="0"/>
              <a:t>I have got a cold.    I have got the flu. </a:t>
            </a:r>
          </a:p>
        </p:txBody>
      </p:sp>
      <p:pic>
        <p:nvPicPr>
          <p:cNvPr id="6146" name="Picture 2" descr="col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556792"/>
            <a:ext cx="3240087" cy="317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7113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What’s the matter?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5301208"/>
            <a:ext cx="8229600" cy="608931"/>
          </a:xfrm>
        </p:spPr>
        <p:txBody>
          <a:bodyPr>
            <a:noAutofit/>
          </a:bodyPr>
          <a:lstStyle/>
          <a:p>
            <a:r>
              <a:rPr lang="en-GB" sz="2800" dirty="0"/>
              <a:t>I have a cough. </a:t>
            </a:r>
          </a:p>
        </p:txBody>
      </p:sp>
      <p:pic>
        <p:nvPicPr>
          <p:cNvPr id="7170" name="Picture 2" descr="IH351-cough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916831"/>
            <a:ext cx="3246437" cy="273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0490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What’s the matter?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5301208"/>
            <a:ext cx="8229600" cy="608931"/>
          </a:xfrm>
        </p:spPr>
        <p:txBody>
          <a:bodyPr>
            <a:noAutofit/>
          </a:bodyPr>
          <a:lstStyle/>
          <a:p>
            <a:r>
              <a:rPr lang="en-GB" sz="2800" dirty="0"/>
              <a:t>I feel sick.  </a:t>
            </a:r>
          </a:p>
        </p:txBody>
      </p:sp>
      <p:pic>
        <p:nvPicPr>
          <p:cNvPr id="8195" name="Picture 3" descr="ANd9GcTg2qvP7PGbbVWycqIs-sTSqbzQEeMbGVAaB8ZmRxDmANs-A9i04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700808"/>
            <a:ext cx="3262312" cy="333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0905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What’s the matter?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5301208"/>
            <a:ext cx="8229600" cy="608931"/>
          </a:xfrm>
        </p:spPr>
        <p:txBody>
          <a:bodyPr>
            <a:noAutofit/>
          </a:bodyPr>
          <a:lstStyle/>
          <a:p>
            <a:r>
              <a:rPr lang="en-GB" sz="2800" dirty="0"/>
              <a:t>I feel dizzy.  </a:t>
            </a:r>
          </a:p>
        </p:txBody>
      </p:sp>
      <p:pic>
        <p:nvPicPr>
          <p:cNvPr id="9218" name="Picture 2" descr="dizz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690545"/>
            <a:ext cx="2733675" cy="339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9999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What’s the matter?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5301208"/>
            <a:ext cx="8229600" cy="608931"/>
          </a:xfrm>
        </p:spPr>
        <p:txBody>
          <a:bodyPr>
            <a:noAutofit/>
          </a:bodyPr>
          <a:lstStyle/>
          <a:p>
            <a:r>
              <a:rPr lang="en-GB" sz="2800" dirty="0"/>
              <a:t>I have a sore throat.  </a:t>
            </a:r>
          </a:p>
        </p:txBody>
      </p:sp>
      <p:pic>
        <p:nvPicPr>
          <p:cNvPr id="10242" name="Picture 2" descr="http://edwinasepisodes.files.wordpress.com/2014/11/throat-clipart-sorethroat.gif?w=200&amp;h=261&amp;crop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772816"/>
            <a:ext cx="2625080" cy="3425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44505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ъект 1">
            <a:extLst>
              <a:ext uri="{FF2B5EF4-FFF2-40B4-BE49-F238E27FC236}">
                <a16:creationId xmlns:a16="http://schemas.microsoft.com/office/drawing/2014/main" id="{D17D44F4-6D3D-4DF5-AB55-FB80A0260E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404664"/>
            <a:ext cx="8928992" cy="6264696"/>
          </a:xfrm>
          <a:solidFill>
            <a:schemeClr val="accent3"/>
          </a:solidFill>
        </p:spPr>
        <p:txBody>
          <a:bodyPr/>
          <a:lstStyle/>
          <a:p>
            <a:pPr marL="136525" indent="0" eaLnBrk="1" hangingPunct="1">
              <a:buNone/>
            </a:pPr>
            <a:r>
              <a:rPr lang="en-US" altLang="ru-RU" sz="2400" dirty="0"/>
              <a:t>1</a:t>
            </a:r>
            <a:r>
              <a:rPr lang="ru-RU" altLang="ru-RU" sz="2400" dirty="0"/>
              <a:t>. В ЗДОРОВОМ ТЕЛЕ – ЗДОРОВЫЙ ДУХ</a:t>
            </a:r>
          </a:p>
          <a:p>
            <a:pPr marL="136525" indent="0" eaLnBrk="1" hangingPunct="1">
              <a:buNone/>
            </a:pPr>
            <a:r>
              <a:rPr lang="en-US" altLang="ru-RU" sz="2400" dirty="0"/>
              <a:t>Healthy body, healthy mind</a:t>
            </a:r>
          </a:p>
          <a:p>
            <a:pPr marL="136525" indent="0" eaLnBrk="1" hangingPunct="1">
              <a:buNone/>
            </a:pPr>
            <a:r>
              <a:rPr lang="ru-RU" altLang="ru-RU" sz="2400" dirty="0"/>
              <a:t>2. ЯБЛОКО НА ЗАВТРАК, ОБЕД И УЖИН – И ДОКТОР НЕ НУЖЕН</a:t>
            </a:r>
          </a:p>
          <a:p>
            <a:pPr marL="136525" indent="0" eaLnBrk="1" hangingPunct="1">
              <a:buNone/>
            </a:pPr>
            <a:r>
              <a:rPr lang="en-US" altLang="ru-RU" sz="2400" dirty="0"/>
              <a:t>An apple a day keeps the doctor away.</a:t>
            </a:r>
          </a:p>
          <a:p>
            <a:pPr marL="136525" indent="0" eaLnBrk="1" hangingPunct="1">
              <a:buNone/>
            </a:pPr>
            <a:r>
              <a:rPr lang="ru-RU" altLang="ru-RU" sz="2400" dirty="0"/>
              <a:t>3. КТО РАНО ЛОЖИТСЯ И РАНО ВСТАЁТ – ЗДОРОВЬЕ,  БОГАТСТВО И УМ НАЖИВЁТ</a:t>
            </a:r>
            <a:br>
              <a:rPr lang="ru-RU" altLang="ru-RU" sz="2400" dirty="0"/>
            </a:br>
            <a:r>
              <a:rPr lang="en-US" altLang="ru-RU" sz="2400" dirty="0"/>
              <a:t>Early to bed and early to rise makes a man healthy wealthy and wise.</a:t>
            </a:r>
          </a:p>
          <a:p>
            <a:pPr marL="136525" indent="0" eaLnBrk="1" hangingPunct="1">
              <a:buNone/>
            </a:pPr>
            <a:r>
              <a:rPr lang="en-US" altLang="ru-RU" sz="2400" dirty="0"/>
              <a:t>4</a:t>
            </a:r>
            <a:r>
              <a:rPr lang="ru-RU" altLang="ru-RU" sz="2400" dirty="0"/>
              <a:t>. ЗДОРОВЬЕ НИ ЗА КАКИЕ ДЕНЬГИ НЕ КУПИШЬ</a:t>
            </a:r>
          </a:p>
          <a:p>
            <a:pPr marL="136525" indent="0" eaLnBrk="1" hangingPunct="1">
              <a:buNone/>
            </a:pPr>
            <a:r>
              <a:rPr lang="en-US" altLang="ru-RU" sz="2400" dirty="0"/>
              <a:t>Good health is above wealth.</a:t>
            </a:r>
          </a:p>
          <a:p>
            <a:pPr marL="136525" indent="0" eaLnBrk="1" hangingPunct="1">
              <a:buNone/>
            </a:pPr>
            <a:r>
              <a:rPr lang="ru-RU" altLang="ru-RU" sz="2400" dirty="0"/>
              <a:t>6. МЫ ЕДИМ, ЧТОБЫ ЖИТЬ, А НЕ ЖИВЕМ ЧТОБЫ ЕСТЬ</a:t>
            </a:r>
          </a:p>
          <a:p>
            <a:pPr marL="136525" indent="0" eaLnBrk="1" hangingPunct="1">
              <a:buNone/>
            </a:pPr>
            <a:r>
              <a:rPr lang="en-US" altLang="ru-RU" sz="2400" dirty="0"/>
              <a:t>We eat to live not live to eat.</a:t>
            </a:r>
            <a:endParaRPr lang="ru-RU" altLang="ru-RU" sz="2400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298E485-8BD2-44CD-9EFD-AC65BA113406}"/>
              </a:ext>
            </a:extLst>
          </p:cNvPr>
          <p:cNvSpPr/>
          <p:nvPr/>
        </p:nvSpPr>
        <p:spPr>
          <a:xfrm>
            <a:off x="323528" y="908720"/>
            <a:ext cx="388843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3BE0C64-AE5F-4AF4-8EB7-2BCECAE03902}"/>
              </a:ext>
            </a:extLst>
          </p:cNvPr>
          <p:cNvSpPr/>
          <p:nvPr/>
        </p:nvSpPr>
        <p:spPr>
          <a:xfrm>
            <a:off x="323528" y="2060848"/>
            <a:ext cx="532859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34873ECE-39A2-470B-A5F8-448B151A910C}"/>
              </a:ext>
            </a:extLst>
          </p:cNvPr>
          <p:cNvSpPr/>
          <p:nvPr/>
        </p:nvSpPr>
        <p:spPr>
          <a:xfrm>
            <a:off x="323528" y="3356992"/>
            <a:ext cx="8616541" cy="6840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8B9A2A17-658C-40EA-BEFC-F4E991CA282E}"/>
              </a:ext>
            </a:extLst>
          </p:cNvPr>
          <p:cNvSpPr/>
          <p:nvPr/>
        </p:nvSpPr>
        <p:spPr>
          <a:xfrm>
            <a:off x="323529" y="4563126"/>
            <a:ext cx="4176464" cy="4500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D9E7DE06-3679-44F2-9363-6986E43E4AAA}"/>
              </a:ext>
            </a:extLst>
          </p:cNvPr>
          <p:cNvSpPr/>
          <p:nvPr/>
        </p:nvSpPr>
        <p:spPr>
          <a:xfrm>
            <a:off x="319071" y="5391218"/>
            <a:ext cx="4176464" cy="4500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25492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8" grpId="0" animBg="1"/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What’s the matter?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5301208"/>
            <a:ext cx="8229600" cy="608931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r>
              <a:rPr lang="en-GB" sz="2800" dirty="0"/>
              <a:t>I have got a backache </a:t>
            </a:r>
          </a:p>
        </p:txBody>
      </p:sp>
      <p:pic>
        <p:nvPicPr>
          <p:cNvPr id="1026" name="Picture 2" descr="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765145"/>
            <a:ext cx="4998642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6327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>
            <a:extLst>
              <a:ext uri="{FF2B5EF4-FFF2-40B4-BE49-F238E27FC236}">
                <a16:creationId xmlns:a16="http://schemas.microsoft.com/office/drawing/2014/main" id="{39485F9C-214D-4AB1-991A-D131F107728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3429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000" dirty="0">
                <a:solidFill>
                  <a:srgbClr val="7030A0"/>
                </a:solidFill>
              </a:rPr>
              <a:t>Think and guess</a:t>
            </a:r>
            <a:r>
              <a:rPr lang="en-US" sz="2800" dirty="0">
                <a:solidFill>
                  <a:srgbClr val="7030A0"/>
                </a:solidFill>
              </a:rPr>
              <a:t>:</a:t>
            </a:r>
            <a:endParaRPr lang="ru-RU" sz="2800" dirty="0">
              <a:solidFill>
                <a:srgbClr val="7030A0"/>
              </a:solidFill>
            </a:endParaRPr>
          </a:p>
        </p:txBody>
      </p:sp>
      <p:graphicFrame>
        <p:nvGraphicFramePr>
          <p:cNvPr id="100409" name="Group 57">
            <a:extLst>
              <a:ext uri="{FF2B5EF4-FFF2-40B4-BE49-F238E27FC236}">
                <a16:creationId xmlns:a16="http://schemas.microsoft.com/office/drawing/2014/main" id="{C50E58D4-CADF-4053-AF81-37CF38211B5A}"/>
              </a:ext>
            </a:extLst>
          </p:cNvPr>
          <p:cNvGraphicFramePr>
            <a:graphicFrameLocks noGrp="1"/>
          </p:cNvGraphicFramePr>
          <p:nvPr>
            <p:ph type="tbl" idx="1"/>
          </p:nvPr>
        </p:nvGraphicFramePr>
        <p:xfrm>
          <a:off x="179388" y="765175"/>
          <a:ext cx="8229600" cy="6127750"/>
        </p:xfrm>
        <a:graphic>
          <a:graphicData uri="http://schemas.openxmlformats.org/drawingml/2006/table">
            <a:tbl>
              <a:tblPr/>
              <a:tblGrid>
                <a:gridCol w="5857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230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07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60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№</a:t>
                      </a:r>
                    </a:p>
                  </a:txBody>
                  <a:tcPr marT="45708" marB="457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          Think...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3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guess...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3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37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1</a:t>
                      </a:r>
                    </a:p>
                  </a:txBody>
                  <a:tcPr marT="45708" marB="457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It’s a place you visit, if you are ill.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H.......</a:t>
                      </a:r>
                      <a:endParaRPr kumimoji="0" lang="ru-RU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87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2</a:t>
                      </a:r>
                    </a:p>
                  </a:txBody>
                  <a:tcPr marT="45708" marB="457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You cannot hear anything if you have ache in this part of human body  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E......</a:t>
                      </a:r>
                      <a:endParaRPr kumimoji="0" lang="ru-RU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302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3</a:t>
                      </a:r>
                    </a:p>
                  </a:txBody>
                  <a:tcPr marT="45708" marB="457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If you’ve got it,  only the surgeon can help you.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A..........</a:t>
                      </a:r>
                      <a:endParaRPr kumimoji="0" lang="ru-RU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29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4</a:t>
                      </a:r>
                    </a:p>
                  </a:txBody>
                  <a:tcPr marT="45708" marB="457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People can’t walk and run without them.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L....</a:t>
                      </a:r>
                      <a:endParaRPr kumimoji="0" lang="ru-RU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229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5</a:t>
                      </a:r>
                    </a:p>
                  </a:txBody>
                  <a:tcPr marT="45708" marB="457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If you are ill, the doctor advises you to take them with water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T........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229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6</a:t>
                      </a:r>
                    </a:p>
                  </a:txBody>
                  <a:tcPr marT="45708" marB="4570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It is a kind of ache in the most important part of your body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H...</a:t>
                      </a:r>
                      <a:endParaRPr kumimoji="0" lang="ru-RU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Стрелка вправо 5">
            <a:extLst>
              <a:ext uri="{FF2B5EF4-FFF2-40B4-BE49-F238E27FC236}">
                <a16:creationId xmlns:a16="http://schemas.microsoft.com/office/drawing/2014/main" id="{D74102AC-8C99-4210-A647-D4453A6CAA6C}"/>
              </a:ext>
            </a:extLst>
          </p:cNvPr>
          <p:cNvSpPr/>
          <p:nvPr/>
        </p:nvSpPr>
        <p:spPr>
          <a:xfrm>
            <a:off x="5076825" y="1700213"/>
            <a:ext cx="979488" cy="485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7" name="Стрелка вправо 6">
            <a:extLst>
              <a:ext uri="{FF2B5EF4-FFF2-40B4-BE49-F238E27FC236}">
                <a16:creationId xmlns:a16="http://schemas.microsoft.com/office/drawing/2014/main" id="{72D95945-E470-40EB-B6B6-486787ED7EA9}"/>
              </a:ext>
            </a:extLst>
          </p:cNvPr>
          <p:cNvSpPr/>
          <p:nvPr/>
        </p:nvSpPr>
        <p:spPr>
          <a:xfrm>
            <a:off x="4356100" y="2894013"/>
            <a:ext cx="977900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8" name="Стрелка вправо 7">
            <a:extLst>
              <a:ext uri="{FF2B5EF4-FFF2-40B4-BE49-F238E27FC236}">
                <a16:creationId xmlns:a16="http://schemas.microsoft.com/office/drawing/2014/main" id="{558E0BF7-BEBD-425B-AC6A-B2049D500C50}"/>
              </a:ext>
            </a:extLst>
          </p:cNvPr>
          <p:cNvSpPr/>
          <p:nvPr/>
        </p:nvSpPr>
        <p:spPr>
          <a:xfrm>
            <a:off x="3708400" y="3933825"/>
            <a:ext cx="977900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9" name="Стрелка вправо 8">
            <a:extLst>
              <a:ext uri="{FF2B5EF4-FFF2-40B4-BE49-F238E27FC236}">
                <a16:creationId xmlns:a16="http://schemas.microsoft.com/office/drawing/2014/main" id="{8B088439-8FE6-4FB3-B245-62259004E06C}"/>
              </a:ext>
            </a:extLst>
          </p:cNvPr>
          <p:cNvSpPr/>
          <p:nvPr/>
        </p:nvSpPr>
        <p:spPr>
          <a:xfrm>
            <a:off x="3491880" y="4731544"/>
            <a:ext cx="977900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0" name="Стрелка вправо 9">
            <a:extLst>
              <a:ext uri="{FF2B5EF4-FFF2-40B4-BE49-F238E27FC236}">
                <a16:creationId xmlns:a16="http://schemas.microsoft.com/office/drawing/2014/main" id="{1797AB4B-BFB7-4A64-B67C-DEA831B7B0B5}"/>
              </a:ext>
            </a:extLst>
          </p:cNvPr>
          <p:cNvSpPr/>
          <p:nvPr/>
        </p:nvSpPr>
        <p:spPr>
          <a:xfrm>
            <a:off x="4810860" y="5608638"/>
            <a:ext cx="977900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1" name="Стрелка вправо 10">
            <a:extLst>
              <a:ext uri="{FF2B5EF4-FFF2-40B4-BE49-F238E27FC236}">
                <a16:creationId xmlns:a16="http://schemas.microsoft.com/office/drawing/2014/main" id="{B915BAA4-F55F-49E3-9F5C-6C77A62D3DEE}"/>
              </a:ext>
            </a:extLst>
          </p:cNvPr>
          <p:cNvSpPr/>
          <p:nvPr/>
        </p:nvSpPr>
        <p:spPr>
          <a:xfrm>
            <a:off x="5581650" y="6283325"/>
            <a:ext cx="977900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439630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1003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00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00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DAA5A0-D4F5-478C-AA4B-1FE870EB8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6223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</a:rPr>
              <a:t>ASK what he should do  if he has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:</a:t>
            </a:r>
            <a:br>
              <a:rPr lang="en-US" sz="2800" dirty="0">
                <a:solidFill>
                  <a:schemeClr val="accent1">
                    <a:lumMod val="50000"/>
                  </a:schemeClr>
                </a:solidFill>
              </a:rPr>
            </a:b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F5A5AF42-FB13-4E38-A8F5-176C10D5AB38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395288" y="1628775"/>
            <a:ext cx="8442325" cy="5113338"/>
          </a:xfrm>
          <a:solidFill>
            <a:srgbClr val="00FFFF"/>
          </a:solidFill>
          <a:ln>
            <a:solidFill>
              <a:srgbClr val="7030A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ru-RU" sz="3200">
                <a:solidFill>
                  <a:srgbClr val="C00000"/>
                </a:solidFill>
              </a:rPr>
              <a:t>a sore throat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ru-RU" sz="3200">
                <a:solidFill>
                  <a:srgbClr val="C00000"/>
                </a:solidFill>
              </a:rPr>
              <a:t>a cold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ru-RU" sz="3200">
                <a:solidFill>
                  <a:srgbClr val="C00000"/>
                </a:solidFill>
              </a:rPr>
              <a:t>a broken leg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ru-RU" sz="3200">
                <a:solidFill>
                  <a:srgbClr val="C00000"/>
                </a:solidFill>
              </a:rPr>
              <a:t>a stomachache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ru-RU" sz="3200">
                <a:solidFill>
                  <a:srgbClr val="C00000"/>
                </a:solidFill>
              </a:rPr>
              <a:t>an awful toothache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ru-RU" sz="3200">
                <a:solidFill>
                  <a:srgbClr val="C00000"/>
                </a:solidFill>
              </a:rPr>
              <a:t>an earache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ru-RU" sz="3200">
                <a:solidFill>
                  <a:srgbClr val="C00000"/>
                </a:solidFill>
              </a:rPr>
              <a:t>a burn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ru-RU" sz="3200">
                <a:solidFill>
                  <a:srgbClr val="C00000"/>
                </a:solidFill>
              </a:rPr>
              <a:t>a cut</a:t>
            </a:r>
          </a:p>
        </p:txBody>
      </p:sp>
      <p:sp>
        <p:nvSpPr>
          <p:cNvPr id="8196" name="Объект 2">
            <a:extLst>
              <a:ext uri="{FF2B5EF4-FFF2-40B4-BE49-F238E27FC236}">
                <a16:creationId xmlns:a16="http://schemas.microsoft.com/office/drawing/2014/main" id="{66E3F7F1-A01E-4BB4-A3CD-7BAE8C03F8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08625" y="3141663"/>
            <a:ext cx="2873375" cy="3375025"/>
          </a:xfrm>
          <a:solidFill>
            <a:srgbClr val="FFFF00"/>
          </a:solidFill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endParaRPr lang="en-US" altLang="ru-RU">
              <a:solidFill>
                <a:srgbClr val="FF9900"/>
              </a:solidFill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ru-RU">
                <a:solidFill>
                  <a:srgbClr val="FF9900"/>
                </a:solidFill>
              </a:rPr>
              <a:t> </a:t>
            </a:r>
            <a:endParaRPr lang="ru-RU" altLang="ru-RU">
              <a:solidFill>
                <a:srgbClr val="FF9900"/>
              </a:solidFill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ru-RU" altLang="ru-RU"/>
          </a:p>
        </p:txBody>
      </p:sp>
      <p:sp>
        <p:nvSpPr>
          <p:cNvPr id="27652" name="WordArt 4">
            <a:extLst>
              <a:ext uri="{FF2B5EF4-FFF2-40B4-BE49-F238E27FC236}">
                <a16:creationId xmlns:a16="http://schemas.microsoft.com/office/drawing/2014/main" id="{0C2BD709-5769-4D3D-8EF0-C9E4250F8E6D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508625" y="1844675"/>
            <a:ext cx="248602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0" cap="none" spc="0" normalizeH="0" baseline="0" noProof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7653" name="WordArt 5">
            <a:extLst>
              <a:ext uri="{FF2B5EF4-FFF2-40B4-BE49-F238E27FC236}">
                <a16:creationId xmlns:a16="http://schemas.microsoft.com/office/drawing/2014/main" id="{E05D612F-042B-4303-8E5D-E8E0CAA50EE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427538" y="3933825"/>
            <a:ext cx="4329112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0" cap="none" spc="0" normalizeH="0" baseline="0" noProof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7654" name="WordArt 6">
            <a:extLst>
              <a:ext uri="{FF2B5EF4-FFF2-40B4-BE49-F238E27FC236}">
                <a16:creationId xmlns:a16="http://schemas.microsoft.com/office/drawing/2014/main" id="{5BC57D95-15B8-4B28-A24D-557165418D8D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508625" y="2420938"/>
            <a:ext cx="2228850" cy="574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0" cap="none" spc="0" normalizeH="0" baseline="0" noProof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7656" name="WordArt 8">
            <a:extLst>
              <a:ext uri="{FF2B5EF4-FFF2-40B4-BE49-F238E27FC236}">
                <a16:creationId xmlns:a16="http://schemas.microsoft.com/office/drawing/2014/main" id="{2FDA68D7-2E88-4156-A64C-918A80AE0046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268538" y="4868863"/>
            <a:ext cx="6705600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0" cap="none" spc="0" normalizeH="0" baseline="0" noProof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7657" name="WordArt 9">
            <a:extLst>
              <a:ext uri="{FF2B5EF4-FFF2-40B4-BE49-F238E27FC236}">
                <a16:creationId xmlns:a16="http://schemas.microsoft.com/office/drawing/2014/main" id="{BDECA4BC-5FF5-4832-A6E5-8CA0ECF5E269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427538" y="5661025"/>
            <a:ext cx="441007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0" cap="none" spc="0" normalizeH="0" baseline="0" noProof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8202" name="Picture 11">
            <a:extLst>
              <a:ext uri="{FF2B5EF4-FFF2-40B4-BE49-F238E27FC236}">
                <a16:creationId xmlns:a16="http://schemas.microsoft.com/office/drawing/2014/main" id="{E38D0FEE-8B8C-4305-B5F0-B6B7C4A867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0000">
            <a:off x="5889348" y="4364927"/>
            <a:ext cx="2689935" cy="2151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3" name="Picture 12">
            <a:extLst>
              <a:ext uri="{FF2B5EF4-FFF2-40B4-BE49-F238E27FC236}">
                <a16:creationId xmlns:a16="http://schemas.microsoft.com/office/drawing/2014/main" id="{D5C11D16-D508-4474-89A9-AED48384D2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097" y="1844675"/>
            <a:ext cx="2597703" cy="2376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4" name="Picture 13">
            <a:extLst>
              <a:ext uri="{FF2B5EF4-FFF2-40B4-BE49-F238E27FC236}">
                <a16:creationId xmlns:a16="http://schemas.microsoft.com/office/drawing/2014/main" id="{B3A2C7F1-116D-4B9C-8C1B-C8C7F2716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60000">
            <a:off x="3462965" y="1781941"/>
            <a:ext cx="2584948" cy="2065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5" name="Picture 15">
            <a:extLst>
              <a:ext uri="{FF2B5EF4-FFF2-40B4-BE49-F238E27FC236}">
                <a16:creationId xmlns:a16="http://schemas.microsoft.com/office/drawing/2014/main" id="{5B9BE5C8-7DA4-4220-921B-A16CCCBE24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4721225"/>
            <a:ext cx="230505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Развернутая стрелка 2">
            <a:extLst>
              <a:ext uri="{FF2B5EF4-FFF2-40B4-BE49-F238E27FC236}">
                <a16:creationId xmlns:a16="http://schemas.microsoft.com/office/drawing/2014/main" id="{7967EE25-40AC-4EA9-8072-DCE14ACCEECF}"/>
              </a:ext>
            </a:extLst>
          </p:cNvPr>
          <p:cNvSpPr/>
          <p:nvPr/>
        </p:nvSpPr>
        <p:spPr>
          <a:xfrm>
            <a:off x="446088" y="765175"/>
            <a:ext cx="885825" cy="877888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4271"/>
              <a:gd name="adj5" fmla="val 75000"/>
            </a:avLst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458335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5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2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2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8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2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8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20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20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>
            <a:extLst>
              <a:ext uri="{FF2B5EF4-FFF2-40B4-BE49-F238E27FC236}">
                <a16:creationId xmlns:a16="http://schemas.microsoft.com/office/drawing/2014/main" id="{CC2CFCFA-E8B7-4EDC-91B2-EDED0A0985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44624"/>
            <a:ext cx="8712968" cy="6768752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sz="3200" dirty="0">
                <a:solidFill>
                  <a:schemeClr val="tx1"/>
                </a:solidFill>
              </a:rPr>
              <a:t>Hello! You look awful. How do you feel today</a:t>
            </a:r>
            <a:r>
              <a:rPr lang="ru-RU" sz="3200" dirty="0">
                <a:solidFill>
                  <a:schemeClr val="tx1"/>
                </a:solidFill>
              </a:rPr>
              <a:t>?</a:t>
            </a:r>
          </a:p>
          <a:p>
            <a:pPr>
              <a:buFontTx/>
              <a:buChar char="-"/>
            </a:pPr>
            <a:r>
              <a:rPr lang="en-US" sz="3200" dirty="0">
                <a:solidFill>
                  <a:srgbClr val="C00000"/>
                </a:solidFill>
              </a:rPr>
              <a:t>I feel sick.</a:t>
            </a:r>
          </a:p>
          <a:p>
            <a:pPr>
              <a:buFontTx/>
              <a:buChar char="-"/>
            </a:pPr>
            <a:r>
              <a:rPr lang="en-US" sz="3200" dirty="0">
                <a:solidFill>
                  <a:schemeClr val="tx1"/>
                </a:solidFill>
              </a:rPr>
              <a:t>What’s the matter</a:t>
            </a:r>
            <a:r>
              <a:rPr lang="ru-RU" sz="3200" dirty="0">
                <a:solidFill>
                  <a:schemeClr val="tx1"/>
                </a:solidFill>
              </a:rPr>
              <a:t>?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</a:p>
          <a:p>
            <a:pPr>
              <a:buFontTx/>
              <a:buChar char="-"/>
            </a:pPr>
            <a:r>
              <a:rPr lang="en-US" sz="3200" dirty="0">
                <a:solidFill>
                  <a:srgbClr val="C00000"/>
                </a:solidFill>
              </a:rPr>
              <a:t>I’ve chipped a tooth</a:t>
            </a:r>
            <a:r>
              <a:rPr lang="ru-RU" sz="3200" dirty="0">
                <a:solidFill>
                  <a:srgbClr val="C00000"/>
                </a:solidFill>
              </a:rPr>
              <a:t>(((</a:t>
            </a:r>
          </a:p>
          <a:p>
            <a:pPr>
              <a:buFontTx/>
              <a:buChar char="-"/>
            </a:pPr>
            <a:r>
              <a:rPr lang="en-US" sz="3200" dirty="0">
                <a:solidFill>
                  <a:schemeClr val="tx1"/>
                </a:solidFill>
              </a:rPr>
              <a:t>Oh. How did it happen</a:t>
            </a:r>
            <a:r>
              <a:rPr lang="ru-RU" sz="3200" dirty="0">
                <a:solidFill>
                  <a:schemeClr val="tx1"/>
                </a:solidFill>
              </a:rPr>
              <a:t>?</a:t>
            </a:r>
          </a:p>
          <a:p>
            <a:pPr>
              <a:buFontTx/>
              <a:buChar char="-"/>
            </a:pPr>
            <a:r>
              <a:rPr lang="en-US" sz="3200" dirty="0">
                <a:solidFill>
                  <a:srgbClr val="C00000"/>
                </a:solidFill>
              </a:rPr>
              <a:t>I was eating nuts.</a:t>
            </a:r>
          </a:p>
          <a:p>
            <a:pPr>
              <a:buFontTx/>
              <a:buChar char="-"/>
            </a:pPr>
            <a:r>
              <a:rPr lang="en-US" sz="3200" dirty="0">
                <a:solidFill>
                  <a:schemeClr val="tx1"/>
                </a:solidFill>
              </a:rPr>
              <a:t>Does it hurt</a:t>
            </a:r>
            <a:r>
              <a:rPr lang="ru-RU" sz="3200" dirty="0">
                <a:solidFill>
                  <a:schemeClr val="tx1"/>
                </a:solidFill>
              </a:rPr>
              <a:t>? </a:t>
            </a:r>
          </a:p>
          <a:p>
            <a:pPr>
              <a:buFontTx/>
              <a:buChar char="-"/>
            </a:pPr>
            <a:r>
              <a:rPr lang="en-US" sz="3200" dirty="0">
                <a:solidFill>
                  <a:srgbClr val="C00000"/>
                </a:solidFill>
              </a:rPr>
              <a:t>Yes, it does(((</a:t>
            </a:r>
          </a:p>
          <a:p>
            <a:pPr>
              <a:buFontTx/>
              <a:buChar char="-"/>
            </a:pPr>
            <a:r>
              <a:rPr lang="en-US" sz="3200" dirty="0">
                <a:solidFill>
                  <a:schemeClr val="tx1"/>
                </a:solidFill>
              </a:rPr>
              <a:t>You should take a painkiller and visit a dentist.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27F6EA7-90CB-43B9-B148-34182A9B95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6136" y="1484784"/>
            <a:ext cx="3168352" cy="316835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51846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honeycomb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What’s the matter?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5301208"/>
            <a:ext cx="8229600" cy="60893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800" dirty="0"/>
              <a:t> </a:t>
            </a:r>
          </a:p>
          <a:p>
            <a:r>
              <a:rPr lang="en-GB" sz="2800" dirty="0"/>
              <a:t>I have got a toothache </a:t>
            </a:r>
          </a:p>
        </p:txBody>
      </p:sp>
      <p:pic>
        <p:nvPicPr>
          <p:cNvPr id="2052" name="Picture 4" descr="http://ec.l.thumbs.canstockphoto.com/canstock130450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6729" y="2420888"/>
            <a:ext cx="11620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s.hswstatic.com/gif/relieve-toothache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98884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7284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What’s the matter?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5301208"/>
            <a:ext cx="8229600" cy="60893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800" dirty="0"/>
              <a:t> </a:t>
            </a:r>
          </a:p>
          <a:p>
            <a:r>
              <a:rPr lang="en-GB" sz="2800" dirty="0"/>
              <a:t>I have got a sunburn  </a:t>
            </a:r>
          </a:p>
        </p:txBody>
      </p:sp>
      <p:pic>
        <p:nvPicPr>
          <p:cNvPr id="2050" name="Picture 2" descr="badsunbur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772816"/>
            <a:ext cx="2470274" cy="3537536"/>
          </a:xfrm>
          <a:prstGeom prst="roundRect">
            <a:avLst>
              <a:gd name="adj" fmla="val 16667"/>
            </a:avLst>
          </a:prstGeom>
          <a:noFill/>
          <a:ln w="63500" cmpd="thinThick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99190" dir="3011666" algn="ctr" rotWithShape="0">
                    <a:srgbClr val="B2B2B2">
                      <a:alpha val="50000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5841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What’s the matter?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5301208"/>
            <a:ext cx="8229600" cy="608931"/>
          </a:xfrm>
        </p:spPr>
        <p:txBody>
          <a:bodyPr>
            <a:noAutofit/>
          </a:bodyPr>
          <a:lstStyle/>
          <a:p>
            <a:endParaRPr lang="en-GB" sz="2800" dirty="0"/>
          </a:p>
          <a:p>
            <a:r>
              <a:rPr lang="en-GB" sz="2800" dirty="0"/>
              <a:t>I have got an earache </a:t>
            </a:r>
          </a:p>
        </p:txBody>
      </p:sp>
      <p:pic>
        <p:nvPicPr>
          <p:cNvPr id="3074" name="Picture 2" descr="earache_l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276872"/>
            <a:ext cx="2479675" cy="240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424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What’s the matter?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5301208"/>
            <a:ext cx="8229600" cy="608931"/>
          </a:xfrm>
        </p:spPr>
        <p:txBody>
          <a:bodyPr>
            <a:noAutofit/>
          </a:bodyPr>
          <a:lstStyle/>
          <a:p>
            <a:endParaRPr lang="en-GB" sz="2800" dirty="0"/>
          </a:p>
          <a:p>
            <a:r>
              <a:rPr lang="en-GB" sz="2800" dirty="0"/>
              <a:t>I have got an asthma  </a:t>
            </a:r>
          </a:p>
        </p:txBody>
      </p:sp>
      <p:pic>
        <p:nvPicPr>
          <p:cNvPr id="4" name="Picture 2" descr="asthma-clipart-asthma_child_inhal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772816"/>
            <a:ext cx="2771800" cy="3705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8285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What’s the matter?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5301208"/>
            <a:ext cx="8229600" cy="608931"/>
          </a:xfrm>
        </p:spPr>
        <p:txBody>
          <a:bodyPr>
            <a:noAutofit/>
          </a:bodyPr>
          <a:lstStyle/>
          <a:p>
            <a:endParaRPr lang="en-GB" sz="2800" dirty="0"/>
          </a:p>
          <a:p>
            <a:r>
              <a:rPr lang="en-GB" sz="2800" dirty="0"/>
              <a:t>I have got a headache </a:t>
            </a:r>
          </a:p>
        </p:txBody>
      </p:sp>
      <p:pic>
        <p:nvPicPr>
          <p:cNvPr id="4098" name="Picture 2" descr="http://img2.timeinc.net/health/images/slides/headache-triggers-woman-400x4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628800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9238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What’s the matter?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5301208"/>
            <a:ext cx="8229600" cy="608931"/>
          </a:xfrm>
        </p:spPr>
        <p:txBody>
          <a:bodyPr>
            <a:noAutofit/>
          </a:bodyPr>
          <a:lstStyle/>
          <a:p>
            <a:endParaRPr lang="en-GB" sz="2800" dirty="0"/>
          </a:p>
          <a:p>
            <a:r>
              <a:rPr lang="en-GB" sz="2800" dirty="0"/>
              <a:t>I have got a high temperature  </a:t>
            </a:r>
          </a:p>
        </p:txBody>
      </p:sp>
      <p:pic>
        <p:nvPicPr>
          <p:cNvPr id="4" name="Picture 2" descr="302360_329211493836731_9836760_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916832"/>
            <a:ext cx="4176464" cy="3041290"/>
          </a:xfrm>
          <a:prstGeom prst="roundRect">
            <a:avLst>
              <a:gd name="adj" fmla="val 16667"/>
            </a:avLst>
          </a:prstGeom>
          <a:noFill/>
          <a:ln w="63500" cmpd="thinThick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99190" dir="3011666" algn="ctr" rotWithShape="0">
                    <a:srgbClr val="0F243E">
                      <a:alpha val="50000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6595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What’s the matter?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5301208"/>
            <a:ext cx="8229600" cy="608931"/>
          </a:xfrm>
        </p:spPr>
        <p:txBody>
          <a:bodyPr>
            <a:noAutofit/>
          </a:bodyPr>
          <a:lstStyle/>
          <a:p>
            <a:r>
              <a:rPr lang="en-GB" sz="2800" dirty="0"/>
              <a:t>I have got a </a:t>
            </a:r>
            <a:r>
              <a:rPr lang="en-GB" sz="2800" dirty="0" err="1"/>
              <a:t>stomachache</a:t>
            </a:r>
            <a:r>
              <a:rPr lang="en-GB" sz="2800" dirty="0"/>
              <a:t> </a:t>
            </a:r>
          </a:p>
        </p:txBody>
      </p:sp>
      <p:pic>
        <p:nvPicPr>
          <p:cNvPr id="5122" name="Picture 2" descr="2137852382_13675866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772816"/>
            <a:ext cx="2284412" cy="328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558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144</TotalTime>
  <Words>443</Words>
  <Application>Microsoft Office PowerPoint</Application>
  <PresentationFormat>Экран (4:3)</PresentationFormat>
  <Paragraphs>92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35" baseType="lpstr">
      <vt:lpstr>Arial</vt:lpstr>
      <vt:lpstr>Book Antiqua</vt:lpstr>
      <vt:lpstr>Century Gothic</vt:lpstr>
      <vt:lpstr>Courier New</vt:lpstr>
      <vt:lpstr>Lucida Sans</vt:lpstr>
      <vt:lpstr>Palatino Linotype</vt:lpstr>
      <vt:lpstr>Times New Roman</vt:lpstr>
      <vt:lpstr>Verdana</vt:lpstr>
      <vt:lpstr>Wingdings</vt:lpstr>
      <vt:lpstr>Wingdings 2</vt:lpstr>
      <vt:lpstr>Wingdings 3</vt:lpstr>
      <vt:lpstr>Executive</vt:lpstr>
      <vt:lpstr>Апекс</vt:lpstr>
      <vt:lpstr>Health problems </vt:lpstr>
      <vt:lpstr>What’s the matter?</vt:lpstr>
      <vt:lpstr>What’s the matter?</vt:lpstr>
      <vt:lpstr>What’s the matter?</vt:lpstr>
      <vt:lpstr>What’s the matter?</vt:lpstr>
      <vt:lpstr>What’s the matter?</vt:lpstr>
      <vt:lpstr>What’s the matter?</vt:lpstr>
      <vt:lpstr>What’s the matter?</vt:lpstr>
      <vt:lpstr>What’s the matter?</vt:lpstr>
      <vt:lpstr>What’s the matter?</vt:lpstr>
      <vt:lpstr>Презентация PowerPoint</vt:lpstr>
      <vt:lpstr>Презентация PowerPoint</vt:lpstr>
      <vt:lpstr>Презентация PowerPoint</vt:lpstr>
      <vt:lpstr>What’s the matter?</vt:lpstr>
      <vt:lpstr>What’s the matter?</vt:lpstr>
      <vt:lpstr>What’s the matter?</vt:lpstr>
      <vt:lpstr>What’s the matter?</vt:lpstr>
      <vt:lpstr>What’s the matter?</vt:lpstr>
      <vt:lpstr>Презентация PowerPoint</vt:lpstr>
      <vt:lpstr>Think and guess:</vt:lpstr>
      <vt:lpstr>ASK what he should do  if he has : </vt:lpstr>
      <vt:lpstr>Презентация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Kelz</dc:creator>
  <cp:lastModifiedBy>English Teacher</cp:lastModifiedBy>
  <cp:revision>12</cp:revision>
  <dcterms:created xsi:type="dcterms:W3CDTF">2014-11-14T11:00:20Z</dcterms:created>
  <dcterms:modified xsi:type="dcterms:W3CDTF">2019-11-11T21:01:53Z</dcterms:modified>
</cp:coreProperties>
</file>