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300" r:id="rId6"/>
    <p:sldId id="260" r:id="rId7"/>
    <p:sldId id="261" r:id="rId8"/>
    <p:sldId id="302" r:id="rId9"/>
    <p:sldId id="291" r:id="rId10"/>
    <p:sldId id="293" r:id="rId11"/>
    <p:sldId id="271" r:id="rId12"/>
    <p:sldId id="262" r:id="rId13"/>
    <p:sldId id="263" r:id="rId14"/>
    <p:sldId id="264" r:id="rId15"/>
    <p:sldId id="265" r:id="rId16"/>
    <p:sldId id="266" r:id="rId17"/>
    <p:sldId id="267" r:id="rId18"/>
    <p:sldId id="269" r:id="rId19"/>
    <p:sldId id="278" r:id="rId20"/>
    <p:sldId id="280" r:id="rId21"/>
    <p:sldId id="284" r:id="rId22"/>
    <p:sldId id="314" r:id="rId23"/>
    <p:sldId id="31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E301C49-3FC2-416A-BFFC-BB5BCC5EC351}" type="datetimeFigureOut">
              <a:rPr lang="ru-RU"/>
              <a:pPr>
                <a:defRPr/>
              </a:pPr>
              <a:t>31.12.2022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21979AB-3BC6-48DA-A90A-F54B64AC1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69D45A-FB08-4C0C-87B6-2868345A299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52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1B7870-B0DE-4DD5-BCBA-07B0BFD832C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73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2E51A1-080D-4A3D-9641-F5C2C7CBBCE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14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545C28-9B9C-4346-A146-2A60A184C05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14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545C28-9B9C-4346-A146-2A60A184C05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219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14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545C28-9B9C-4346-A146-2A60A184C05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971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9A9FC-E091-4F4A-B200-EC4B741FCB10}" type="datetimeFigureOut">
              <a:rPr lang="ru-RU"/>
              <a:pPr>
                <a:defRPr/>
              </a:pPr>
              <a:t>31.12.2022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6DEB7-E2BF-4DAA-A6E0-4D5042A4B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E6E9A-712D-48A8-9B4B-F8D16E90EF6A}" type="datetimeFigureOut">
              <a:rPr lang="ru-RU"/>
              <a:pPr>
                <a:defRPr/>
              </a:pPr>
              <a:t>31.12.2022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E0D3B-B493-4EFD-B3E1-E18D24F2D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F9332-A9E8-4E99-B054-1A76CFFCEE5A}" type="datetimeFigureOut">
              <a:rPr lang="ru-RU"/>
              <a:pPr>
                <a:defRPr/>
              </a:pPr>
              <a:t>31.12.2022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754A5-8D0C-42BC-888E-66F72A9AB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A8632-8110-4D7F-B857-6B495E8C4B2C}" type="datetimeFigureOut">
              <a:rPr lang="ru-RU"/>
              <a:pPr>
                <a:defRPr/>
              </a:pPr>
              <a:t>31.12.2022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202A3-8EF8-4FD0-B8CC-63E3905A6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D89D8-0F69-46E6-ADC6-93533E759ED7}" type="datetimeFigureOut">
              <a:rPr lang="ru-RU"/>
              <a:pPr>
                <a:defRPr/>
              </a:pPr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25F3D-49CA-4CDF-8A7E-DF95EE414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E017A-3244-450C-96FD-B9A200457F98}" type="datetimeFigureOut">
              <a:rPr lang="ru-RU"/>
              <a:pPr>
                <a:defRPr/>
              </a:pPr>
              <a:t>31.12.2022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E5929-3662-4384-8549-82B668F89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ECA87-7E35-4914-8FEB-783C722C92C4}" type="datetimeFigureOut">
              <a:rPr lang="ru-RU"/>
              <a:pPr>
                <a:defRPr/>
              </a:pPr>
              <a:t>31.12.2022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7FA8C-A326-4FD4-954E-4E9DD9F41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9A420-B51E-43A1-AC8A-E360A078525C}" type="datetimeFigureOut">
              <a:rPr lang="ru-RU"/>
              <a:pPr>
                <a:defRPr/>
              </a:pPr>
              <a:t>31.12.2022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09C13-3685-4619-987E-F84DB7487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E02CA-F8BB-4EFC-804A-C437FD2FAF81}" type="datetimeFigureOut">
              <a:rPr lang="ru-RU"/>
              <a:pPr>
                <a:defRPr/>
              </a:pPr>
              <a:t>31.12.2022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DCEDB-E86A-4A87-84B9-03EF7FCFA9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D18A0-4363-469B-BDDF-9F6DCF6EA650}" type="datetimeFigureOut">
              <a:rPr lang="ru-RU"/>
              <a:pPr>
                <a:defRPr/>
              </a:pPr>
              <a:t>31.12.2022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5EF7A-D577-4B93-8073-F9D3F8385E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1AC6A-485E-4F03-8F75-4C6F5F14CC4F}" type="datetimeFigureOut">
              <a:rPr lang="ru-RU"/>
              <a:pPr>
                <a:defRPr/>
              </a:pPr>
              <a:t>31.12.2022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08459-E87D-4612-BAA0-D75D2C992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268F5F-6005-4CED-93AB-E98087C247DE}" type="datetimeFigureOut">
              <a:rPr lang="ru-RU"/>
              <a:pPr>
                <a:defRPr/>
              </a:pPr>
              <a:t>31.12.2022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7B36F7-B22B-403A-8E81-E8CBE7250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4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hyperlink" Target="http://images.yandex.ru/yandsearch?text=%D0%BA%D0%B0%D1%80%D1%82%D0%B8%D0%BD%D0%BA%D0%B0%20%D0%B1%D0%B5%D0%BB%D0%BE%D0%B3%D0%BE%20%D0%B0%D0%B2%D1%82%D0%BE%D0%BC%D0%BE%D0%B1%D0%B8%D0%BB%D1%8F&amp;img_url=www.simplycars.ru/uploaded_files/photos/mazda/800/63266.jpg&amp;pos=4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0%BA%D0%B0%D1%80%D1%82%D0%B8%D0%BD%D0%BA%D0%B0%20%D0%BA%D1%80%D0%B0%D1%81%D0%BD%D0%BE%D0%B3%D0%BE%20%D0%B0%D0%B2%D1%82%D0%BE%D0%BC%D0%BE%D0%B1%D0%B8%D0%BB%D1%8F&amp;img_url=static.squidoo.com/resize/squidoo_images/-1/draft_lens1336847module12989707photo_1228969333rinspeed-body-kit.jpg&amp;pos=28&amp;rpt=simage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images.yandex.ru/yandsearch?text=%D0%BA%D0%B0%D1%80%D1%82%D0%B8%D0%BD%D0%BA%D0%B0%20%D0%BC%D0%B5%D1%80%D1%81%D0%B5%D0%B4%D0%B5%D1%81%D0%B0%20600&amp;img_url=cs5505.userapi.com/u45769625/-14/x_c570414d.jpg&amp;pos=4&amp;rpt=simag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text=%D0%BA%D0%B0%D1%80%D1%82%D0%B8%D0%BD%D0%BA%D0%B0%20%D0%BA%D1%80%D0%B0%D1%81%D0%BD%D0%BE%D0%B9%20%D0%B8%20%D1%87%D0%B5%D1%80%D0%BD%D0%BE%D0%B9%20%D0%B8%D0%BA%D1%80%D1%8B&amp;img_url=www.lady.ru/images/assets/site/2009/09/vkusno/28/red_cav_main.jpg&amp;pos=0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images.yandex.ru/yandsearch?p=1&amp;text=%D0%BA%D0%B0%D1%80%D1%82%D0%B8%D0%BD%D0%BA%D0%B0%20%D1%87%D0%B5%D1%80%D0%BD%D0%BE%D0%B3%D0%BE%20%D0%B8%20%D0%B1%D0%B5%D0%BB%D0%BE%D0%B3%D0%BE%20%D1%85%D0%BB%D0%B5%D0%B1%D0%B0%20%D1%81%20%D0%BC%D0%BE%D0%BB%D0%BE%D0%BA%D0%BE%D0%BC&amp;img_url=totalbeautyglamour.ru/images/pages/fill/h600/62081b6463963e136cad705fbd2825b3.jpg&amp;pos=39&amp;rpt=simage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3&amp;text=%D0%BA%D0%B0%D1%80%D1%82%D0%B8%D0%BD%D0%BA%D0%B0%20%D0%BF%D0%BB%D0%B0%D0%BD%D1%88%D0%B5%D1%82%D0%BD%D0%B8%D0%BA%D0%B0&amp;noreask=1&amp;img_url=www.3dnews.ru/_imgdata/img/2010/10/24/600754/windows_embedded_compact_7.jpg&amp;pos=95&amp;rpt=simage&amp;lr=213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1&amp;text=%D0%BA%D0%B0%D1%80%D1%82%D0%B8%D0%BD%D0%BA%D0%B0%20%D1%80%D0%B8%D1%81%D1%83%D0%BD%D0%BA%D0%B0%20%D0%BD%D0%B0%20%D0%BD%D0%BE%D0%B3%D1%82%D1%8F%D1%85&amp;img_url=beauty-industri.ucoz.com/_ph/2/469747623.jpg&amp;pos=49&amp;rpt=simage" TargetMode="External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://images.yandex.ru/yandsearch?text=%D0%BA%D0%B0%D1%80%D1%82%D0%B8%D0%BD%D0%BA%D0%B0%20%D0%BF%D0%BB%D0%B5%D1%82%D0%B5%D0%BD%D0%B8%D0%B5%20%D0%BA%D0%BE%D1%81&amp;noreask=1&amp;img_url=www.baby.ru/storage/3/2/8/f/3119797.484425.jpeg&amp;pos=19&amp;rpt=simage&amp;lr=21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0%BA%D0%B0%D1%80%D1%82%D0%B8%D0%BD%D0%BA%D0%B0%20%D0%B2%D0%B5%D1%80%D1%82%D0%B8%D0%BA%D0%B0%D0%BB%D1%8C%D0%BD%D0%BE%D0%B9%20%D1%85%D0%B8%D0%BC%D0%B8%D1%87%D0%B5%D1%81%D0%BA%D0%BE%D0%B9%20%D0%B7%D0%B0%D0%B2%D0%B8%D0%B2%D0%BA%D0%B8&amp;img_url=trend.kg/uploads/posts/2012-02/1328941390_pechat_3425.jpg&amp;pos=28&amp;rpt=simage" TargetMode="External"/><Relationship Id="rId11" Type="http://schemas.openxmlformats.org/officeDocument/2006/relationships/image" Target="../media/image19.jpeg"/><Relationship Id="rId5" Type="http://schemas.openxmlformats.org/officeDocument/2006/relationships/image" Target="../media/image16.jpeg"/><Relationship Id="rId10" Type="http://schemas.openxmlformats.org/officeDocument/2006/relationships/hyperlink" Target="http://images.yandex.ru/yandsearch?text=%D0%BA%D0%B0%D1%80%D1%82%D0%B8%D0%BD%D0%BA%D0%B0%20%D1%84%D0%BE%D1%82%D0%BE%D0%BC%D0%BE%D0%B4%D0%B5%D0%BB%D0%B8%20%D0%B2%20%D1%81%D0%B2%D0%B0%D0%B4%D0%B5%D0%B1%D0%BD%D0%BE%D0%BC%20%D0%BF%D0%BB%D0%B0%D1%82%D1%8C%D0%B5&amp;img_url=gallery.forum-grad.ru/files/3/1/9/7/0/pnina_tornai_svadebniye_platiya17_410038.jpg&amp;pos=9&amp;rpt=simage" TargetMode="External"/><Relationship Id="rId4" Type="http://schemas.openxmlformats.org/officeDocument/2006/relationships/hyperlink" Target="http://images.yandex.ru/yandsearch?p=2&amp;text=%D0%BA%D0%B0%D1%80%D1%82%D0%B8%D0%BD%D0%BA%D0%B0%20%D0%BF%D0%BB%D0%B5%D1%82%D0%B5%D0%BD%D0%B8%D0%B5%20%D0%BA%D0%BE%D1%81&amp;noreask=1&amp;img_url=hairstyleschat.com/wp-content/uploads/2009/07/sarah-michelle-gellar-french-braid-hair-style2.jpg&amp;pos=65&amp;rpt=simage&amp;lr=213" TargetMode="External"/><Relationship Id="rId9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s.yandex.ru/yandsearch?p=3&amp;text=%D0%BA%D0%B0%D1%80%D1%82%D0%B8%D0%BD%D0%BA%D0%B0%20%D0%BA%D0%BE%D0%B6%D0%B0%D0%BD%D1%8B%D1%85%20%D1%81%D0%B0%D0%BF%D0%BE%D0%B3&amp;img_url=turutu.ru/images/item/original/201110/1319146091994919887.jpg&amp;pos=109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hyperlink" Target="http://images.yandex.ru/yandsearch?text=%D0%BA%D0%B0%D1%80%D1%82%D0%B8%D0%BD%D0%BA%D0%B0%20%D1%80%D0%B5%D0%B7%D0%B8%D0%BD%D0%BE%D0%B2%D1%8B%D1%85%20%D1%81%D0%B0%D0%BF%D0%BE%D0%B3&amp;img_url=j.1ocen.ru/pi/o_detyah/18.jpg&amp;pos=12&amp;rpt=simage" TargetMode="Externa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445624" cy="388843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i="1" dirty="0" smtClean="0"/>
              <a:t>Тема урока  «</a:t>
            </a:r>
            <a:r>
              <a:rPr lang="ru-RU" sz="3200" dirty="0" smtClean="0"/>
              <a:t>Спрос. Закон спроса</a:t>
            </a:r>
            <a:r>
              <a:rPr lang="ru-RU" sz="3200" dirty="0" smtClean="0"/>
              <a:t>»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i="1" dirty="0" smtClean="0"/>
              <a:t>Цель</a:t>
            </a:r>
            <a:r>
              <a:rPr lang="ru-RU" sz="3200" i="1" dirty="0"/>
              <a:t>: </a:t>
            </a:r>
            <a:r>
              <a:rPr lang="ru-RU" sz="3200" dirty="0"/>
              <a:t>формирование  основных понятий ; спрос, закон спроса, кривая спроса</a:t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5085183"/>
            <a:ext cx="8424863" cy="1439441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Преподаватель </a:t>
            </a:r>
            <a:r>
              <a:rPr lang="ru-RU" dirty="0" err="1" smtClean="0"/>
              <a:t>Грибкова</a:t>
            </a:r>
            <a:r>
              <a:rPr lang="ru-RU" dirty="0" smtClean="0"/>
              <a:t> Н.В. 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Эффект убывания предельной полезности -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7239000" cy="20574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 способ описания ситуации, когда последняя единица товара приносит меньше удовлетворения, чем предпоследняя.</a:t>
            </a:r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228600" y="5029200"/>
            <a:ext cx="8686800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>
                <a:solidFill>
                  <a:srgbClr val="996600"/>
                </a:solidFill>
                <a:latin typeface="Times New Roman" pitchFamily="18" charset="0"/>
              </a:rPr>
              <a:t>Полезность </a:t>
            </a:r>
            <a:r>
              <a:rPr lang="ru-RU" sz="3200" b="1" i="1">
                <a:solidFill>
                  <a:srgbClr val="996600"/>
                </a:solidFill>
                <a:latin typeface="Times New Roman" pitchFamily="18" charset="0"/>
              </a:rPr>
              <a:t>–</a:t>
            </a:r>
            <a:r>
              <a:rPr lang="ru-RU">
                <a:latin typeface="Times New Roman" pitchFamily="18" charset="0"/>
              </a:rPr>
              <a:t> </a:t>
            </a:r>
            <a:r>
              <a:rPr lang="ru-RU" sz="3200">
                <a:latin typeface="Tahoma" pitchFamily="34" charset="0"/>
              </a:rPr>
              <a:t>возможность использования товара себе на благо.</a:t>
            </a:r>
          </a:p>
        </p:txBody>
      </p:sp>
      <p:pic>
        <p:nvPicPr>
          <p:cNvPr id="26628" name="Picture 5" descr="C:\Documents and Settings\Администратор.АДМИНИСТРАТОР\Мои документы\Мои рисунки\Движ картинки\21M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37338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71625" y="428625"/>
            <a:ext cx="3486150" cy="5175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</a:rPr>
              <a:t>Кривая спроса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285875"/>
            <a:ext cx="7772400" cy="3308350"/>
          </a:xfrm>
        </p:spPr>
        <p:txBody>
          <a:bodyPr>
            <a:normAutofit fontScale="92500" lnSpcReduction="10000"/>
          </a:bodyPr>
          <a:lstStyle/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u="sng" smtClean="0"/>
              <a:t>Кривая спроса – </a:t>
            </a:r>
            <a:r>
              <a:rPr lang="ru-RU" smtClean="0"/>
              <a:t>это кривая, точки которой показывают, по каким ценам в течение определенного времени покупатели могли бы приобрести различные количества товара.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ru-RU" smtClean="0"/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mtClean="0"/>
              <a:t>Кривая спроса позволяет ответить на два вопроса: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mtClean="0"/>
              <a:t>1) какова будет величина спроса при различных уровнях цен;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mtClean="0"/>
              <a:t>2) как изменится величина спроса при некотором изменении цены?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Неценовые факторы, влияющие на изменение спроса</a:t>
            </a:r>
            <a:endParaRPr lang="ru-RU" dirty="0"/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Качество и ассортимент данного товара. </a:t>
            </a:r>
          </a:p>
          <a:p>
            <a:r>
              <a:rPr lang="ru-RU" smtClean="0"/>
              <a:t>Уровень дохода населения. </a:t>
            </a:r>
          </a:p>
          <a:p>
            <a:r>
              <a:rPr lang="ru-RU" smtClean="0"/>
              <a:t>Цены  на дополняющие товары. </a:t>
            </a:r>
          </a:p>
          <a:p>
            <a:r>
              <a:rPr lang="ru-RU" smtClean="0"/>
              <a:t>Цены на товары – субституты ( товары-заменители). </a:t>
            </a:r>
          </a:p>
          <a:p>
            <a:r>
              <a:rPr lang="ru-RU" smtClean="0"/>
              <a:t>Мода, вкусы и предпочтения. </a:t>
            </a:r>
          </a:p>
          <a:p>
            <a:r>
              <a:rPr lang="ru-RU" smtClean="0"/>
              <a:t>Климатические и сезонные условия. </a:t>
            </a:r>
          </a:p>
          <a:p>
            <a:r>
              <a:rPr lang="ru-RU" smtClean="0"/>
              <a:t>Ожидание изменений доходов и цен. 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>Качество и ассортимент данного товара.</a:t>
            </a:r>
            <a:endParaRPr lang="ru-RU" dirty="0"/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Наличие большого ассортимента товара позволяет покупателю удовлетворить свои желания.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30723" name="Picture 2" descr="http://im6-tub-ru.yandex.net/i?id=455113193-2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068638"/>
            <a:ext cx="2286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http://im7-tub-ru.yandex.net/i?id=284895057-55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2500" y="4221163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8" descr="http://im7-tub-ru.yandex.net/i?id=314008869-14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43663" y="5084763"/>
            <a:ext cx="2286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>Уровень дохода покупателей.</a:t>
            </a:r>
            <a:endParaRPr lang="ru-RU" dirty="0"/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«Низшие товары» - это те блага, которые приобретаются людьми с низкими доходами.</a:t>
            </a:r>
          </a:p>
          <a:p>
            <a:r>
              <a:rPr lang="ru-RU" smtClean="0"/>
              <a:t>«Нормальные товары» - это более ценные и полезные товары.</a:t>
            </a:r>
          </a:p>
          <a:p>
            <a:endParaRPr lang="ru-RU" smtClean="0"/>
          </a:p>
        </p:txBody>
      </p:sp>
      <p:pic>
        <p:nvPicPr>
          <p:cNvPr id="31747" name="Picture 4" descr="http://im4-tub-ru.yandex.net/i?id=62848907-2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9238" y="3933825"/>
            <a:ext cx="381793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6" descr="http://im3-tub-ru.yandex.net/i?id=149443018-2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68813" y="4005263"/>
            <a:ext cx="37052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>Цены на товары- </a:t>
            </a:r>
            <a:r>
              <a:rPr lang="ru-RU" sz="4400" dirty="0" err="1" smtClean="0"/>
              <a:t>субститы</a:t>
            </a:r>
            <a:endParaRPr lang="ru-RU" dirty="0"/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Спрос на аналогичные товары находится в обратной зависимости от изменения цены.</a:t>
            </a:r>
          </a:p>
          <a:p>
            <a:endParaRPr lang="ru-RU" smtClean="0"/>
          </a:p>
        </p:txBody>
      </p:sp>
      <p:pic>
        <p:nvPicPr>
          <p:cNvPr id="32771" name="Picture 2" descr="http://www.sotovik.ru/images/news2/31.03.2011/hp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876550"/>
            <a:ext cx="2151062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 descr="http://im7-tub-ru.yandex.net/i?id=399194090-26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08425" y="2997200"/>
            <a:ext cx="40322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>Мода, вкусы и предпочтения</a:t>
            </a:r>
            <a:endParaRPr lang="ru-RU" dirty="0"/>
          </a:p>
        </p:txBody>
      </p:sp>
      <p:pic>
        <p:nvPicPr>
          <p:cNvPr id="33794" name="Содержимое 3" descr="http://im2-tub-ru.yandex.net/i?id=19808946-08-72&amp;n=21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11188" y="1773238"/>
            <a:ext cx="2039937" cy="2160587"/>
          </a:xfrm>
        </p:spPr>
      </p:pic>
      <p:pic>
        <p:nvPicPr>
          <p:cNvPr id="33795" name="Picture 4" descr="http://im2-tub-ru.yandex.net/i?id=206771942-28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4437063"/>
            <a:ext cx="1689100" cy="191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6" descr="http://im7-tub-ru.yandex.net/i?id=413240717-17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27763" y="1700213"/>
            <a:ext cx="225901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8" descr="http://im0-tub-ru.yandex.net/i?id=543431025-06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84988" y="5229225"/>
            <a:ext cx="15367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10" descr="http://im5-tub-ru.yandex.net/i?id=297492674-39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454400" y="1795463"/>
            <a:ext cx="2413000" cy="42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>Сезонные и климатические условия</a:t>
            </a:r>
            <a:endParaRPr lang="ru-RU" dirty="0"/>
          </a:p>
        </p:txBody>
      </p:sp>
      <p:pic>
        <p:nvPicPr>
          <p:cNvPr id="34818" name="Picture 2" descr="http://im8-tub-ru.yandex.net/i?id=151036684-5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2638" y="3429000"/>
            <a:ext cx="37973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4" descr="http://im0-tub-ru.yandex.net/i?id=69495981-62-72&amp;n=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 flipH="1" flipV="1">
            <a:off x="6784975" y="1484313"/>
            <a:ext cx="144145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6" descr="http://im4-tub-ru.yandex.net/i?id=66793243-67-72&amp;n=21">
            <a:hlinkClick r:id="rId5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827088" y="1816100"/>
            <a:ext cx="2995612" cy="4583113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rgbClr val="543981"/>
                </a:solidFill>
              </a:rPr>
              <a:t>Изменение спроса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 flipV="1">
            <a:off x="3419475" y="1341438"/>
            <a:ext cx="0" cy="3959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>
            <a:off x="3276600" y="5157788"/>
            <a:ext cx="52562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040063" y="5176838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О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2967038" y="128905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Book Antiqua" pitchFamily="18" charset="0"/>
              </a:rPr>
              <a:t>P</a:t>
            </a:r>
            <a:endParaRPr lang="ru-RU" b="1">
              <a:latin typeface="Times New Roman" pitchFamily="18" charset="0"/>
            </a:endParaRP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8367713" y="524827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Book Antiqua" pitchFamily="18" charset="0"/>
              </a:rPr>
              <a:t>Q</a:t>
            </a:r>
            <a:endParaRPr lang="ru-RU" b="1">
              <a:latin typeface="Times New Roman" pitchFamily="18" charset="0"/>
            </a:endParaRPr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>
            <a:off x="4572000" y="1989138"/>
            <a:ext cx="2160588" cy="2160587"/>
          </a:xfrm>
          <a:prstGeom prst="line">
            <a:avLst/>
          </a:prstGeom>
          <a:noFill/>
          <a:ln w="76200">
            <a:solidFill>
              <a:srgbClr val="66002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>
            <a:off x="3851275" y="2708275"/>
            <a:ext cx="2160588" cy="2160588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2" name="Line 14"/>
          <p:cNvSpPr>
            <a:spLocks noChangeShapeType="1"/>
          </p:cNvSpPr>
          <p:nvPr/>
        </p:nvSpPr>
        <p:spPr bwMode="auto">
          <a:xfrm>
            <a:off x="5292725" y="1268413"/>
            <a:ext cx="2159000" cy="2160587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4" name="Line 16"/>
          <p:cNvSpPr>
            <a:spLocks noChangeShapeType="1"/>
          </p:cNvSpPr>
          <p:nvPr/>
        </p:nvSpPr>
        <p:spPr bwMode="auto">
          <a:xfrm>
            <a:off x="5292725" y="2708275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2786" name="Line 18"/>
          <p:cNvSpPr>
            <a:spLocks noChangeShapeType="1"/>
          </p:cNvSpPr>
          <p:nvPr/>
        </p:nvSpPr>
        <p:spPr bwMode="auto">
          <a:xfrm flipH="1">
            <a:off x="4572000" y="3429000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2788" name="Text Box 20"/>
          <p:cNvSpPr txBox="1">
            <a:spLocks noChangeArrowheads="1"/>
          </p:cNvSpPr>
          <p:nvPr/>
        </p:nvSpPr>
        <p:spPr bwMode="auto">
          <a:xfrm>
            <a:off x="3059113" y="5661025"/>
            <a:ext cx="57610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Влияние неценовых факторов</a:t>
            </a:r>
          </a:p>
        </p:txBody>
      </p:sp>
      <p:sp>
        <p:nvSpPr>
          <p:cNvPr id="32790" name="Text Box 22"/>
          <p:cNvSpPr txBox="1">
            <a:spLocks noChangeArrowheads="1"/>
          </p:cNvSpPr>
          <p:nvPr/>
        </p:nvSpPr>
        <p:spPr bwMode="auto">
          <a:xfrm>
            <a:off x="6011863" y="155733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hlink"/>
                </a:solidFill>
                <a:latin typeface="Times New Roman" pitchFamily="18" charset="0"/>
              </a:rPr>
              <a:t>увеличение</a:t>
            </a:r>
          </a:p>
        </p:txBody>
      </p:sp>
      <p:sp>
        <p:nvSpPr>
          <p:cNvPr id="32791" name="Text Box 23"/>
          <p:cNvSpPr txBox="1">
            <a:spLocks noChangeArrowheads="1"/>
          </p:cNvSpPr>
          <p:nvPr/>
        </p:nvSpPr>
        <p:spPr bwMode="auto">
          <a:xfrm>
            <a:off x="3419475" y="4437063"/>
            <a:ext cx="16176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folHlink"/>
                </a:solidFill>
                <a:latin typeface="Times New Roman" pitchFamily="18" charset="0"/>
              </a:rPr>
              <a:t>уменьшение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52" dur="2000" fill="hold"/>
                                        <p:tgtEl>
                                          <p:spTgt spid="32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70" dur="2000" fill="hold"/>
                                        <p:tgtEl>
                                          <p:spTgt spid="32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5" dur="2000" fill="hold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4398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animBg="1"/>
      <p:bldP spid="32772" grpId="0" animBg="1"/>
      <p:bldP spid="32773" grpId="0"/>
      <p:bldP spid="32774" grpId="0"/>
      <p:bldP spid="32775" grpId="0"/>
      <p:bldP spid="32780" grpId="0" animBg="1"/>
      <p:bldP spid="32781" grpId="0" animBg="1"/>
      <p:bldP spid="32782" grpId="0" animBg="1"/>
      <p:bldP spid="32784" grpId="0" animBg="1"/>
      <p:bldP spid="32786" grpId="0" animBg="1"/>
      <p:bldP spid="32790" grpId="0" build="allAtOnce"/>
      <p:bldP spid="32791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1428750"/>
            <a:ext cx="8748464" cy="4114800"/>
          </a:xfrm>
        </p:spPr>
        <p:txBody>
          <a:bodyPr>
            <a:normAutofit/>
          </a:bodyPr>
          <a:lstStyle/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800000"/>
                </a:solidFill>
              </a:rPr>
              <a:t>1.  </a:t>
            </a:r>
            <a:r>
              <a:rPr lang="ru-RU" b="1" dirty="0" smtClean="0">
                <a:solidFill>
                  <a:srgbClr val="993300"/>
                </a:solidFill>
              </a:rPr>
              <a:t>Спрос на товар - это</a:t>
            </a: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А) количество проданных товаров</a:t>
            </a: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Б) желание и возможность потребителя приобрести товар или услугу </a:t>
            </a: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В) потребность покупателей в каком-либо товаре </a:t>
            </a: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Г) желание человека приобрести товар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4274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000500" y="285750"/>
            <a:ext cx="1649413" cy="882650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План урока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>
            <a:normAutofit fontScale="2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8000" b="1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8000" b="1" dirty="0" smtClean="0"/>
              <a:t>1</a:t>
            </a:r>
            <a:r>
              <a:rPr lang="ru-RU" sz="8000" b="1" dirty="0" smtClean="0"/>
              <a:t>. Организационный момент.</a:t>
            </a:r>
            <a:endParaRPr lang="ru-RU" sz="80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8000" dirty="0" smtClean="0"/>
              <a:t>Сообщение темы и целей урока.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8000" b="1" dirty="0" smtClean="0"/>
              <a:t>2. Изучение нового материала: </a:t>
            </a:r>
            <a:endParaRPr lang="ru-RU" sz="80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8000" dirty="0" smtClean="0"/>
              <a:t>Понятие спроса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8000" dirty="0" smtClean="0"/>
              <a:t>Закон спроса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8000" dirty="0" smtClean="0"/>
              <a:t>Факторы , влияющие на спрос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8000" dirty="0" smtClean="0"/>
              <a:t>Выполнение заданий учащимися с практической частью (построение графиков)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8000" b="1" dirty="0" smtClean="0"/>
              <a:t>Закрепление нового материала. </a:t>
            </a:r>
            <a:endParaRPr lang="ru-RU" sz="80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8000" dirty="0" smtClean="0"/>
              <a:t>Устный опрос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8000" dirty="0" err="1" smtClean="0"/>
              <a:t>Резюмирование</a:t>
            </a:r>
            <a:r>
              <a:rPr lang="ru-RU" sz="8000" dirty="0" smtClean="0"/>
              <a:t> пройденного материала;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8000" dirty="0" smtClean="0"/>
              <a:t>Проверка усвоения основных понятий выполнением тестового задания</a:t>
            </a:r>
            <a:r>
              <a:rPr lang="ru-RU" sz="8000" dirty="0" smtClean="0"/>
              <a:t>.</a:t>
            </a:r>
            <a:r>
              <a:rPr lang="ru-RU" sz="8000" dirty="0" smtClean="0"/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8000" b="1" dirty="0" smtClean="0"/>
              <a:t>4. Домашнее задание.</a:t>
            </a:r>
            <a:endParaRPr lang="ru-RU" sz="80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8000" b="1" dirty="0" smtClean="0"/>
              <a:t>5. Подведение итогов урока.</a:t>
            </a:r>
            <a:endParaRPr lang="ru-RU" sz="80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1"/>
          </p:nvPr>
        </p:nvSpPr>
        <p:spPr>
          <a:xfrm>
            <a:off x="323528" y="1600200"/>
            <a:ext cx="8363272" cy="4708525"/>
          </a:xfrm>
        </p:spPr>
        <p:txBody>
          <a:bodyPr>
            <a:normAutofit/>
          </a:bodyPr>
          <a:lstStyle/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800000"/>
                </a:solidFill>
              </a:rPr>
              <a:t>2. </a:t>
            </a:r>
            <a:r>
              <a:rPr lang="ru-RU" b="1" dirty="0" smtClean="0">
                <a:solidFill>
                  <a:srgbClr val="800000"/>
                </a:solidFill>
              </a:rPr>
              <a:t>Если спрос падает, куда сдвигается кривая спроса? </a:t>
            </a: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А) вниз и влево </a:t>
            </a: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Б) по вращению часовой стрелки </a:t>
            </a: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В) вверх и вправо </a:t>
            </a: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Г) против вращения часовой стрелки </a:t>
            </a: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AutoNum type="arabicPeriod" startAt="3"/>
              <a:defRPr/>
            </a:pPr>
            <a:endParaRPr lang="ru-RU" dirty="0" smtClean="0"/>
          </a:p>
        </p:txBody>
      </p:sp>
      <p:sp>
        <p:nvSpPr>
          <p:cNvPr id="56322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000500" y="285750"/>
            <a:ext cx="1643063" cy="785813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1600200"/>
            <a:ext cx="8291264" cy="4708525"/>
          </a:xfrm>
        </p:spPr>
        <p:txBody>
          <a:bodyPr>
            <a:normAutofit/>
          </a:bodyPr>
          <a:lstStyle/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b="1" dirty="0" smtClean="0">
                <a:solidFill>
                  <a:srgbClr val="800000"/>
                </a:solidFill>
              </a:rPr>
              <a:t>3.  </a:t>
            </a:r>
            <a:r>
              <a:rPr lang="ru-RU" b="1" dirty="0" smtClean="0">
                <a:solidFill>
                  <a:srgbClr val="800000"/>
                </a:solidFill>
              </a:rPr>
              <a:t>Если два товара взаимозаменяемы, то рост цены на первый, вызовет:</a:t>
            </a: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А) падение спроса на второй товар</a:t>
            </a: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Б) рост спроса на второй товар </a:t>
            </a: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В) рост предложения второго товара</a:t>
            </a: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Г) падение предложения второго товара</a:t>
            </a: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AutoNum type="arabicPeriod" startAt="3"/>
              <a:defRPr/>
            </a:pPr>
            <a:endParaRPr lang="ru-RU" dirty="0" smtClean="0"/>
          </a:p>
        </p:txBody>
      </p:sp>
      <p:sp>
        <p:nvSpPr>
          <p:cNvPr id="60418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29063" y="285750"/>
            <a:ext cx="1649412" cy="882650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1600200"/>
            <a:ext cx="8291264" cy="4708525"/>
          </a:xfrm>
        </p:spPr>
        <p:txBody>
          <a:bodyPr>
            <a:normAutofit/>
          </a:bodyPr>
          <a:lstStyle/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b="1" dirty="0" smtClean="0">
                <a:solidFill>
                  <a:srgbClr val="800000"/>
                </a:solidFill>
              </a:rPr>
              <a:t>4</a:t>
            </a:r>
            <a:r>
              <a:rPr lang="ru-RU" b="1" dirty="0" smtClean="0">
                <a:solidFill>
                  <a:srgbClr val="800000"/>
                </a:solidFill>
              </a:rPr>
              <a:t>. Причиной </a:t>
            </a:r>
            <a:r>
              <a:rPr lang="ru-RU" b="1" dirty="0">
                <a:solidFill>
                  <a:srgbClr val="800000"/>
                </a:solidFill>
              </a:rPr>
              <a:t>увеличения спроса на роликовые коньки может быть</a:t>
            </a:r>
            <a:r>
              <a:rPr lang="ru-RU" b="1" dirty="0" smtClean="0">
                <a:solidFill>
                  <a:srgbClr val="800000"/>
                </a:solidFill>
              </a:rPr>
              <a:t>:</a:t>
            </a:r>
            <a:endParaRPr lang="ru-RU" b="1" dirty="0" smtClean="0">
              <a:solidFill>
                <a:srgbClr val="800000"/>
              </a:solidFill>
            </a:endParaRPr>
          </a:p>
          <a:p>
            <a:pPr marL="136525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А)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жидание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наступления дождей</a:t>
            </a:r>
          </a:p>
          <a:p>
            <a:pPr marL="136525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Б) Снижение цен на подшипники</a:t>
            </a:r>
          </a:p>
          <a:p>
            <a:pPr marL="136525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В) Приближение летних каникул</a:t>
            </a:r>
          </a:p>
          <a:p>
            <a:pPr marL="136525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Г) Подорожание апельсинового сока</a:t>
            </a: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0418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29063" y="285750"/>
            <a:ext cx="1649412" cy="882650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274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1600200"/>
            <a:ext cx="8291264" cy="4708525"/>
          </a:xfrm>
        </p:spPr>
        <p:txBody>
          <a:bodyPr>
            <a:normAutofit/>
          </a:bodyPr>
          <a:lstStyle/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b="1" dirty="0" smtClean="0">
                <a:solidFill>
                  <a:srgbClr val="800000"/>
                </a:solidFill>
              </a:rPr>
              <a:t>5</a:t>
            </a:r>
            <a:r>
              <a:rPr lang="ru-RU" b="1" dirty="0" smtClean="0">
                <a:solidFill>
                  <a:srgbClr val="800000"/>
                </a:solidFill>
              </a:rPr>
              <a:t>. Выберите пару товаров -заменителей:</a:t>
            </a:r>
            <a:endParaRPr lang="ru-RU" b="1" dirty="0" smtClean="0">
              <a:solidFill>
                <a:srgbClr val="800000"/>
              </a:solidFill>
            </a:endParaRPr>
          </a:p>
          <a:p>
            <a:pPr marL="136525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А)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Автомобильные покрышки и бензин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36525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Б)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Перьевые ручки и чернила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36525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В)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Джинсы и футболка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36525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Г)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Масло и маргарин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09600" indent="-6096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0418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29063" y="285750"/>
            <a:ext cx="1649412" cy="882650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1511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Понятие спроса</a:t>
            </a:r>
            <a:endParaRPr lang="ru-RU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	Среди экономистов очень популярной является шутка: «Даже из попугая можно сделать образованного экономиста. Для этого достаточно, чтобы он заучил всего два слова -«спрос» и «предложение». В каждой шутке есть доля истины. Без всякого сомнения, понятия «спрос» и «предложение» являются ключевыми в экономической теории, изучающей рыночную экономику.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СПРОС -</a:t>
            </a:r>
            <a:endParaRPr lang="ru-RU" dirty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–  это желание купит конкретный товар по конкретной цене в данное время, подкрепляемое готовностью и способностью оплатить покупку. Определять спрос только на основе желаний покупателя невозможно и ошибочно. Далеко не все желания покупателей осуществимы. Кроме желания нужно располагать возможностью их купить, т.е.обладать покупательской способностью.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pPr algn="ctr">
              <a:defRPr/>
            </a:pPr>
            <a:fld id="{62DC729F-D5D0-4639-A1F5-56E798FC1D00}" type="slidenum">
              <a:rPr lang="en-US"/>
              <a:pPr algn="ctr">
                <a:defRPr/>
              </a:pPr>
              <a:t>5</a:t>
            </a:fld>
            <a:endParaRPr lang="en-US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924800" y="6416675"/>
            <a:ext cx="762000" cy="365125"/>
          </a:xfrm>
        </p:spPr>
        <p:txBody>
          <a:bodyPr lIns="0" rIns="0"/>
          <a:lstStyle/>
          <a:p>
            <a:pPr algn="r">
              <a:defRPr/>
            </a:pPr>
            <a:r>
              <a:rPr lang="en-US" dirty="0"/>
              <a:t>3. </a:t>
            </a:r>
          </a:p>
        </p:txBody>
      </p:sp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/>
              <a:t>Факторы, влияющие на спрос</a:t>
            </a:r>
            <a:endParaRPr lang="en-US" sz="400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219200" y="2133600"/>
            <a:ext cx="3200400" cy="3762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Ценовые факторы</a:t>
            </a:r>
            <a:endParaRPr lang="en-US" b="1">
              <a:latin typeface="Book Antiqua" pitchFamily="18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724400" y="2133600"/>
            <a:ext cx="3200400" cy="3762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Неценовые факторы</a:t>
            </a:r>
            <a:endParaRPr lang="en-US" b="1">
              <a:latin typeface="Book Antiqua" pitchFamily="18" charset="0"/>
            </a:endParaRPr>
          </a:p>
        </p:txBody>
      </p:sp>
      <p:sp>
        <p:nvSpPr>
          <p:cNvPr id="20487" name="Text Box 11"/>
          <p:cNvSpPr txBox="1">
            <a:spLocks noChangeArrowheads="1"/>
          </p:cNvSpPr>
          <p:nvPr/>
        </p:nvSpPr>
        <p:spPr bwMode="auto">
          <a:xfrm>
            <a:off x="1219200" y="3048000"/>
            <a:ext cx="3200400" cy="10160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1">
                <a:latin typeface="Times New Roman" pitchFamily="18" charset="0"/>
              </a:rPr>
              <a:t>–изменение цены при неизменности других факторов–</a:t>
            </a:r>
            <a:r>
              <a:rPr lang="en-US" sz="2000" i="1">
                <a:latin typeface="Book Antiqua" pitchFamily="18" charset="0"/>
              </a:rPr>
              <a:t> </a:t>
            </a:r>
          </a:p>
        </p:txBody>
      </p:sp>
      <p:sp>
        <p:nvSpPr>
          <p:cNvPr id="20488" name="Text Box 14"/>
          <p:cNvSpPr txBox="1">
            <a:spLocks noChangeArrowheads="1"/>
          </p:cNvSpPr>
          <p:nvPr/>
        </p:nvSpPr>
        <p:spPr bwMode="auto">
          <a:xfrm>
            <a:off x="4724400" y="3048000"/>
            <a:ext cx="3200400" cy="10160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1">
                <a:latin typeface="Times New Roman" pitchFamily="18" charset="0"/>
              </a:rPr>
              <a:t>–изменение других факторов при неизменной цене–</a:t>
            </a:r>
            <a:r>
              <a:rPr lang="en-US" sz="2000" i="1">
                <a:latin typeface="Book Antiqua" pitchFamily="18" charset="0"/>
              </a:rPr>
              <a:t> </a:t>
            </a:r>
          </a:p>
        </p:txBody>
      </p:sp>
      <p:sp>
        <p:nvSpPr>
          <p:cNvPr id="20489" name="Text Box 15"/>
          <p:cNvSpPr txBox="1">
            <a:spLocks noChangeArrowheads="1"/>
          </p:cNvSpPr>
          <p:nvPr/>
        </p:nvSpPr>
        <p:spPr bwMode="auto">
          <a:xfrm>
            <a:off x="1219200" y="4495800"/>
            <a:ext cx="3200400" cy="7112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определяют </a:t>
            </a:r>
            <a:r>
              <a:rPr lang="ru-RU" sz="2000" b="1">
                <a:solidFill>
                  <a:srgbClr val="FF0000"/>
                </a:solidFill>
                <a:latin typeface="Times New Roman" pitchFamily="18" charset="0"/>
              </a:rPr>
              <a:t>величину</a:t>
            </a:r>
            <a:r>
              <a:rPr lang="ru-RU" sz="2000" b="1">
                <a:latin typeface="Times New Roman" pitchFamily="18" charset="0"/>
              </a:rPr>
              <a:t> спроса</a:t>
            </a:r>
            <a:endParaRPr lang="en-US" sz="2000" b="1">
              <a:latin typeface="Book Antiqua" pitchFamily="18" charset="0"/>
            </a:endParaRPr>
          </a:p>
        </p:txBody>
      </p:sp>
      <p:sp>
        <p:nvSpPr>
          <p:cNvPr id="20490" name="Text Box 16"/>
          <p:cNvSpPr txBox="1">
            <a:spLocks noChangeArrowheads="1"/>
          </p:cNvSpPr>
          <p:nvPr/>
        </p:nvSpPr>
        <p:spPr bwMode="auto">
          <a:xfrm>
            <a:off x="4724400" y="4495800"/>
            <a:ext cx="3200400" cy="7112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определяют </a:t>
            </a:r>
            <a:r>
              <a:rPr lang="ru-RU" sz="2000" b="1">
                <a:solidFill>
                  <a:srgbClr val="FF0000"/>
                </a:solidFill>
                <a:latin typeface="Times New Roman" pitchFamily="18" charset="0"/>
              </a:rPr>
              <a:t>функцию</a:t>
            </a:r>
            <a:r>
              <a:rPr lang="ru-RU" sz="2000" b="1">
                <a:latin typeface="Times New Roman" pitchFamily="18" charset="0"/>
              </a:rPr>
              <a:t> спроса</a:t>
            </a:r>
            <a:endParaRPr lang="en-US" sz="2000" b="1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25513" y="188913"/>
            <a:ext cx="8218487" cy="863600"/>
          </a:xfrm>
        </p:spPr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8313" y="333375"/>
            <a:ext cx="8675687" cy="7343775"/>
          </a:xfrm>
        </p:spPr>
        <p:txBody>
          <a:bodyPr>
            <a:norm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Величина спроса </a:t>
            </a:r>
            <a:r>
              <a:rPr lang="ru-RU" sz="3200" dirty="0" smtClean="0"/>
              <a:t>– это количество товара, которое покупатели готовы купить по данной цене в определенное время и в определенном месте.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закон спроса</a:t>
            </a:r>
            <a:r>
              <a:rPr lang="ru-RU" sz="4000" b="1" dirty="0" smtClean="0">
                <a:latin typeface="+mj-lt"/>
              </a:rPr>
              <a:t>:</a:t>
            </a:r>
            <a:endParaRPr lang="ru-RU" sz="4000" dirty="0" smtClean="0">
              <a:latin typeface="+mj-lt"/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dirty="0" smtClean="0"/>
              <a:t>“ При прочих равных условиях изменение величины спроса находится в обратной зависимости от изменения цены товара. Чем выше цена, тем меньше количество проданного товара”.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Закономерность изменения величины спроса определяется шкалой спроса и графическим изображением в виде кривой спроса.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84213" y="1600200"/>
          <a:ext cx="8002587" cy="5129022"/>
        </p:xfrm>
        <a:graphic>
          <a:graphicData uri="http://schemas.openxmlformats.org/drawingml/2006/table">
            <a:tbl>
              <a:tblPr/>
              <a:tblGrid>
                <a:gridCol w="4000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20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Цена выполнения женской модельной стрижки    (руб)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Количество клиентов, готовых купить данную услугу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250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650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Дата 3"/>
          <p:cNvSpPr>
            <a:spLocks noGrp="1"/>
          </p:cNvSpPr>
          <p:nvPr>
            <p:ph type="dt" sz="quarter" idx="10"/>
          </p:nvPr>
        </p:nvSpPr>
        <p:spPr>
          <a:xfrm>
            <a:off x="179388" y="5876925"/>
            <a:ext cx="1584325" cy="904875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6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pPr algn="ctr">
              <a:defRPr/>
            </a:pPr>
            <a:fld id="{E3AEB76A-A776-44EA-AAFD-FDD07991997E}" type="slidenum">
              <a:rPr lang="en-US"/>
              <a:pPr algn="ctr">
                <a:defRPr/>
              </a:pPr>
              <a:t>8</a:t>
            </a:fld>
            <a:endParaRPr lang="en-US"/>
          </a:p>
        </p:txBody>
      </p:sp>
      <p:sp>
        <p:nvSpPr>
          <p:cNvPr id="27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885113" y="5876925"/>
            <a:ext cx="801687" cy="904875"/>
          </a:xfrm>
        </p:spPr>
        <p:txBody>
          <a:bodyPr lIns="0" rIns="0"/>
          <a:lstStyle/>
          <a:p>
            <a:pPr algn="r">
              <a:defRPr/>
            </a:pPr>
            <a:r>
              <a:rPr lang="en-US" dirty="0" smtClean="0"/>
              <a:t>и</a:t>
            </a:r>
            <a:endParaRPr lang="en-US" dirty="0"/>
          </a:p>
        </p:txBody>
      </p:sp>
      <p:graphicFrame>
        <p:nvGraphicFramePr>
          <p:cNvPr id="2050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1371600" y="646113"/>
          <a:ext cx="5626100" cy="597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Диаграмма" r:id="rId3" imgW="2762305" imgH="2933638" progId="Excel.Sheet.8">
                  <p:embed/>
                </p:oleObj>
              </mc:Choice>
              <mc:Fallback>
                <p:oleObj name="Диаграмма" r:id="rId3" imgW="2762305" imgH="2933638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646113"/>
                        <a:ext cx="5626100" cy="597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/>
              <a:t>Изменение величины спроса</a:t>
            </a:r>
            <a:endParaRPr lang="en-US" sz="4000"/>
          </a:p>
        </p:txBody>
      </p:sp>
      <p:sp>
        <p:nvSpPr>
          <p:cNvPr id="2055" name="Line 24"/>
          <p:cNvSpPr>
            <a:spLocks noChangeShapeType="1"/>
          </p:cNvSpPr>
          <p:nvPr/>
        </p:nvSpPr>
        <p:spPr bwMode="auto">
          <a:xfrm>
            <a:off x="2406650" y="470535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54299" name="Line 27"/>
          <p:cNvSpPr>
            <a:spLocks noChangeShapeType="1"/>
          </p:cNvSpPr>
          <p:nvPr/>
        </p:nvSpPr>
        <p:spPr bwMode="auto">
          <a:xfrm>
            <a:off x="2482850" y="3409950"/>
            <a:ext cx="8382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54301" name="Freeform 29"/>
          <p:cNvSpPr>
            <a:spLocks/>
          </p:cNvSpPr>
          <p:nvPr/>
        </p:nvSpPr>
        <p:spPr bwMode="auto">
          <a:xfrm>
            <a:off x="2895600" y="1447800"/>
            <a:ext cx="4248150" cy="3768725"/>
          </a:xfrm>
          <a:custGeom>
            <a:avLst/>
            <a:gdLst>
              <a:gd name="T0" fmla="*/ 0 w 2496"/>
              <a:gd name="T1" fmla="*/ 0 h 2208"/>
              <a:gd name="T2" fmla="*/ 288 w 2496"/>
              <a:gd name="T3" fmla="*/ 1104 h 2208"/>
              <a:gd name="T4" fmla="*/ 1248 w 2496"/>
              <a:gd name="T5" fmla="*/ 1920 h 2208"/>
              <a:gd name="T6" fmla="*/ 2496 w 2496"/>
              <a:gd name="T7" fmla="*/ 2208 h 2208"/>
              <a:gd name="T8" fmla="*/ 0 60000 65536"/>
              <a:gd name="T9" fmla="*/ 0 60000 65536"/>
              <a:gd name="T10" fmla="*/ 0 60000 65536"/>
              <a:gd name="T11" fmla="*/ 0 60000 65536"/>
              <a:gd name="T12" fmla="*/ 0 w 2496"/>
              <a:gd name="T13" fmla="*/ 0 h 2208"/>
              <a:gd name="T14" fmla="*/ 2496 w 2496"/>
              <a:gd name="T15" fmla="*/ 2208 h 22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96" h="2208">
                <a:moveTo>
                  <a:pt x="0" y="0"/>
                </a:moveTo>
                <a:cubicBezTo>
                  <a:pt x="40" y="392"/>
                  <a:pt x="80" y="784"/>
                  <a:pt x="288" y="1104"/>
                </a:cubicBezTo>
                <a:cubicBezTo>
                  <a:pt x="496" y="1424"/>
                  <a:pt x="880" y="1736"/>
                  <a:pt x="1248" y="1920"/>
                </a:cubicBezTo>
                <a:cubicBezTo>
                  <a:pt x="1616" y="2104"/>
                  <a:pt x="2288" y="2160"/>
                  <a:pt x="2496" y="2208"/>
                </a:cubicBezTo>
              </a:path>
            </a:pathLst>
          </a:custGeom>
          <a:noFill/>
          <a:ln w="63500" cap="flat" cmpd="sng">
            <a:solidFill>
              <a:srgbClr val="339966"/>
            </a:solidFill>
            <a:prstDash val="solid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4302" name="AutoShape 30"/>
          <p:cNvSpPr>
            <a:spLocks noChangeArrowheads="1"/>
          </p:cNvSpPr>
          <p:nvPr/>
        </p:nvSpPr>
        <p:spPr bwMode="auto">
          <a:xfrm>
            <a:off x="4786313" y="4584700"/>
            <a:ext cx="152400" cy="152400"/>
          </a:xfrm>
          <a:prstGeom prst="flowChartConnector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54293" name="AutoShape 21"/>
          <p:cNvSpPr>
            <a:spLocks noChangeArrowheads="1"/>
          </p:cNvSpPr>
          <p:nvPr/>
        </p:nvSpPr>
        <p:spPr bwMode="auto">
          <a:xfrm>
            <a:off x="2863850" y="1581150"/>
            <a:ext cx="152400" cy="152400"/>
          </a:xfrm>
          <a:prstGeom prst="flowChartConnector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54300" name="AutoShape 28"/>
          <p:cNvSpPr>
            <a:spLocks noChangeArrowheads="1"/>
          </p:cNvSpPr>
          <p:nvPr/>
        </p:nvSpPr>
        <p:spPr bwMode="auto">
          <a:xfrm>
            <a:off x="3321050" y="3333750"/>
            <a:ext cx="152400" cy="152400"/>
          </a:xfrm>
          <a:prstGeom prst="flowChartConnector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2061" name="Text Box 31"/>
          <p:cNvSpPr txBox="1">
            <a:spLocks noChangeArrowheads="1"/>
          </p:cNvSpPr>
          <p:nvPr/>
        </p:nvSpPr>
        <p:spPr bwMode="auto">
          <a:xfrm>
            <a:off x="1447800" y="1143000"/>
            <a:ext cx="457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b="1" i="1">
                <a:latin typeface="Book Antiqua" pitchFamily="18" charset="0"/>
              </a:rPr>
              <a:t>P</a:t>
            </a:r>
          </a:p>
        </p:txBody>
      </p:sp>
      <p:sp>
        <p:nvSpPr>
          <p:cNvPr id="2062" name="Text Box 32"/>
          <p:cNvSpPr txBox="1">
            <a:spLocks noChangeArrowheads="1"/>
          </p:cNvSpPr>
          <p:nvPr/>
        </p:nvSpPr>
        <p:spPr bwMode="auto">
          <a:xfrm>
            <a:off x="7467600" y="5715000"/>
            <a:ext cx="457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b="1" i="1">
                <a:latin typeface="Book Antiqua" pitchFamily="18" charset="0"/>
              </a:rPr>
              <a:t>Q</a:t>
            </a:r>
          </a:p>
        </p:txBody>
      </p:sp>
      <p:sp>
        <p:nvSpPr>
          <p:cNvPr id="54305" name="Line 33"/>
          <p:cNvSpPr>
            <a:spLocks noChangeShapeType="1"/>
          </p:cNvSpPr>
          <p:nvPr/>
        </p:nvSpPr>
        <p:spPr bwMode="auto">
          <a:xfrm>
            <a:off x="2438400" y="1676400"/>
            <a:ext cx="4572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064" name="Text Box 35"/>
          <p:cNvSpPr txBox="1">
            <a:spLocks noChangeArrowheads="1"/>
          </p:cNvSpPr>
          <p:nvPr/>
        </p:nvSpPr>
        <p:spPr bwMode="auto">
          <a:xfrm>
            <a:off x="3397250" y="3028950"/>
            <a:ext cx="304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i="1">
                <a:latin typeface="Book Antiqua" pitchFamily="18" charset="0"/>
              </a:rPr>
              <a:t>A</a:t>
            </a:r>
          </a:p>
        </p:txBody>
      </p:sp>
      <p:sp>
        <p:nvSpPr>
          <p:cNvPr id="2065" name="Text Box 36"/>
          <p:cNvSpPr txBox="1">
            <a:spLocks noChangeArrowheads="1"/>
          </p:cNvSpPr>
          <p:nvPr/>
        </p:nvSpPr>
        <p:spPr bwMode="auto">
          <a:xfrm>
            <a:off x="4845050" y="4324350"/>
            <a:ext cx="381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i="1">
                <a:latin typeface="Book Antiqua" pitchFamily="18" charset="0"/>
              </a:rPr>
              <a:t>B</a:t>
            </a:r>
          </a:p>
        </p:txBody>
      </p:sp>
      <p:sp>
        <p:nvSpPr>
          <p:cNvPr id="2066" name="Freeform 47"/>
          <p:cNvSpPr>
            <a:spLocks/>
          </p:cNvSpPr>
          <p:nvPr/>
        </p:nvSpPr>
        <p:spPr bwMode="auto">
          <a:xfrm>
            <a:off x="3397250" y="3409950"/>
            <a:ext cx="1731963" cy="1271588"/>
          </a:xfrm>
          <a:custGeom>
            <a:avLst/>
            <a:gdLst>
              <a:gd name="T0" fmla="*/ 0 w 1091"/>
              <a:gd name="T1" fmla="*/ 0 h 801"/>
              <a:gd name="T2" fmla="*/ 25 w 1091"/>
              <a:gd name="T3" fmla="*/ 125 h 801"/>
              <a:gd name="T4" fmla="*/ 37 w 1091"/>
              <a:gd name="T5" fmla="*/ 163 h 801"/>
              <a:gd name="T6" fmla="*/ 75 w 1091"/>
              <a:gd name="T7" fmla="*/ 188 h 801"/>
              <a:gd name="T8" fmla="*/ 100 w 1091"/>
              <a:gd name="T9" fmla="*/ 225 h 801"/>
              <a:gd name="T10" fmla="*/ 175 w 1091"/>
              <a:gd name="T11" fmla="*/ 275 h 801"/>
              <a:gd name="T12" fmla="*/ 325 w 1091"/>
              <a:gd name="T13" fmla="*/ 425 h 801"/>
              <a:gd name="T14" fmla="*/ 450 w 1091"/>
              <a:gd name="T15" fmla="*/ 551 h 801"/>
              <a:gd name="T16" fmla="*/ 601 w 1091"/>
              <a:gd name="T17" fmla="*/ 626 h 801"/>
              <a:gd name="T18" fmla="*/ 638 w 1091"/>
              <a:gd name="T19" fmla="*/ 638 h 801"/>
              <a:gd name="T20" fmla="*/ 751 w 1091"/>
              <a:gd name="T21" fmla="*/ 701 h 801"/>
              <a:gd name="T22" fmla="*/ 826 w 1091"/>
              <a:gd name="T23" fmla="*/ 726 h 801"/>
              <a:gd name="T24" fmla="*/ 989 w 1091"/>
              <a:gd name="T25" fmla="*/ 801 h 801"/>
              <a:gd name="T26" fmla="*/ 1091 w 1091"/>
              <a:gd name="T27" fmla="*/ 390 h 80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091"/>
              <a:gd name="T43" fmla="*/ 0 h 801"/>
              <a:gd name="T44" fmla="*/ 1091 w 1091"/>
              <a:gd name="T45" fmla="*/ 801 h 801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091" h="801">
                <a:moveTo>
                  <a:pt x="0" y="0"/>
                </a:moveTo>
                <a:cubicBezTo>
                  <a:pt x="8" y="42"/>
                  <a:pt x="17" y="83"/>
                  <a:pt x="25" y="125"/>
                </a:cubicBezTo>
                <a:cubicBezTo>
                  <a:pt x="28" y="138"/>
                  <a:pt x="29" y="153"/>
                  <a:pt x="37" y="163"/>
                </a:cubicBezTo>
                <a:cubicBezTo>
                  <a:pt x="46" y="175"/>
                  <a:pt x="62" y="180"/>
                  <a:pt x="75" y="188"/>
                </a:cubicBezTo>
                <a:cubicBezTo>
                  <a:pt x="83" y="200"/>
                  <a:pt x="89" y="215"/>
                  <a:pt x="100" y="225"/>
                </a:cubicBezTo>
                <a:cubicBezTo>
                  <a:pt x="123" y="245"/>
                  <a:pt x="175" y="275"/>
                  <a:pt x="175" y="275"/>
                </a:cubicBezTo>
                <a:cubicBezTo>
                  <a:pt x="210" y="329"/>
                  <a:pt x="275" y="384"/>
                  <a:pt x="325" y="425"/>
                </a:cubicBezTo>
                <a:cubicBezTo>
                  <a:pt x="373" y="464"/>
                  <a:pt x="398" y="513"/>
                  <a:pt x="450" y="551"/>
                </a:cubicBezTo>
                <a:cubicBezTo>
                  <a:pt x="531" y="610"/>
                  <a:pt x="510" y="596"/>
                  <a:pt x="601" y="626"/>
                </a:cubicBezTo>
                <a:cubicBezTo>
                  <a:pt x="613" y="630"/>
                  <a:pt x="638" y="638"/>
                  <a:pt x="638" y="638"/>
                </a:cubicBezTo>
                <a:cubicBezTo>
                  <a:pt x="682" y="667"/>
                  <a:pt x="695" y="677"/>
                  <a:pt x="751" y="701"/>
                </a:cubicBezTo>
                <a:cubicBezTo>
                  <a:pt x="775" y="711"/>
                  <a:pt x="826" y="726"/>
                  <a:pt x="826" y="726"/>
                </a:cubicBezTo>
                <a:cubicBezTo>
                  <a:pt x="873" y="761"/>
                  <a:pt x="930" y="801"/>
                  <a:pt x="989" y="801"/>
                </a:cubicBezTo>
                <a:lnTo>
                  <a:pt x="1091" y="390"/>
                </a:lnTo>
              </a:path>
            </a:pathLst>
          </a:custGeom>
          <a:noFill/>
          <a:ln w="9525" cap="flat" cmpd="sng">
            <a:noFill/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67" name="Text Box 49"/>
          <p:cNvSpPr txBox="1">
            <a:spLocks noChangeArrowheads="1"/>
          </p:cNvSpPr>
          <p:nvPr/>
        </p:nvSpPr>
        <p:spPr bwMode="auto">
          <a:xfrm>
            <a:off x="6597650" y="4795838"/>
            <a:ext cx="5334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i="1">
                <a:latin typeface="Book Antiqua" pitchFamily="18" charset="0"/>
              </a:rPr>
              <a:t>D</a:t>
            </a:r>
          </a:p>
        </p:txBody>
      </p:sp>
      <p:sp>
        <p:nvSpPr>
          <p:cNvPr id="54324" name="Line 52"/>
          <p:cNvSpPr>
            <a:spLocks noChangeShapeType="1"/>
          </p:cNvSpPr>
          <p:nvPr/>
        </p:nvSpPr>
        <p:spPr bwMode="auto">
          <a:xfrm flipV="1">
            <a:off x="2406650" y="4705350"/>
            <a:ext cx="2438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4325" name="Line 53"/>
          <p:cNvSpPr>
            <a:spLocks noChangeShapeType="1"/>
          </p:cNvSpPr>
          <p:nvPr/>
        </p:nvSpPr>
        <p:spPr bwMode="auto">
          <a:xfrm>
            <a:off x="2909888" y="1735138"/>
            <a:ext cx="0" cy="38100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4326" name="Line 54"/>
          <p:cNvSpPr>
            <a:spLocks noChangeShapeType="1"/>
          </p:cNvSpPr>
          <p:nvPr/>
        </p:nvSpPr>
        <p:spPr bwMode="auto">
          <a:xfrm>
            <a:off x="3397250" y="3486150"/>
            <a:ext cx="0" cy="20574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4327" name="Line 55"/>
          <p:cNvSpPr>
            <a:spLocks noChangeShapeType="1"/>
          </p:cNvSpPr>
          <p:nvPr/>
        </p:nvSpPr>
        <p:spPr bwMode="auto">
          <a:xfrm>
            <a:off x="4857750" y="4745038"/>
            <a:ext cx="19050" cy="81121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4328" name="Line 56"/>
          <p:cNvSpPr>
            <a:spLocks noChangeShapeType="1"/>
          </p:cNvSpPr>
          <p:nvPr/>
        </p:nvSpPr>
        <p:spPr bwMode="auto">
          <a:xfrm flipV="1">
            <a:off x="2468563" y="5148263"/>
            <a:ext cx="4343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4329" name="AutoShape 57"/>
          <p:cNvSpPr>
            <a:spLocks noChangeArrowheads="1"/>
          </p:cNvSpPr>
          <p:nvPr/>
        </p:nvSpPr>
        <p:spPr bwMode="auto">
          <a:xfrm>
            <a:off x="6750050" y="5086350"/>
            <a:ext cx="152400" cy="152400"/>
          </a:xfrm>
          <a:prstGeom prst="flowChartConnector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54330" name="Line 58"/>
          <p:cNvSpPr>
            <a:spLocks noChangeShapeType="1"/>
          </p:cNvSpPr>
          <p:nvPr/>
        </p:nvSpPr>
        <p:spPr bwMode="auto">
          <a:xfrm flipH="1">
            <a:off x="6826250" y="5238750"/>
            <a:ext cx="0" cy="31273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75" name="Text Box 37"/>
          <p:cNvSpPr txBox="1">
            <a:spLocks noChangeArrowheads="1"/>
          </p:cNvSpPr>
          <p:nvPr/>
        </p:nvSpPr>
        <p:spPr bwMode="auto">
          <a:xfrm>
            <a:off x="2895600" y="1447800"/>
            <a:ext cx="3810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i="1">
                <a:latin typeface="Book Antiqua" pitchFamily="18" charset="0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4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3000"/>
                                        <p:tgtEl>
                                          <p:spTgt spid="54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000"/>
                                        <p:tgtEl>
                                          <p:spTgt spid="54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0"/>
                                        <p:tgtEl>
                                          <p:spTgt spid="54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3000"/>
                                        <p:tgtEl>
                                          <p:spTgt spid="54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3000"/>
                                        <p:tgtEl>
                                          <p:spTgt spid="54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000"/>
                                        <p:tgtEl>
                                          <p:spTgt spid="54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3000"/>
                                        <p:tgtEl>
                                          <p:spTgt spid="54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9" grpId="0" animBg="1"/>
      <p:bldP spid="54301" grpId="0" animBg="1"/>
      <p:bldP spid="54302" grpId="0" animBg="1"/>
      <p:bldP spid="54293" grpId="0" animBg="1"/>
      <p:bldP spid="54300" grpId="0" animBg="1"/>
      <p:bldP spid="54305" grpId="0" animBg="1"/>
      <p:bldP spid="54324" grpId="0" animBg="1"/>
      <p:bldP spid="54325" grpId="0" animBg="1"/>
      <p:bldP spid="54326" grpId="0" animBg="1"/>
      <p:bldP spid="54327" grpId="0" animBg="1"/>
      <p:bldP spid="54328" grpId="0" animBg="1"/>
      <p:bldP spid="54329" grpId="0" animBg="1"/>
      <p:bldP spid="543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8440737" cy="10509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/>
              <a:t>Эффекты в законе спроса :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2590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mtClean="0"/>
              <a:t> Эффект дохода</a:t>
            </a:r>
          </a:p>
          <a:p>
            <a:pPr>
              <a:lnSpc>
                <a:spcPct val="150000"/>
              </a:lnSpc>
            </a:pPr>
            <a:r>
              <a:rPr lang="ru-RU" smtClean="0"/>
              <a:t> Эффект замещения</a:t>
            </a:r>
          </a:p>
          <a:p>
            <a:pPr>
              <a:lnSpc>
                <a:spcPct val="150000"/>
              </a:lnSpc>
            </a:pPr>
            <a:r>
              <a:rPr lang="ru-RU" smtClean="0"/>
              <a:t> Эффект убывания предельной полезности</a:t>
            </a:r>
          </a:p>
        </p:txBody>
      </p:sp>
      <p:pic>
        <p:nvPicPr>
          <p:cNvPr id="25603" name="Picture 6" descr="C:\Documents and Settings\Администратор.АДМИНИСТРАТОР\Мои документы\Мои рисунки\Движ картинки\food26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8006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7" descr="C:\Documents and Settings\Администратор.АДМИНИСТРАТОР\Мои документы\Мои рисунки\Движ картинки\food1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5334000"/>
            <a:ext cx="17145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10" descr="C:\Documents and Settings\Администратор.АДМИНИСТРАТОР\Мои документы\Мои рисунки\Движ картинки\food20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2133600"/>
            <a:ext cx="1744663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1" descr="C:\Documents and Settings\Администратор.АДМИНИСТРАТОР\Мои документы\Мои рисунки\Движ картинки\food33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4953000"/>
            <a:ext cx="160020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203</TotalTime>
  <Words>673</Words>
  <Application>Microsoft Office PowerPoint</Application>
  <PresentationFormat>Экран (4:3)</PresentationFormat>
  <Paragraphs>128</Paragraphs>
  <Slides>23</Slides>
  <Notes>6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4" baseType="lpstr">
      <vt:lpstr>Arial</vt:lpstr>
      <vt:lpstr>Book Antiqua</vt:lpstr>
      <vt:lpstr>Calibri</vt:lpstr>
      <vt:lpstr>Lucida Sans</vt:lpstr>
      <vt:lpstr>Tahoma</vt:lpstr>
      <vt:lpstr>Times New Roman</vt:lpstr>
      <vt:lpstr>Wingdings</vt:lpstr>
      <vt:lpstr>Wingdings 2</vt:lpstr>
      <vt:lpstr>Wingdings 3</vt:lpstr>
      <vt:lpstr>Апекс</vt:lpstr>
      <vt:lpstr>Диаграмма</vt:lpstr>
      <vt:lpstr>Тема урока  «Спрос. Закон спроса»   Цель: формирование  основных понятий ; спрос, закон спроса, кривая спроса  </vt:lpstr>
      <vt:lpstr>План урока </vt:lpstr>
      <vt:lpstr>Понятие спроса</vt:lpstr>
      <vt:lpstr>СПРОС -</vt:lpstr>
      <vt:lpstr>Факторы, влияющие на спрос</vt:lpstr>
      <vt:lpstr> </vt:lpstr>
      <vt:lpstr>Закономерность изменения величины спроса определяется шкалой спроса и графическим изображением в виде кривой спроса.</vt:lpstr>
      <vt:lpstr>Изменение величины спроса</vt:lpstr>
      <vt:lpstr>Эффекты в законе спроса :</vt:lpstr>
      <vt:lpstr>Эффект убывания предельной полезности -</vt:lpstr>
      <vt:lpstr>Кривая спроса</vt:lpstr>
      <vt:lpstr>Неценовые факторы, влияющие на изменение спроса</vt:lpstr>
      <vt:lpstr>Качество и ассортимент данного товара.</vt:lpstr>
      <vt:lpstr>Уровень дохода покупателей.</vt:lpstr>
      <vt:lpstr>Цены на товары- субститы</vt:lpstr>
      <vt:lpstr>Мода, вкусы и предпочтения</vt:lpstr>
      <vt:lpstr>Сезонные и климатические условия</vt:lpstr>
      <vt:lpstr>Изменение спроса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  «Спрос. Закон спроса»</dc:title>
  <dc:creator>User</dc:creator>
  <cp:lastModifiedBy>NV</cp:lastModifiedBy>
  <cp:revision>36</cp:revision>
  <dcterms:created xsi:type="dcterms:W3CDTF">2012-10-06T20:10:57Z</dcterms:created>
  <dcterms:modified xsi:type="dcterms:W3CDTF">2022-12-31T08:29:18Z</dcterms:modified>
</cp:coreProperties>
</file>