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74" r:id="rId2"/>
    <p:sldId id="305" r:id="rId3"/>
    <p:sldId id="320" r:id="rId4"/>
    <p:sldId id="322" r:id="rId5"/>
    <p:sldId id="323" r:id="rId6"/>
    <p:sldId id="324" r:id="rId7"/>
    <p:sldId id="325" r:id="rId8"/>
    <p:sldId id="318" r:id="rId9"/>
    <p:sldId id="326" r:id="rId10"/>
    <p:sldId id="332" r:id="rId11"/>
    <p:sldId id="327" r:id="rId12"/>
    <p:sldId id="336" r:id="rId13"/>
    <p:sldId id="333" r:id="rId14"/>
    <p:sldId id="335" r:id="rId15"/>
    <p:sldId id="328" r:id="rId16"/>
    <p:sldId id="330" r:id="rId17"/>
    <p:sldId id="329" r:id="rId18"/>
    <p:sldId id="334" r:id="rId19"/>
    <p:sldId id="30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BC"/>
    <a:srgbClr val="00FFFF"/>
    <a:srgbClr val="66FF33"/>
    <a:srgbClr val="19772F"/>
    <a:srgbClr val="FFCC99"/>
    <a:srgbClr val="FF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49" autoAdjust="0"/>
    <p:restoredTop sz="94660"/>
  </p:normalViewPr>
  <p:slideViewPr>
    <p:cSldViewPr>
      <p:cViewPr varScale="1">
        <p:scale>
          <a:sx n="110" d="100"/>
          <a:sy n="110" d="100"/>
        </p:scale>
        <p:origin x="17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2E61C-B506-44B2-A253-CB0B20C56E0B}" type="datetimeFigureOut">
              <a:rPr lang="ru-RU" smtClean="0"/>
              <a:pPr/>
              <a:t>31.12.2022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B6192-9182-4CD9-924B-10CDE67FA0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28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B6192-9182-4CD9-924B-10CDE67FA02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62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A71DB-B69F-4D24-BA52-726BF2FE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EDD12CB-1A61-489D-A922-0AAD005C8B1F}" type="datetimeFigureOut">
              <a:rPr lang="en-US" smtClean="0"/>
              <a:pPr>
                <a:defRPr/>
              </a:pPr>
              <a:t>12/31/2022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F8C4F4A-4BBE-4E43-B352-0EC1A8C23A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1.jpe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5.emf"/><Relationship Id="rId4" Type="http://schemas.openxmlformats.org/officeDocument/2006/relationships/oleObject" Target="../embeddings/_____Microsoft_Excel_97-20031.xls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11.jpe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1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lforchildren.ru/pictures/school/school10-01.gi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aufgab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aufgab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533400" y="4876800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dirty="0" err="1" smtClean="0">
                <a:solidFill>
                  <a:srgbClr val="C00000"/>
                </a:solidFill>
              </a:rPr>
              <a:t>Нуруллова</a:t>
            </a:r>
            <a:r>
              <a:rPr lang="ru-RU" sz="1800" dirty="0" smtClean="0">
                <a:solidFill>
                  <a:srgbClr val="C00000"/>
                </a:solidFill>
              </a:rPr>
              <a:t> Галина Николаевна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МБОО </a:t>
            </a:r>
            <a:r>
              <a:rPr lang="ru-RU" sz="1800" dirty="0" err="1" smtClean="0">
                <a:solidFill>
                  <a:srgbClr val="C00000"/>
                </a:solidFill>
              </a:rPr>
              <a:t>Большекандалинская</a:t>
            </a:r>
            <a:r>
              <a:rPr lang="ru-RU" sz="1800" dirty="0" smtClean="0">
                <a:solidFill>
                  <a:srgbClr val="C00000"/>
                </a:solidFill>
              </a:rPr>
              <a:t> СШ</a:t>
            </a:r>
            <a:endParaRPr lang="ru-RU" sz="1800" dirty="0" smtClean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286000"/>
            <a:ext cx="6400800" cy="17526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5400" b="1" dirty="0" smtClean="0">
                <a:solidFill>
                  <a:srgbClr val="003FBC"/>
                </a:solidFill>
              </a:rPr>
              <a:t>Функция. </a:t>
            </a:r>
          </a:p>
          <a:p>
            <a:pPr>
              <a:defRPr/>
            </a:pPr>
            <a:r>
              <a:rPr lang="ru-RU" sz="5400" b="1" dirty="0" smtClean="0">
                <a:solidFill>
                  <a:srgbClr val="003FBC"/>
                </a:solidFill>
              </a:rPr>
              <a:t>Свойства функции.</a:t>
            </a:r>
            <a:endParaRPr lang="ru-RU" sz="5400" b="1" dirty="0">
              <a:solidFill>
                <a:srgbClr val="003FBC"/>
              </a:solidFill>
            </a:endParaRPr>
          </a:p>
        </p:txBody>
      </p:sp>
      <p:pic>
        <p:nvPicPr>
          <p:cNvPr id="5" name="Рисунок 4" descr="school10-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50115"/>
            <a:ext cx="2286000" cy="22517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0795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3400" y="533400"/>
            <a:ext cx="7772400" cy="1676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Нулем функции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y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=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f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(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x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)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называется такое значение аргумента 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x</a:t>
            </a:r>
            <a:r>
              <a:rPr lang="ru-RU" sz="2400" b="1" i="1" baseline="-250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, при котором функция обращается в нуль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</a:rPr>
              <a:t>:  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f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(x</a:t>
            </a:r>
            <a:r>
              <a:rPr lang="ru-RU" sz="2400" b="1" i="1" baseline="-25000" dirty="0" smtClean="0">
                <a:solidFill>
                  <a:schemeClr val="accent4">
                    <a:lumMod val="50000"/>
                  </a:schemeClr>
                </a:solidFill>
              </a:rPr>
              <a:t>0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) = 0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Нули функции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абсциссы точек пересечения с Ох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6" name="Рисунок 25" descr="сет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943100"/>
            <a:ext cx="6096000" cy="4572000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3505200" y="2286000"/>
            <a:ext cx="0" cy="39624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143000" y="4343400"/>
            <a:ext cx="4724400" cy="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1737360" y="2819400"/>
            <a:ext cx="3444240" cy="3032760"/>
          </a:xfrm>
          <a:custGeom>
            <a:avLst/>
            <a:gdLst>
              <a:gd name="connsiteX0" fmla="*/ 0 w 4038600"/>
              <a:gd name="connsiteY0" fmla="*/ 2100580 h 5575300"/>
              <a:gd name="connsiteX1" fmla="*/ 609600 w 4038600"/>
              <a:gd name="connsiteY1" fmla="*/ 4157980 h 5575300"/>
              <a:gd name="connsiteX2" fmla="*/ 1676400 w 4038600"/>
              <a:gd name="connsiteY2" fmla="*/ 5392420 h 5575300"/>
              <a:gd name="connsiteX3" fmla="*/ 2407920 w 4038600"/>
              <a:gd name="connsiteY3" fmla="*/ 5255260 h 5575300"/>
              <a:gd name="connsiteX4" fmla="*/ 2895600 w 4038600"/>
              <a:gd name="connsiteY4" fmla="*/ 4157980 h 5575300"/>
              <a:gd name="connsiteX5" fmla="*/ 3855720 w 4038600"/>
              <a:gd name="connsiteY5" fmla="*/ 652780 h 5575300"/>
              <a:gd name="connsiteX6" fmla="*/ 3992880 w 4038600"/>
              <a:gd name="connsiteY6" fmla="*/ 241300 h 557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8600" h="5575300">
                <a:moveTo>
                  <a:pt x="0" y="2100580"/>
                </a:moveTo>
                <a:cubicBezTo>
                  <a:pt x="165100" y="2854960"/>
                  <a:pt x="330200" y="3609340"/>
                  <a:pt x="609600" y="4157980"/>
                </a:cubicBezTo>
                <a:cubicBezTo>
                  <a:pt x="889000" y="4706620"/>
                  <a:pt x="1376680" y="5209540"/>
                  <a:pt x="1676400" y="5392420"/>
                </a:cubicBezTo>
                <a:cubicBezTo>
                  <a:pt x="1976120" y="5575300"/>
                  <a:pt x="2204720" y="5461000"/>
                  <a:pt x="2407920" y="5255260"/>
                </a:cubicBezTo>
                <a:cubicBezTo>
                  <a:pt x="2611120" y="5049520"/>
                  <a:pt x="2654300" y="4925060"/>
                  <a:pt x="2895600" y="4157980"/>
                </a:cubicBezTo>
                <a:cubicBezTo>
                  <a:pt x="3136900" y="3390900"/>
                  <a:pt x="3672840" y="1305560"/>
                  <a:pt x="3855720" y="652780"/>
                </a:cubicBezTo>
                <a:cubicBezTo>
                  <a:pt x="4038600" y="0"/>
                  <a:pt x="4015740" y="120650"/>
                  <a:pt x="3992880" y="241300"/>
                </a:cubicBezTo>
              </a:path>
            </a:pathLst>
          </a:cu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90600" y="0"/>
            <a:ext cx="33446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3. Нули функции</a:t>
            </a:r>
            <a:endParaRPr lang="ru-RU" sz="3200" dirty="0"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67400" y="5486400"/>
            <a:ext cx="3109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x</a:t>
            </a:r>
            <a:r>
              <a:rPr lang="ru-RU" sz="2400" b="1" baseline="-300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1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,x</a:t>
            </a:r>
            <a:r>
              <a:rPr lang="ru-RU" sz="2400" b="1" baseline="-300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2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 - нули функции 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1524000" y="4495800"/>
          <a:ext cx="404812" cy="65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98" name="Equation" r:id="rId4" imgW="152280" imgH="228600" progId="Equation.DSMT4">
                  <p:embed/>
                </p:oleObj>
              </mc:Choice>
              <mc:Fallback>
                <p:oleObj name="Equation" r:id="rId4" imgW="15228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495800"/>
                        <a:ext cx="404812" cy="657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4556125" y="4495800"/>
          <a:ext cx="43815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99" name="Equation" r:id="rId6" imgW="164880" imgH="228600" progId="Equation.DSMT4">
                  <p:embed/>
                </p:oleObj>
              </mc:Choice>
              <mc:Fallback>
                <p:oleObj name="Equation" r:id="rId6" imgW="164880" imgH="228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25" y="4495800"/>
                        <a:ext cx="438150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Oval 44"/>
          <p:cNvSpPr>
            <a:spLocks noChangeArrowheads="1"/>
          </p:cNvSpPr>
          <p:nvPr/>
        </p:nvSpPr>
        <p:spPr bwMode="auto">
          <a:xfrm flipH="1" flipV="1">
            <a:off x="4419600" y="4267200"/>
            <a:ext cx="130175" cy="166688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Oval 44"/>
          <p:cNvSpPr>
            <a:spLocks noChangeArrowheads="1"/>
          </p:cNvSpPr>
          <p:nvPr/>
        </p:nvSpPr>
        <p:spPr bwMode="auto">
          <a:xfrm flipH="1" flipV="1">
            <a:off x="1828800" y="4267200"/>
            <a:ext cx="130175" cy="166688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5622925" y="4510088"/>
          <a:ext cx="471488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0" name="Equation" r:id="rId8" imgW="177480" imgH="164880" progId="Equation.DSMT4">
                  <p:embed/>
                </p:oleObj>
              </mc:Choice>
              <mc:Fallback>
                <p:oleObj name="Equation" r:id="rId8" imgW="177480" imgH="164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925" y="4510088"/>
                        <a:ext cx="471488" cy="47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"/>
          <p:cNvGraphicFramePr>
            <a:graphicFrameLocks noChangeAspect="1"/>
          </p:cNvGraphicFramePr>
          <p:nvPr/>
        </p:nvGraphicFramePr>
        <p:xfrm>
          <a:off x="3706813" y="2286000"/>
          <a:ext cx="371475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1" name="Equation" r:id="rId10" imgW="139680" imgH="164880" progId="Equation.DSMT4">
                  <p:embed/>
                </p:oleObj>
              </mc:Choice>
              <mc:Fallback>
                <p:oleObj name="Equation" r:id="rId10" imgW="139680" imgH="1648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6813" y="2286000"/>
                        <a:ext cx="371475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4400" y="228600"/>
            <a:ext cx="2324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4. Четность</a:t>
            </a:r>
            <a:endParaRPr lang="ru-RU" sz="3200" dirty="0">
              <a:latin typeface="+mn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2099220" y="4385204"/>
            <a:ext cx="4945577" cy="16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90600" y="838200"/>
            <a:ext cx="2524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Четная функция</a:t>
            </a:r>
            <a:endParaRPr lang="ru-RU" sz="24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0200" y="762000"/>
            <a:ext cx="2826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Нечетная функция</a:t>
            </a:r>
            <a:endParaRPr lang="ru-RU" sz="24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371600"/>
            <a:ext cx="4506057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 = f(x)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называется четной, если  для любого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области определения выполняется равенство     </a:t>
            </a:r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 (-x) = f (x)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 ч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етной функция симметричен относительно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оси ординат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7943" y="1295400"/>
            <a:ext cx="4506057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 = f(x)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называется нечетной, если  для любого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области определения выполняется равенство </a:t>
            </a:r>
          </a:p>
          <a:p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 (-x) = - f (x)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  График нечетной функции симметричен относительно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начала координат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7394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7525" name="Object 7"/>
          <p:cNvGraphicFramePr>
            <a:graphicFrameLocks noChangeAspect="1"/>
          </p:cNvGraphicFramePr>
          <p:nvPr/>
        </p:nvGraphicFramePr>
        <p:xfrm>
          <a:off x="914400" y="3409951"/>
          <a:ext cx="2971800" cy="2971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7" r:id="rId4" imgW="1976628" imgH="1691945" progId="Visio.Drawing.11">
                  <p:embed/>
                </p:oleObj>
              </mc:Choice>
              <mc:Fallback>
                <p:oleObj r:id="rId4" imgW="1976628" imgH="1691945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206" t="6764" r="12825" b="6764"/>
                      <a:stretch>
                        <a:fillRect/>
                      </a:stretch>
                    </p:blipFill>
                    <p:spPr bwMode="auto">
                      <a:xfrm>
                        <a:off x="914400" y="3409951"/>
                        <a:ext cx="2971800" cy="29717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26" name="Object 8"/>
          <p:cNvGraphicFramePr>
            <a:graphicFrameLocks noChangeAspect="1"/>
          </p:cNvGraphicFramePr>
          <p:nvPr/>
        </p:nvGraphicFramePr>
        <p:xfrm>
          <a:off x="5638800" y="3446755"/>
          <a:ext cx="2895600" cy="2876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8" r:id="rId6" imgW="1976628" imgH="1691945" progId="Visio.Drawing.11">
                  <p:embed/>
                </p:oleObj>
              </mc:Choice>
              <mc:Fallback>
                <p:oleObj r:id="rId6" imgW="1976628" imgH="1691945" progId="Visio.Drawing.11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820" t="7253" r="12825" b="6764"/>
                      <a:stretch>
                        <a:fillRect/>
                      </a:stretch>
                    </p:blipFill>
                    <p:spPr bwMode="auto">
                      <a:xfrm>
                        <a:off x="5638800" y="3446755"/>
                        <a:ext cx="2895600" cy="28762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1" name="Rectangle 7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848600" cy="6858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Промежутки </a:t>
            </a:r>
            <a:r>
              <a:rPr lang="ru-RU" sz="3200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знакопостоянства</a:t>
            </a:r>
            <a:endParaRPr lang="ru-RU" sz="32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2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0" y="762000"/>
            <a:ext cx="8534400" cy="215741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Промежутки, на которых непрерывная функция сохраняет свой знак и не обращается в нуль, называются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промежутками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знакопостоянства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8600" y="2133600"/>
            <a:ext cx="426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&gt; 0 (график расположен выше оси ОХ) при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1)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(3; +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∞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 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&lt;0 (график расположен ниже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OX)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;3)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4692" name="Object 1"/>
          <p:cNvGraphicFramePr>
            <a:graphicFrameLocks noChangeAspect="1"/>
          </p:cNvGraphicFramePr>
          <p:nvPr/>
        </p:nvGraphicFramePr>
        <p:xfrm>
          <a:off x="4572000" y="2819400"/>
          <a:ext cx="4189413" cy="3763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3" r:id="rId3" imgW="2156460" imgH="1512113" progId="Visio.Drawing.11">
                  <p:embed/>
                </p:oleObj>
              </mc:Choice>
              <mc:Fallback>
                <p:oleObj r:id="rId3" imgW="2156460" imgH="1512113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1755" t="8113" r="11369" b="7567"/>
                      <a:stretch>
                        <a:fillRect/>
                      </a:stretch>
                    </p:blipFill>
                    <p:spPr bwMode="auto">
                      <a:xfrm>
                        <a:off x="4572000" y="2819400"/>
                        <a:ext cx="4189413" cy="3763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44"/>
          <p:cNvSpPr>
            <a:spLocks noChangeArrowheads="1"/>
          </p:cNvSpPr>
          <p:nvPr/>
        </p:nvSpPr>
        <p:spPr bwMode="auto">
          <a:xfrm flipH="1" flipV="1">
            <a:off x="7696200" y="5410200"/>
            <a:ext cx="130175" cy="166688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Oval 44"/>
          <p:cNvSpPr>
            <a:spLocks noChangeArrowheads="1"/>
          </p:cNvSpPr>
          <p:nvPr/>
        </p:nvSpPr>
        <p:spPr bwMode="auto">
          <a:xfrm flipH="1" flipV="1">
            <a:off x="6858000" y="5410200"/>
            <a:ext cx="130175" cy="166688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/>
      <p:bldP spid="18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3971924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6. Непрерывность</a:t>
            </a:r>
            <a:endParaRPr lang="ru-RU" sz="32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685800"/>
            <a:ext cx="8507413" cy="30480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Функция называется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непрерывной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промежутке, если она определена на этом промежутке и  непрерывна в каждой точке этого промежутка.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Непрерывность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функции на промежутке Х означает, что график функции на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всей области определения сплошной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т.е. не имеет проколов и скачков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Определите, на каком из рисунков изображен график непрерывной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475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0034" y="4786324"/>
          <a:ext cx="3492500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0" name="Worksheet" r:id="rId4" imgW="5934117" imgH="3209883" progId="Excel.Sheet.8">
                  <p:embed/>
                </p:oleObj>
              </mc:Choice>
              <mc:Fallback>
                <p:oleObj name="Worksheet" r:id="rId4" imgW="5934117" imgH="3209883" progId="Excel.Sheet.8">
                  <p:embed/>
                  <p:pic>
                    <p:nvPicPr>
                      <p:cNvPr id="0" name="Picture 2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3326"/>
                      <a:stretch>
                        <a:fillRect/>
                      </a:stretch>
                    </p:blipFill>
                    <p:spPr bwMode="auto">
                      <a:xfrm>
                        <a:off x="500034" y="4786324"/>
                        <a:ext cx="3492500" cy="188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8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429124" y="4786324"/>
          <a:ext cx="3322660" cy="1826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1" name="Worksheet" r:id="rId7" imgW="5486400" imgH="2819400" progId="Excel.Sheet.8">
                  <p:embed/>
                </p:oleObj>
              </mc:Choice>
              <mc:Fallback>
                <p:oleObj name="Worksheet" r:id="rId7" imgW="5486400" imgH="281940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728" t="17755" r="11598" b="7610"/>
                      <a:stretch>
                        <a:fillRect/>
                      </a:stretch>
                    </p:blipFill>
                    <p:spPr bwMode="auto">
                      <a:xfrm>
                        <a:off x="4429124" y="4786324"/>
                        <a:ext cx="3322660" cy="18268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2000232" y="4357694"/>
            <a:ext cx="428628" cy="428628"/>
          </a:xfrm>
          <a:prstGeom prst="actionButtonBlank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5715009" y="4357694"/>
            <a:ext cx="428628" cy="428628"/>
          </a:xfrm>
          <a:prstGeom prst="actionButtonBlank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2643175" y="3786190"/>
            <a:ext cx="1785950" cy="642942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dirty="0" smtClean="0"/>
              <a:t>подумай</a:t>
            </a:r>
            <a:endParaRPr lang="ru-RU" dirty="0"/>
          </a:p>
        </p:txBody>
      </p:sp>
      <p:sp>
        <p:nvSpPr>
          <p:cNvPr id="11" name="Выноска-облако 10"/>
          <p:cNvSpPr/>
          <p:nvPr/>
        </p:nvSpPr>
        <p:spPr>
          <a:xfrm>
            <a:off x="5857884" y="3786190"/>
            <a:ext cx="1785950" cy="642942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dirty="0" smtClean="0"/>
              <a:t>правильно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600200" y="5105400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4754" grpId="0"/>
      <p:bldP spid="8" grpId="0" animBg="1"/>
      <p:bldP spid="9" grpId="0" animBg="1"/>
      <p:bldP spid="10" grpId="0" animBg="1"/>
      <p:bldP spid="10" grpId="1" animBg="1"/>
      <p:bldP spid="11" grpId="0" animBg="1"/>
      <p:bldP spid="11" grpId="1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сет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4114800"/>
            <a:ext cx="3200400" cy="2400300"/>
          </a:xfrm>
          <a:prstGeom prst="rect">
            <a:avLst/>
          </a:prstGeom>
        </p:spPr>
      </p:pic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4556000" cy="6857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7. Монотонность</a:t>
            </a:r>
            <a:endParaRPr lang="ru-RU" sz="32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228600" y="762000"/>
            <a:ext cx="4214842" cy="3071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500" dirty="0" smtClean="0">
                <a:solidFill>
                  <a:srgbClr val="000099"/>
                </a:solidFill>
              </a:rPr>
              <a:t>  </a:t>
            </a:r>
            <a:endParaRPr lang="ru-RU" sz="35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Функцию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    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возрастающей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любых двух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точек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области определения,  таких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2400" b="1" i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выполняется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неравенство 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400" b="1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&lt; f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400" b="1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l-GR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572000" y="762000"/>
            <a:ext cx="4286280" cy="321470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35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Font typeface="Wingdings" pitchFamily="2" charset="2"/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Функцию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убывающей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 для любых двух точек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spcBef>
                <a:spcPts val="0"/>
              </a:spcBef>
              <a:buFont typeface="Wingdings" pitchFamily="2" charset="2"/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области определения,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таких, что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2400" b="1" i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выполняется неравенство </a:t>
            </a:r>
          </a:p>
          <a:p>
            <a:pPr algn="just">
              <a:buFont typeface="Wingdings" pitchFamily="2" charset="2"/>
              <a:buNone/>
            </a:pP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400" b="1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&gt;f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400" b="1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762000" y="5562600"/>
            <a:ext cx="4222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6732588" y="63817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8" name="Line 26"/>
          <p:cNvSpPr>
            <a:spLocks noChangeShapeType="1"/>
          </p:cNvSpPr>
          <p:nvPr/>
        </p:nvSpPr>
        <p:spPr bwMode="auto">
          <a:xfrm>
            <a:off x="5148263" y="60213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1285852" y="6143644"/>
            <a:ext cx="3770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2214547" y="6143646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65" name="Line 33"/>
          <p:cNvSpPr>
            <a:spLocks noChangeShapeType="1"/>
          </p:cNvSpPr>
          <p:nvPr/>
        </p:nvSpPr>
        <p:spPr bwMode="auto">
          <a:xfrm>
            <a:off x="2916238" y="62372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6" name="Line 34"/>
          <p:cNvSpPr>
            <a:spLocks noChangeShapeType="1"/>
          </p:cNvSpPr>
          <p:nvPr/>
        </p:nvSpPr>
        <p:spPr bwMode="auto">
          <a:xfrm>
            <a:off x="2916238" y="61658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71" name="Text Box 39"/>
          <p:cNvSpPr txBox="1">
            <a:spLocks noChangeArrowheads="1"/>
          </p:cNvSpPr>
          <p:nvPr/>
        </p:nvSpPr>
        <p:spPr bwMode="auto">
          <a:xfrm>
            <a:off x="762000" y="6096000"/>
            <a:ext cx="7921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sz="20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73" name="Text Box 41"/>
          <p:cNvSpPr txBox="1">
            <a:spLocks noChangeArrowheads="1"/>
          </p:cNvSpPr>
          <p:nvPr/>
        </p:nvSpPr>
        <p:spPr bwMode="auto">
          <a:xfrm>
            <a:off x="1600200" y="4267200"/>
            <a:ext cx="6508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sz="20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>
            <a:off x="1066800" y="4419600"/>
            <a:ext cx="19072" cy="118112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590800" y="5562600"/>
            <a:ext cx="0" cy="79534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524000" y="6324600"/>
            <a:ext cx="1143008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Полилиния 32"/>
          <p:cNvSpPr/>
          <p:nvPr/>
        </p:nvSpPr>
        <p:spPr>
          <a:xfrm>
            <a:off x="762000" y="4191000"/>
            <a:ext cx="2286000" cy="2362200"/>
          </a:xfrm>
          <a:custGeom>
            <a:avLst/>
            <a:gdLst>
              <a:gd name="connsiteX0" fmla="*/ 0 w 4495800"/>
              <a:gd name="connsiteY0" fmla="*/ 1145540 h 3888740"/>
              <a:gd name="connsiteX1" fmla="*/ 594360 w 4495800"/>
              <a:gd name="connsiteY1" fmla="*/ 383540 h 3888740"/>
              <a:gd name="connsiteX2" fmla="*/ 3474720 w 4495800"/>
              <a:gd name="connsiteY2" fmla="*/ 3446780 h 3888740"/>
              <a:gd name="connsiteX3" fmla="*/ 4495800 w 4495800"/>
              <a:gd name="connsiteY3" fmla="*/ 3035300 h 3888740"/>
              <a:gd name="connsiteX4" fmla="*/ 4495800 w 4495800"/>
              <a:gd name="connsiteY4" fmla="*/ 3035300 h 3888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5800" h="3888740">
                <a:moveTo>
                  <a:pt x="0" y="1145540"/>
                </a:moveTo>
                <a:cubicBezTo>
                  <a:pt x="7620" y="572770"/>
                  <a:pt x="15240" y="0"/>
                  <a:pt x="594360" y="383540"/>
                </a:cubicBezTo>
                <a:cubicBezTo>
                  <a:pt x="1173480" y="767080"/>
                  <a:pt x="2824480" y="3004820"/>
                  <a:pt x="3474720" y="3446780"/>
                </a:cubicBezTo>
                <a:cubicBezTo>
                  <a:pt x="4124960" y="3888740"/>
                  <a:pt x="4495800" y="3035300"/>
                  <a:pt x="4495800" y="3035300"/>
                </a:cubicBezTo>
                <a:lnTo>
                  <a:pt x="4495800" y="3035300"/>
                </a:ln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 стрелкой 33"/>
          <p:cNvCxnSpPr/>
          <p:nvPr/>
        </p:nvCxnSpPr>
        <p:spPr>
          <a:xfrm flipV="1">
            <a:off x="1524000" y="4038600"/>
            <a:ext cx="0" cy="25146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85800" y="5562600"/>
            <a:ext cx="2971800" cy="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2590800" y="5562600"/>
            <a:ext cx="4222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i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1066800" y="4495800"/>
            <a:ext cx="457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Oval 44"/>
          <p:cNvSpPr>
            <a:spLocks noChangeArrowheads="1"/>
          </p:cNvSpPr>
          <p:nvPr/>
        </p:nvSpPr>
        <p:spPr bwMode="auto">
          <a:xfrm>
            <a:off x="1066800" y="4419600"/>
            <a:ext cx="76200" cy="76200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" name="Oval 44"/>
          <p:cNvSpPr>
            <a:spLocks noChangeArrowheads="1"/>
          </p:cNvSpPr>
          <p:nvPr/>
        </p:nvSpPr>
        <p:spPr bwMode="auto">
          <a:xfrm>
            <a:off x="2514600" y="6248400"/>
            <a:ext cx="76200" cy="76200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3" name="Рисунок 52" descr="сет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4114800"/>
            <a:ext cx="3200400" cy="2400300"/>
          </a:xfrm>
          <a:prstGeom prst="rect">
            <a:avLst/>
          </a:prstGeom>
        </p:spPr>
      </p:pic>
      <p:cxnSp>
        <p:nvCxnSpPr>
          <p:cNvPr id="54" name="Прямая со стрелкой 53"/>
          <p:cNvCxnSpPr/>
          <p:nvPr/>
        </p:nvCxnSpPr>
        <p:spPr>
          <a:xfrm>
            <a:off x="5410200" y="5562600"/>
            <a:ext cx="2971800" cy="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6705600" y="4038600"/>
            <a:ext cx="0" cy="25146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олилиния 55"/>
          <p:cNvSpPr/>
          <p:nvPr/>
        </p:nvSpPr>
        <p:spPr>
          <a:xfrm>
            <a:off x="5697415" y="4705644"/>
            <a:ext cx="2363373" cy="1470073"/>
          </a:xfrm>
          <a:custGeom>
            <a:avLst/>
            <a:gdLst>
              <a:gd name="connsiteX0" fmla="*/ 0 w 2363373"/>
              <a:gd name="connsiteY0" fmla="*/ 21101 h 1470073"/>
              <a:gd name="connsiteX1" fmla="*/ 731520 w 2363373"/>
              <a:gd name="connsiteY1" fmla="*/ 63304 h 1470073"/>
              <a:gd name="connsiteX2" fmla="*/ 1617785 w 2363373"/>
              <a:gd name="connsiteY2" fmla="*/ 400928 h 1470073"/>
              <a:gd name="connsiteX3" fmla="*/ 2363373 w 2363373"/>
              <a:gd name="connsiteY3" fmla="*/ 1470073 h 1470073"/>
              <a:gd name="connsiteX4" fmla="*/ 2363373 w 2363373"/>
              <a:gd name="connsiteY4" fmla="*/ 1470073 h 1470073"/>
              <a:gd name="connsiteX5" fmla="*/ 2363373 w 2363373"/>
              <a:gd name="connsiteY5" fmla="*/ 1470073 h 1470073"/>
              <a:gd name="connsiteX6" fmla="*/ 2363373 w 2363373"/>
              <a:gd name="connsiteY6" fmla="*/ 1470073 h 1470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63373" h="1470073">
                <a:moveTo>
                  <a:pt x="0" y="21101"/>
                </a:moveTo>
                <a:cubicBezTo>
                  <a:pt x="230944" y="10550"/>
                  <a:pt x="461889" y="0"/>
                  <a:pt x="731520" y="63304"/>
                </a:cubicBezTo>
                <a:cubicBezTo>
                  <a:pt x="1001151" y="126609"/>
                  <a:pt x="1345810" y="166467"/>
                  <a:pt x="1617785" y="400928"/>
                </a:cubicBezTo>
                <a:cubicBezTo>
                  <a:pt x="1889760" y="635389"/>
                  <a:pt x="2363373" y="1470073"/>
                  <a:pt x="2363373" y="1470073"/>
                </a:cubicBezTo>
                <a:lnTo>
                  <a:pt x="2363373" y="1470073"/>
                </a:lnTo>
                <a:lnTo>
                  <a:pt x="2363373" y="1470073"/>
                </a:lnTo>
                <a:lnTo>
                  <a:pt x="2363373" y="1470073"/>
                </a:ln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638800" y="5638800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 b="1" i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467600" y="5638800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b="1" i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5943600" y="4724400"/>
            <a:ext cx="0" cy="80012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7543800" y="5334000"/>
            <a:ext cx="0" cy="26672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5943600" y="4724400"/>
            <a:ext cx="76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705600" y="5410200"/>
            <a:ext cx="838208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Oval 44"/>
          <p:cNvSpPr>
            <a:spLocks noChangeArrowheads="1"/>
          </p:cNvSpPr>
          <p:nvPr/>
        </p:nvSpPr>
        <p:spPr bwMode="auto">
          <a:xfrm>
            <a:off x="5943600" y="4724400"/>
            <a:ext cx="76200" cy="76200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" name="Oval 44"/>
          <p:cNvSpPr>
            <a:spLocks noChangeArrowheads="1"/>
          </p:cNvSpPr>
          <p:nvPr/>
        </p:nvSpPr>
        <p:spPr bwMode="auto">
          <a:xfrm>
            <a:off x="7467600" y="5334000"/>
            <a:ext cx="76200" cy="76200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" name="Text Box 39"/>
          <p:cNvSpPr txBox="1">
            <a:spLocks noChangeArrowheads="1"/>
          </p:cNvSpPr>
          <p:nvPr/>
        </p:nvSpPr>
        <p:spPr bwMode="auto">
          <a:xfrm>
            <a:off x="6096000" y="5105400"/>
            <a:ext cx="7921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sz="20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 Box 41"/>
          <p:cNvSpPr txBox="1">
            <a:spLocks noChangeArrowheads="1"/>
          </p:cNvSpPr>
          <p:nvPr/>
        </p:nvSpPr>
        <p:spPr bwMode="auto">
          <a:xfrm>
            <a:off x="6781800" y="4419600"/>
            <a:ext cx="6508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sz="20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329642" cy="7143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8.Наибольшее 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 наименьшее значения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79389" y="1598613"/>
            <a:ext cx="8785225" cy="5070475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 наименьшим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значением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множестве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если:               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ClrTx/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области определения существует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такая точка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800" b="1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ClrTx/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области определения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выполняется неравенство              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≥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800" b="1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называют наибольшим значением функции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если:               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Clr>
                <a:schemeClr val="tx1"/>
              </a:buClr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области определения существует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такая точка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 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800" b="1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0"/>
              </a:spcBef>
              <a:buClr>
                <a:schemeClr val="tx1"/>
              </a:buClr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всех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области определения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выполняется неравенство                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≤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sz="2800" b="1" i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75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00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50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500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500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500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75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5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5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5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300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500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500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500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700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500"/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500"/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500"/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250"/>
                            </p:stCondLst>
                            <p:childTnLst>
                              <p:par>
                                <p:cTn id="6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500"/>
                                        <p:tgtEl>
                                          <p:spTgt spid="6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500"/>
                                        <p:tgtEl>
                                          <p:spTgt spid="6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500"/>
                                        <p:tgtEl>
                                          <p:spTgt spid="6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1"/>
      <p:bldP spid="686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0795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62000" y="228600"/>
            <a:ext cx="7772400" cy="43307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6" name="Рисунок 25" descr="сет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8280400" cy="6210300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4648200" y="838200"/>
            <a:ext cx="0" cy="55626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524000" y="3657600"/>
            <a:ext cx="6324600" cy="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 rot="1118338">
            <a:off x="2247336" y="1508236"/>
            <a:ext cx="4831080" cy="3888740"/>
          </a:xfrm>
          <a:custGeom>
            <a:avLst/>
            <a:gdLst>
              <a:gd name="connsiteX0" fmla="*/ 0 w 4495800"/>
              <a:gd name="connsiteY0" fmla="*/ 1145540 h 3888740"/>
              <a:gd name="connsiteX1" fmla="*/ 594360 w 4495800"/>
              <a:gd name="connsiteY1" fmla="*/ 383540 h 3888740"/>
              <a:gd name="connsiteX2" fmla="*/ 3474720 w 4495800"/>
              <a:gd name="connsiteY2" fmla="*/ 3446780 h 3888740"/>
              <a:gd name="connsiteX3" fmla="*/ 4495800 w 4495800"/>
              <a:gd name="connsiteY3" fmla="*/ 3035300 h 3888740"/>
              <a:gd name="connsiteX4" fmla="*/ 4495800 w 4495800"/>
              <a:gd name="connsiteY4" fmla="*/ 3035300 h 3888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5800" h="3888740">
                <a:moveTo>
                  <a:pt x="0" y="1145540"/>
                </a:moveTo>
                <a:cubicBezTo>
                  <a:pt x="7620" y="572770"/>
                  <a:pt x="15240" y="0"/>
                  <a:pt x="594360" y="383540"/>
                </a:cubicBezTo>
                <a:cubicBezTo>
                  <a:pt x="1173480" y="767080"/>
                  <a:pt x="2824480" y="3004820"/>
                  <a:pt x="3474720" y="3446780"/>
                </a:cubicBezTo>
                <a:cubicBezTo>
                  <a:pt x="4124960" y="3888740"/>
                  <a:pt x="4495800" y="3035300"/>
                  <a:pt x="4495800" y="3035300"/>
                </a:cubicBezTo>
                <a:lnTo>
                  <a:pt x="4495800" y="3035300"/>
                </a:ln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371600" y="1143000"/>
            <a:ext cx="327660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1981200" y="457200"/>
          <a:ext cx="1600200" cy="789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4" name="Equation" r:id="rId4" imgW="444240" imgH="203040" progId="Equation.DSMT4">
                  <p:embed/>
                </p:oleObj>
              </mc:Choice>
              <mc:Fallback>
                <p:oleObj name="Equation" r:id="rId4" imgW="444240" imgH="2030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57200"/>
                        <a:ext cx="1600200" cy="7895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5959475" y="5026025"/>
          <a:ext cx="1416050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5" name="Equation" r:id="rId6" imgW="393480" imgH="164880" progId="Equation.DSMT4">
                  <p:embed/>
                </p:oleObj>
              </mc:Choice>
              <mc:Fallback>
                <p:oleObj name="Equation" r:id="rId6" imgW="393480" imgH="1648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9475" y="5026025"/>
                        <a:ext cx="1416050" cy="641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Прямая соединительная линия 11"/>
          <p:cNvCxnSpPr/>
          <p:nvPr/>
        </p:nvCxnSpPr>
        <p:spPr>
          <a:xfrm>
            <a:off x="4648200" y="5562600"/>
            <a:ext cx="327660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44"/>
          <p:cNvSpPr>
            <a:spLocks noChangeArrowheads="1"/>
          </p:cNvSpPr>
          <p:nvPr/>
        </p:nvSpPr>
        <p:spPr bwMode="auto">
          <a:xfrm flipH="1" flipV="1">
            <a:off x="4572000" y="1066800"/>
            <a:ext cx="130175" cy="166688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Oval 44"/>
          <p:cNvSpPr>
            <a:spLocks noChangeArrowheads="1"/>
          </p:cNvSpPr>
          <p:nvPr/>
        </p:nvSpPr>
        <p:spPr bwMode="auto">
          <a:xfrm flipH="1" flipV="1">
            <a:off x="4572000" y="5486400"/>
            <a:ext cx="130175" cy="166688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6" name="Object 6"/>
          <p:cNvGraphicFramePr>
            <a:graphicFrameLocks noChangeAspect="1"/>
          </p:cNvGraphicFramePr>
          <p:nvPr/>
        </p:nvGraphicFramePr>
        <p:xfrm>
          <a:off x="4937125" y="868363"/>
          <a:ext cx="1141413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6" name="Equation" r:id="rId8" imgW="317160" imgH="228600" progId="Equation.DSMT4">
                  <p:embed/>
                </p:oleObj>
              </mc:Choice>
              <mc:Fallback>
                <p:oleObj name="Equation" r:id="rId8" imgW="31716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7125" y="868363"/>
                        <a:ext cx="1141413" cy="887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"/>
          <p:cNvGraphicFramePr>
            <a:graphicFrameLocks noChangeAspect="1"/>
          </p:cNvGraphicFramePr>
          <p:nvPr/>
        </p:nvGraphicFramePr>
        <p:xfrm>
          <a:off x="3429000" y="4953000"/>
          <a:ext cx="1141413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7" name="Equation" r:id="rId10" imgW="317160" imgH="228600" progId="Equation.DSMT4">
                  <p:embed/>
                </p:oleObj>
              </mc:Choice>
              <mc:Fallback>
                <p:oleObj name="Equation" r:id="rId10" imgW="317160" imgH="2286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953000"/>
                        <a:ext cx="1141413" cy="887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3"/>
          <p:cNvGraphicFramePr>
            <a:graphicFrameLocks noChangeAspect="1"/>
          </p:cNvGraphicFramePr>
          <p:nvPr/>
        </p:nvGraphicFramePr>
        <p:xfrm>
          <a:off x="533400" y="3643314"/>
          <a:ext cx="3462927" cy="3214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8" name="Mathcad" r:id="rId3" imgW="2476500" imgH="1685925" progId="">
                  <p:embed/>
                </p:oleObj>
              </mc:Choice>
              <mc:Fallback>
                <p:oleObj name="Mathcad" r:id="rId3" imgW="2476500" imgH="1685925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643314"/>
                        <a:ext cx="3462927" cy="32146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39" name="Object 15"/>
          <p:cNvGraphicFramePr>
            <a:graphicFrameLocks noChangeAspect="1"/>
          </p:cNvGraphicFramePr>
          <p:nvPr/>
        </p:nvGraphicFramePr>
        <p:xfrm>
          <a:off x="5181600" y="3714752"/>
          <a:ext cx="3429024" cy="3143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9" name="Mathcad" r:id="rId5" imgW="2476500" imgH="1685925" progId="">
                  <p:embed/>
                </p:oleObj>
              </mc:Choice>
              <mc:Fallback>
                <p:oleObj name="Mathcad" r:id="rId5" imgW="2476500" imgH="1685925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3714752"/>
                        <a:ext cx="3429024" cy="31432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31" name="Rectangle 7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3770182" cy="6858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9. Ограниченность</a:t>
            </a:r>
            <a:endParaRPr lang="ru-RU" sz="32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2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0" y="990600"/>
            <a:ext cx="4495800" cy="215741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Функцию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24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ограниченной снизу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 все значения функции на множестве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 </a:t>
            </a:r>
            <a:r>
              <a:rPr lang="ru-RU" sz="2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 некоторого числа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2233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4648200" y="990600"/>
            <a:ext cx="4495800" cy="20002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Функцию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24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ограниченной сверху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множестве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 все значения функции на множестве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меньше некоторого числа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3385030" y="5000636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2000232" y="3571876"/>
            <a:ext cx="3209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7671311" y="5000636"/>
            <a:ext cx="298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43" name="Text Box 19"/>
          <p:cNvSpPr txBox="1">
            <a:spLocks noChangeArrowheads="1"/>
          </p:cNvSpPr>
          <p:nvPr/>
        </p:nvSpPr>
        <p:spPr bwMode="auto">
          <a:xfrm>
            <a:off x="6215074" y="3571876"/>
            <a:ext cx="3209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142976" y="5715016"/>
            <a:ext cx="2214578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57150" cap="flat" cmpd="thinThick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410200" y="4800600"/>
            <a:ext cx="2143140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2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2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2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сет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762000"/>
            <a:ext cx="3784600" cy="283845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4495800" cy="65085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/>
                <a:latin typeface="+mn-lt"/>
              </a:rPr>
              <a:t>10.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+mn-lt"/>
                <a:cs typeface="Times New Roman" pitchFamily="18" charset="0"/>
              </a:rPr>
              <a:t>Выпуклость</a:t>
            </a:r>
            <a:endParaRPr lang="ru-RU" sz="3200" b="1" dirty="0">
              <a:solidFill>
                <a:srgbClr val="C00000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2"/>
            <a:ext cx="4500594" cy="5229225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ClrTx/>
              <a:buSzPct val="10000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выпукла вниз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промежутке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если, соединив любые две точки ее графика отрезком прямой, мы обнаружим, что соответствующая часть графика лежит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проведенного отрезка.</a:t>
            </a:r>
          </a:p>
          <a:p>
            <a:pPr marL="0" indent="0">
              <a:spcBef>
                <a:spcPts val="0"/>
              </a:spcBef>
              <a:buClrTx/>
              <a:buSzPct val="100000"/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ClrTx/>
              <a:buSzPct val="100000"/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ClrTx/>
              <a:buSzPct val="100000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Функция 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выпукла вверх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промежутке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 соединив любые две точки ее графика отрезком прямой, мы обнаружим, что соответствующая часть графика лежит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проведенного отрезка 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>
            <a:off x="5715000" y="2133600"/>
            <a:ext cx="1785950" cy="99537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5416062" y="1097280"/>
            <a:ext cx="3317630" cy="2290689"/>
          </a:xfrm>
          <a:custGeom>
            <a:avLst/>
            <a:gdLst>
              <a:gd name="connsiteX0" fmla="*/ 0 w 3317630"/>
              <a:gd name="connsiteY0" fmla="*/ 0 h 2290689"/>
              <a:gd name="connsiteX1" fmla="*/ 309489 w 3317630"/>
              <a:gd name="connsiteY1" fmla="*/ 1083212 h 2290689"/>
              <a:gd name="connsiteX2" fmla="*/ 801858 w 3317630"/>
              <a:gd name="connsiteY2" fmla="*/ 1758462 h 2290689"/>
              <a:gd name="connsiteX3" fmla="*/ 2940147 w 3317630"/>
              <a:gd name="connsiteY3" fmla="*/ 2208628 h 2290689"/>
              <a:gd name="connsiteX4" fmla="*/ 3066756 w 3317630"/>
              <a:gd name="connsiteY4" fmla="*/ 2250831 h 2290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7630" h="2290689">
                <a:moveTo>
                  <a:pt x="0" y="0"/>
                </a:moveTo>
                <a:cubicBezTo>
                  <a:pt x="87923" y="395067"/>
                  <a:pt x="175846" y="790135"/>
                  <a:pt x="309489" y="1083212"/>
                </a:cubicBezTo>
                <a:cubicBezTo>
                  <a:pt x="443132" y="1376289"/>
                  <a:pt x="363415" y="1570893"/>
                  <a:pt x="801858" y="1758462"/>
                </a:cubicBezTo>
                <a:cubicBezTo>
                  <a:pt x="1240301" y="1946031"/>
                  <a:pt x="2562664" y="2126567"/>
                  <a:pt x="2940147" y="2208628"/>
                </a:cubicBezTo>
                <a:cubicBezTo>
                  <a:pt x="3317630" y="2290689"/>
                  <a:pt x="3192193" y="2270760"/>
                  <a:pt x="3066756" y="2250831"/>
                </a:cubicBezTo>
              </a:path>
            </a:pathLst>
          </a:custGeom>
          <a:ln w="38100">
            <a:solidFill>
              <a:srgbClr val="003F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держимое 18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" name="Рисунок 19" descr="сет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657600"/>
            <a:ext cx="3784600" cy="283845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1" name="Полилиния 20"/>
          <p:cNvSpPr/>
          <p:nvPr/>
        </p:nvSpPr>
        <p:spPr>
          <a:xfrm rot="6637081">
            <a:off x="4980477" y="4171876"/>
            <a:ext cx="3317630" cy="2290689"/>
          </a:xfrm>
          <a:custGeom>
            <a:avLst/>
            <a:gdLst>
              <a:gd name="connsiteX0" fmla="*/ 0 w 3317630"/>
              <a:gd name="connsiteY0" fmla="*/ 0 h 2290689"/>
              <a:gd name="connsiteX1" fmla="*/ 309489 w 3317630"/>
              <a:gd name="connsiteY1" fmla="*/ 1083212 h 2290689"/>
              <a:gd name="connsiteX2" fmla="*/ 801858 w 3317630"/>
              <a:gd name="connsiteY2" fmla="*/ 1758462 h 2290689"/>
              <a:gd name="connsiteX3" fmla="*/ 2940147 w 3317630"/>
              <a:gd name="connsiteY3" fmla="*/ 2208628 h 2290689"/>
              <a:gd name="connsiteX4" fmla="*/ 3066756 w 3317630"/>
              <a:gd name="connsiteY4" fmla="*/ 2250831 h 2290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7630" h="2290689">
                <a:moveTo>
                  <a:pt x="0" y="0"/>
                </a:moveTo>
                <a:cubicBezTo>
                  <a:pt x="87923" y="395067"/>
                  <a:pt x="175846" y="790135"/>
                  <a:pt x="309489" y="1083212"/>
                </a:cubicBezTo>
                <a:cubicBezTo>
                  <a:pt x="443132" y="1376289"/>
                  <a:pt x="363415" y="1570893"/>
                  <a:pt x="801858" y="1758462"/>
                </a:cubicBezTo>
                <a:cubicBezTo>
                  <a:pt x="1240301" y="1946031"/>
                  <a:pt x="2562664" y="2126567"/>
                  <a:pt x="2940147" y="2208628"/>
                </a:cubicBezTo>
                <a:cubicBezTo>
                  <a:pt x="3317630" y="2290689"/>
                  <a:pt x="3192193" y="2270760"/>
                  <a:pt x="3066756" y="2250831"/>
                </a:cubicBezTo>
              </a:path>
            </a:pathLst>
          </a:custGeom>
          <a:ln w="38100">
            <a:solidFill>
              <a:srgbClr val="003F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 flipV="1">
            <a:off x="5715000" y="4114800"/>
            <a:ext cx="2286000" cy="11430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924800" y="4038600"/>
            <a:ext cx="142876" cy="1428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638800" y="5181600"/>
            <a:ext cx="142876" cy="1428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467600" y="3124200"/>
            <a:ext cx="142876" cy="1428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638800" y="2057400"/>
            <a:ext cx="142876" cy="1428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31" grpId="0" animBg="1"/>
      <p:bldP spid="17" grpId="0" animBg="1"/>
      <p:bldP spid="21" grpId="1" animBg="1"/>
      <p:bldP spid="22" grpId="1" animBg="1"/>
      <p:bldP spid="23" grpId="0" animBg="1"/>
      <p:bldP spid="24" grpId="0" animBg="1"/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8229600" cy="7490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Источники: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8382000" cy="434340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ru-RU" sz="2400" b="1" dirty="0" smtClean="0"/>
              <a:t>1.Мордкович А. Г. Алгебра и начала математического анализа. 10—11 классы. В 2 ч. Ч. 1. Учебник для учащихся общеобразовательных учреждений (базовый уровень) / А. Г. Мордкович. — 10-е изд., стер. — М. : Мнемозина, 2009.</a:t>
            </a:r>
          </a:p>
          <a:p>
            <a:pPr algn="l">
              <a:lnSpc>
                <a:spcPct val="80000"/>
              </a:lnSpc>
            </a:pPr>
            <a:r>
              <a:rPr lang="ru-RU" sz="2400" dirty="0" smtClean="0"/>
              <a:t>2.Картинка с сайта:</a:t>
            </a:r>
          </a:p>
          <a:p>
            <a:pPr algn="l">
              <a:lnSpc>
                <a:spcPct val="80000"/>
              </a:lnSpc>
            </a:pPr>
            <a:endParaRPr lang="ru-RU" sz="2200" dirty="0" smtClean="0">
              <a:latin typeface="Arial" charset="0"/>
            </a:endParaRPr>
          </a:p>
          <a:p>
            <a:pPr algn="l">
              <a:lnSpc>
                <a:spcPct val="80000"/>
              </a:lnSpc>
            </a:pPr>
            <a:endParaRPr lang="ru-RU" sz="2200" dirty="0" smtClean="0">
              <a:latin typeface="Arial" charset="0"/>
            </a:endParaRPr>
          </a:p>
          <a:p>
            <a:pPr algn="l">
              <a:lnSpc>
                <a:spcPct val="80000"/>
              </a:lnSpc>
            </a:pPr>
            <a:endParaRPr lang="ru-RU" sz="2200" dirty="0" smtClean="0">
              <a:latin typeface="Book Antiqua" pitchFamily="18" charset="0"/>
            </a:endParaRPr>
          </a:p>
          <a:p>
            <a:pPr algn="l">
              <a:lnSpc>
                <a:spcPct val="80000"/>
              </a:lnSpc>
            </a:pPr>
            <a:r>
              <a:rPr lang="ru-RU" sz="2200" dirty="0" smtClean="0">
                <a:latin typeface="Arial" charset="0"/>
              </a:rPr>
              <a:t>Сова-</a:t>
            </a:r>
            <a:r>
              <a:rPr lang="en-US" sz="2200" dirty="0" smtClean="0">
                <a:latin typeface="Book Antiqua" pitchFamily="18" charset="0"/>
                <a:hlinkClick r:id="rId2"/>
              </a:rPr>
              <a:t>http://www.allforchildren.ru/pictures/school/school10-01.gif</a:t>
            </a:r>
            <a:endParaRPr lang="ru-RU" sz="2200" dirty="0" smtClean="0">
              <a:latin typeface="Book Antiqua" pitchFamily="18" charset="0"/>
            </a:endParaRPr>
          </a:p>
          <a:p>
            <a:pPr algn="l">
              <a:lnSpc>
                <a:spcPct val="80000"/>
              </a:lnSpc>
            </a:pPr>
            <a:endParaRPr lang="ru-RU" sz="2200" dirty="0" smtClean="0">
              <a:latin typeface="Book Antiqua" pitchFamily="18" charset="0"/>
            </a:endParaRPr>
          </a:p>
          <a:p>
            <a:pPr algn="l">
              <a:lnSpc>
                <a:spcPct val="80000"/>
              </a:lnSpc>
            </a:pPr>
            <a:r>
              <a:rPr lang="ru-RU" sz="2200" dirty="0" smtClean="0">
                <a:latin typeface="Book Antiqua" pitchFamily="18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ru-RU" sz="2200" dirty="0" smtClean="0">
              <a:latin typeface="Book Antiqua" pitchFamily="18" charset="0"/>
            </a:endParaRPr>
          </a:p>
          <a:p>
            <a:pPr algn="l">
              <a:lnSpc>
                <a:spcPct val="80000"/>
              </a:lnSpc>
            </a:pPr>
            <a:endParaRPr lang="ru-RU" sz="2200" dirty="0" smtClean="0"/>
          </a:p>
          <a:p>
            <a:pPr algn="l">
              <a:lnSpc>
                <a:spcPct val="80000"/>
              </a:lnSpc>
            </a:pPr>
            <a:endParaRPr lang="ru-RU" sz="2200" dirty="0" smtClean="0">
              <a:solidFill>
                <a:schemeClr val="accent5">
                  <a:lumMod val="75000"/>
                </a:schemeClr>
              </a:solidFill>
              <a:latin typeface="Arial" charset="0"/>
            </a:endParaRPr>
          </a:p>
          <a:p>
            <a:pPr algn="l">
              <a:lnSpc>
                <a:spcPct val="80000"/>
              </a:lnSpc>
            </a:pPr>
            <a:endParaRPr lang="ru-RU" sz="2200" dirty="0" smtClean="0">
              <a:latin typeface="Arial" charset="0"/>
            </a:endParaRPr>
          </a:p>
          <a:p>
            <a:pPr algn="l">
              <a:lnSpc>
                <a:spcPct val="80000"/>
              </a:lnSpc>
            </a:pPr>
            <a:endParaRPr lang="ru-RU" sz="2200" dirty="0" smtClean="0">
              <a:latin typeface="Arial" charset="0"/>
            </a:endParaRPr>
          </a:p>
          <a:p>
            <a:pPr algn="l">
              <a:lnSpc>
                <a:spcPct val="80000"/>
              </a:lnSpc>
            </a:pPr>
            <a:endParaRPr lang="ru-RU" sz="2200" dirty="0" smtClean="0">
              <a:latin typeface="Arial" charset="0"/>
            </a:endParaRPr>
          </a:p>
          <a:p>
            <a:pPr algn="l">
              <a:lnSpc>
                <a:spcPct val="80000"/>
              </a:lnSpc>
            </a:pPr>
            <a:endParaRPr lang="ru-RU" sz="2200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ru-RU" sz="2200" dirty="0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C</a:t>
            </a:r>
            <a:r>
              <a:rPr lang="ru-RU" sz="3200" dirty="0" err="1" smtClean="0">
                <a:solidFill>
                  <a:srgbClr val="C00000"/>
                </a:solidFill>
              </a:rPr>
              <a:t>одержание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gray">
          <a:xfrm>
            <a:off x="1752600" y="34290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gray">
          <a:xfrm rot="3419336">
            <a:off x="1099804" y="3587702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gray">
          <a:xfrm>
            <a:off x="1295400" y="358140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gray">
          <a:xfrm>
            <a:off x="1676400" y="12954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gray">
          <a:xfrm rot="3419336">
            <a:off x="1023603" y="99690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gray">
          <a:xfrm>
            <a:off x="1828800" y="990600"/>
            <a:ext cx="369889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 Определение функции.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gray">
          <a:xfrm>
            <a:off x="1143000" y="106680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gray">
          <a:xfrm>
            <a:off x="1676400" y="19812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gray">
          <a:xfrm rot="3419336">
            <a:off x="1099804" y="191130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gray">
          <a:xfrm>
            <a:off x="1219200" y="182880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gray">
          <a:xfrm>
            <a:off x="1752600" y="2743200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gray">
          <a:xfrm>
            <a:off x="1828800" y="41148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ltGray">
          <a:xfrm rot="3419336">
            <a:off x="1099804" y="4502104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gray">
          <a:xfrm>
            <a:off x="1219200" y="457200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FFFFFF"/>
                </a:solidFill>
              </a:rPr>
              <a:t>5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gray">
          <a:xfrm>
            <a:off x="1828800" y="1828800"/>
            <a:ext cx="421140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Способы задания функции.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gray">
          <a:xfrm>
            <a:off x="1752600" y="2667000"/>
            <a:ext cx="66294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 График функции.</a:t>
            </a: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gray">
          <a:xfrm>
            <a:off x="1981200" y="3505200"/>
            <a:ext cx="565327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Алгоритм описания свойств функции. 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gray">
          <a:xfrm>
            <a:off x="2057400" y="4419600"/>
            <a:ext cx="29346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Свойства функции.</a:t>
            </a:r>
          </a:p>
        </p:txBody>
      </p:sp>
      <p:sp>
        <p:nvSpPr>
          <p:cNvPr id="25" name="Line 26"/>
          <p:cNvSpPr>
            <a:spLocks noChangeShapeType="1"/>
          </p:cNvSpPr>
          <p:nvPr/>
        </p:nvSpPr>
        <p:spPr bwMode="gray">
          <a:xfrm>
            <a:off x="1828800" y="48768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gray">
          <a:xfrm>
            <a:off x="1219200" y="266700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gray">
          <a:xfrm rot="3419336">
            <a:off x="1099803" y="267330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gray">
          <a:xfrm>
            <a:off x="1219200" y="266700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31" name="Line 26"/>
          <p:cNvSpPr>
            <a:spLocks noChangeShapeType="1"/>
          </p:cNvSpPr>
          <p:nvPr/>
        </p:nvSpPr>
        <p:spPr bwMode="gray">
          <a:xfrm>
            <a:off x="1905000" y="55626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Line 26"/>
          <p:cNvSpPr>
            <a:spLocks noChangeShapeType="1"/>
          </p:cNvSpPr>
          <p:nvPr/>
        </p:nvSpPr>
        <p:spPr bwMode="gray">
          <a:xfrm>
            <a:off x="1905000" y="63246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"/>
            <a:ext cx="7772400" cy="4800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Числовой функцией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называется </a:t>
            </a:r>
            <a:r>
              <a:rPr lang="ru-RU" u="sng" dirty="0" smtClean="0">
                <a:solidFill>
                  <a:srgbClr val="002060"/>
                </a:solidFill>
              </a:rPr>
              <a:t>соответствие</a:t>
            </a:r>
            <a:r>
              <a:rPr lang="ru-RU" dirty="0" smtClean="0">
                <a:solidFill>
                  <a:srgbClr val="002060"/>
                </a:solidFill>
              </a:rPr>
              <a:t> (</a:t>
            </a:r>
            <a:r>
              <a:rPr lang="ru-RU" u="sng" dirty="0" smtClean="0">
                <a:solidFill>
                  <a:srgbClr val="002060"/>
                </a:solidFill>
              </a:rPr>
              <a:t>зависимость</a:t>
            </a:r>
            <a:r>
              <a:rPr lang="ru-RU" dirty="0" smtClean="0">
                <a:solidFill>
                  <a:srgbClr val="002060"/>
                </a:solidFill>
              </a:rPr>
              <a:t>), при котором </a:t>
            </a:r>
            <a:r>
              <a:rPr lang="ru-RU" u="sng" dirty="0" smtClean="0">
                <a:solidFill>
                  <a:srgbClr val="002060"/>
                </a:solidFill>
              </a:rPr>
              <a:t>каждому</a:t>
            </a:r>
            <a:r>
              <a:rPr lang="ru-RU" dirty="0" smtClean="0">
                <a:solidFill>
                  <a:srgbClr val="002060"/>
                </a:solidFill>
              </a:rPr>
              <a:t> значению одной переменной сопоставляется по некоторому правилу </a:t>
            </a:r>
            <a:r>
              <a:rPr lang="ru-RU" u="sng" dirty="0" smtClean="0">
                <a:solidFill>
                  <a:srgbClr val="002060"/>
                </a:solidFill>
              </a:rPr>
              <a:t>единственное</a:t>
            </a:r>
            <a:r>
              <a:rPr lang="ru-RU" dirty="0" smtClean="0">
                <a:solidFill>
                  <a:srgbClr val="002060"/>
                </a:solidFill>
              </a:rPr>
              <a:t> значение другой переменной. 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Обозначают латинскими (иногда греческими) буквами : </a:t>
            </a:r>
            <a:r>
              <a:rPr lang="en-US" sz="2000" dirty="0" smtClean="0">
                <a:solidFill>
                  <a:srgbClr val="002060"/>
                </a:solidFill>
              </a:rPr>
              <a:t>f, q, h, y, p  </a:t>
            </a:r>
            <a:r>
              <a:rPr lang="ru-RU" sz="2000" dirty="0" smtClean="0">
                <a:solidFill>
                  <a:srgbClr val="002060"/>
                </a:solidFill>
              </a:rPr>
              <a:t>и  т.д.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Задание 1.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002060"/>
                </a:solidFill>
              </a:rPr>
              <a:t>	Определите, какая из данных зависимостей является функциональной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y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q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x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4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 n           f</a:t>
            </a:r>
            <a:endParaRPr lang="ru-RU" sz="19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412" name="Oval 11"/>
          <p:cNvSpPr>
            <a:spLocks noChangeArrowheads="1"/>
          </p:cNvSpPr>
          <p:nvPr/>
        </p:nvSpPr>
        <p:spPr bwMode="auto">
          <a:xfrm>
            <a:off x="1143000" y="5029200"/>
            <a:ext cx="620713" cy="1422401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Oval 13"/>
          <p:cNvSpPr>
            <a:spLocks noChangeArrowheads="1"/>
          </p:cNvSpPr>
          <p:nvPr/>
        </p:nvSpPr>
        <p:spPr bwMode="auto">
          <a:xfrm>
            <a:off x="1979613" y="5029201"/>
            <a:ext cx="611187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Oval 14"/>
          <p:cNvSpPr>
            <a:spLocks noChangeArrowheads="1"/>
          </p:cNvSpPr>
          <p:nvPr/>
        </p:nvSpPr>
        <p:spPr bwMode="auto">
          <a:xfrm>
            <a:off x="3124201" y="5029201"/>
            <a:ext cx="584200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Oval 15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3924300" y="5029201"/>
            <a:ext cx="723900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AutoShape 16"/>
          <p:cNvSpPr>
            <a:spLocks noChangeArrowheads="1"/>
          </p:cNvSpPr>
          <p:nvPr/>
        </p:nvSpPr>
        <p:spPr bwMode="auto">
          <a:xfrm>
            <a:off x="1476375" y="5516563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AutoShape 17"/>
          <p:cNvSpPr>
            <a:spLocks noChangeArrowheads="1"/>
          </p:cNvSpPr>
          <p:nvPr/>
        </p:nvSpPr>
        <p:spPr bwMode="auto">
          <a:xfrm>
            <a:off x="1331913" y="580390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AutoShape 18"/>
          <p:cNvSpPr>
            <a:spLocks noChangeArrowheads="1"/>
          </p:cNvSpPr>
          <p:nvPr/>
        </p:nvSpPr>
        <p:spPr bwMode="auto">
          <a:xfrm>
            <a:off x="1547813" y="5876925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9" name="AutoShape 19"/>
          <p:cNvSpPr>
            <a:spLocks noChangeArrowheads="1"/>
          </p:cNvSpPr>
          <p:nvPr/>
        </p:nvSpPr>
        <p:spPr bwMode="auto">
          <a:xfrm>
            <a:off x="1476375" y="6164263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AutoShape 20"/>
          <p:cNvSpPr>
            <a:spLocks noChangeArrowheads="1"/>
          </p:cNvSpPr>
          <p:nvPr/>
        </p:nvSpPr>
        <p:spPr bwMode="auto">
          <a:xfrm>
            <a:off x="2286000" y="518160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1" name="AutoShape 21"/>
          <p:cNvSpPr>
            <a:spLocks noChangeArrowheads="1"/>
          </p:cNvSpPr>
          <p:nvPr/>
        </p:nvSpPr>
        <p:spPr bwMode="auto">
          <a:xfrm>
            <a:off x="2339975" y="5589588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2" name="AutoShape 22"/>
          <p:cNvSpPr>
            <a:spLocks noChangeArrowheads="1"/>
          </p:cNvSpPr>
          <p:nvPr/>
        </p:nvSpPr>
        <p:spPr bwMode="auto">
          <a:xfrm>
            <a:off x="2124075" y="5734050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3" name="AutoShape 23"/>
          <p:cNvSpPr>
            <a:spLocks noChangeArrowheads="1"/>
          </p:cNvSpPr>
          <p:nvPr/>
        </p:nvSpPr>
        <p:spPr bwMode="auto">
          <a:xfrm>
            <a:off x="2339975" y="58769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4" name="AutoShape 24"/>
          <p:cNvSpPr>
            <a:spLocks noChangeArrowheads="1"/>
          </p:cNvSpPr>
          <p:nvPr/>
        </p:nvSpPr>
        <p:spPr bwMode="auto">
          <a:xfrm>
            <a:off x="2195513" y="6092825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5" name="AutoShape 25"/>
          <p:cNvSpPr>
            <a:spLocks noChangeArrowheads="1"/>
          </p:cNvSpPr>
          <p:nvPr/>
        </p:nvSpPr>
        <p:spPr bwMode="auto">
          <a:xfrm>
            <a:off x="2195513" y="6237288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6" name="Line 26"/>
          <p:cNvSpPr>
            <a:spLocks noChangeShapeType="1"/>
          </p:cNvSpPr>
          <p:nvPr/>
        </p:nvSpPr>
        <p:spPr bwMode="auto">
          <a:xfrm>
            <a:off x="1547813" y="5589588"/>
            <a:ext cx="576262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7" name="Line 27"/>
          <p:cNvSpPr>
            <a:spLocks noChangeShapeType="1"/>
          </p:cNvSpPr>
          <p:nvPr/>
        </p:nvSpPr>
        <p:spPr bwMode="auto">
          <a:xfrm flipV="1">
            <a:off x="1403350" y="5661025"/>
            <a:ext cx="93662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8" name="Line 28"/>
          <p:cNvSpPr>
            <a:spLocks noChangeShapeType="1"/>
          </p:cNvSpPr>
          <p:nvPr/>
        </p:nvSpPr>
        <p:spPr bwMode="auto">
          <a:xfrm>
            <a:off x="1619250" y="594995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9" name="Line 29"/>
          <p:cNvSpPr>
            <a:spLocks noChangeShapeType="1"/>
          </p:cNvSpPr>
          <p:nvPr/>
        </p:nvSpPr>
        <p:spPr bwMode="auto">
          <a:xfrm>
            <a:off x="1547813" y="6237288"/>
            <a:ext cx="64770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0" name="AutoShape 31"/>
          <p:cNvSpPr>
            <a:spLocks noChangeArrowheads="1"/>
          </p:cNvSpPr>
          <p:nvPr/>
        </p:nvSpPr>
        <p:spPr bwMode="auto">
          <a:xfrm>
            <a:off x="3419475" y="54451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1" name="AutoShape 32"/>
          <p:cNvSpPr>
            <a:spLocks noChangeArrowheads="1"/>
          </p:cNvSpPr>
          <p:nvPr/>
        </p:nvSpPr>
        <p:spPr bwMode="auto">
          <a:xfrm>
            <a:off x="3492500" y="56610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2" name="AutoShape 33"/>
          <p:cNvSpPr>
            <a:spLocks noChangeArrowheads="1"/>
          </p:cNvSpPr>
          <p:nvPr/>
        </p:nvSpPr>
        <p:spPr bwMode="auto">
          <a:xfrm>
            <a:off x="3348038" y="5876925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3" name="AutoShape 35"/>
          <p:cNvSpPr>
            <a:spLocks noChangeArrowheads="1"/>
          </p:cNvSpPr>
          <p:nvPr/>
        </p:nvSpPr>
        <p:spPr bwMode="auto">
          <a:xfrm>
            <a:off x="4343400" y="5257800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4" name="AutoShape 36"/>
          <p:cNvSpPr>
            <a:spLocks noChangeArrowheads="1"/>
          </p:cNvSpPr>
          <p:nvPr/>
        </p:nvSpPr>
        <p:spPr bwMode="auto">
          <a:xfrm>
            <a:off x="4067175" y="5805488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5" name="AutoShape 37"/>
          <p:cNvSpPr>
            <a:spLocks noChangeArrowheads="1"/>
          </p:cNvSpPr>
          <p:nvPr/>
        </p:nvSpPr>
        <p:spPr bwMode="auto">
          <a:xfrm>
            <a:off x="4140200" y="60928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6" name="Line 38"/>
          <p:cNvSpPr>
            <a:spLocks noChangeShapeType="1"/>
          </p:cNvSpPr>
          <p:nvPr/>
        </p:nvSpPr>
        <p:spPr bwMode="auto">
          <a:xfrm flipV="1">
            <a:off x="3429000" y="5334000"/>
            <a:ext cx="927100" cy="182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7" name="Line 39"/>
          <p:cNvSpPr>
            <a:spLocks noChangeShapeType="1"/>
          </p:cNvSpPr>
          <p:nvPr/>
        </p:nvSpPr>
        <p:spPr bwMode="auto">
          <a:xfrm>
            <a:off x="3563938" y="5734050"/>
            <a:ext cx="576262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8" name="Line 40"/>
          <p:cNvSpPr>
            <a:spLocks noChangeShapeType="1"/>
          </p:cNvSpPr>
          <p:nvPr/>
        </p:nvSpPr>
        <p:spPr bwMode="auto">
          <a:xfrm flipV="1">
            <a:off x="3492500" y="5876925"/>
            <a:ext cx="57467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9" name="Oval 41"/>
          <p:cNvSpPr>
            <a:spLocks noChangeArrowheads="1"/>
          </p:cNvSpPr>
          <p:nvPr/>
        </p:nvSpPr>
        <p:spPr bwMode="auto">
          <a:xfrm>
            <a:off x="5146675" y="5029201"/>
            <a:ext cx="568325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0" name="Oval 42"/>
          <p:cNvSpPr>
            <a:spLocks noChangeArrowheads="1"/>
          </p:cNvSpPr>
          <p:nvPr/>
        </p:nvSpPr>
        <p:spPr bwMode="auto">
          <a:xfrm>
            <a:off x="5867400" y="5029201"/>
            <a:ext cx="609600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1" name="AutoShape 44"/>
          <p:cNvSpPr>
            <a:spLocks noChangeArrowheads="1"/>
          </p:cNvSpPr>
          <p:nvPr/>
        </p:nvSpPr>
        <p:spPr bwMode="auto">
          <a:xfrm>
            <a:off x="3492500" y="60928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2" name="AutoShape 45"/>
          <p:cNvSpPr>
            <a:spLocks noChangeArrowheads="1"/>
          </p:cNvSpPr>
          <p:nvPr/>
        </p:nvSpPr>
        <p:spPr bwMode="auto">
          <a:xfrm>
            <a:off x="5292725" y="54451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3" name="AutoShape 46"/>
          <p:cNvSpPr>
            <a:spLocks noChangeArrowheads="1"/>
          </p:cNvSpPr>
          <p:nvPr/>
        </p:nvSpPr>
        <p:spPr bwMode="auto">
          <a:xfrm>
            <a:off x="5435600" y="56610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4" name="AutoShape 47"/>
          <p:cNvSpPr>
            <a:spLocks noChangeArrowheads="1"/>
          </p:cNvSpPr>
          <p:nvPr/>
        </p:nvSpPr>
        <p:spPr bwMode="auto">
          <a:xfrm>
            <a:off x="5292725" y="58769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5" name="AutoShape 48"/>
          <p:cNvSpPr>
            <a:spLocks noChangeArrowheads="1"/>
          </p:cNvSpPr>
          <p:nvPr/>
        </p:nvSpPr>
        <p:spPr bwMode="auto">
          <a:xfrm>
            <a:off x="5364163" y="616585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6" name="AutoShape 49"/>
          <p:cNvSpPr>
            <a:spLocks noChangeArrowheads="1"/>
          </p:cNvSpPr>
          <p:nvPr/>
        </p:nvSpPr>
        <p:spPr bwMode="auto">
          <a:xfrm>
            <a:off x="6172200" y="5181600"/>
            <a:ext cx="73025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7" name="AutoShape 50"/>
          <p:cNvSpPr>
            <a:spLocks noChangeArrowheads="1"/>
          </p:cNvSpPr>
          <p:nvPr/>
        </p:nvSpPr>
        <p:spPr bwMode="auto">
          <a:xfrm>
            <a:off x="6156325" y="5589588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8" name="AutoShape 51"/>
          <p:cNvSpPr>
            <a:spLocks noChangeArrowheads="1"/>
          </p:cNvSpPr>
          <p:nvPr/>
        </p:nvSpPr>
        <p:spPr bwMode="auto">
          <a:xfrm>
            <a:off x="6156325" y="5805488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9" name="AutoShape 52"/>
          <p:cNvSpPr>
            <a:spLocks noChangeArrowheads="1"/>
          </p:cNvSpPr>
          <p:nvPr/>
        </p:nvSpPr>
        <p:spPr bwMode="auto">
          <a:xfrm>
            <a:off x="6011863" y="6021388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0" name="AutoShape 53"/>
          <p:cNvSpPr>
            <a:spLocks noChangeArrowheads="1"/>
          </p:cNvSpPr>
          <p:nvPr/>
        </p:nvSpPr>
        <p:spPr bwMode="auto">
          <a:xfrm>
            <a:off x="6084888" y="6237288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1" name="Line 54"/>
          <p:cNvSpPr>
            <a:spLocks noChangeShapeType="1"/>
          </p:cNvSpPr>
          <p:nvPr/>
        </p:nvSpPr>
        <p:spPr bwMode="auto">
          <a:xfrm flipV="1">
            <a:off x="5364163" y="5257800"/>
            <a:ext cx="808037" cy="258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2" name="Line 55"/>
          <p:cNvSpPr>
            <a:spLocks noChangeShapeType="1"/>
          </p:cNvSpPr>
          <p:nvPr/>
        </p:nvSpPr>
        <p:spPr bwMode="auto">
          <a:xfrm>
            <a:off x="5364163" y="5516563"/>
            <a:ext cx="7921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3" name="Line 56"/>
          <p:cNvSpPr>
            <a:spLocks noChangeShapeType="1"/>
          </p:cNvSpPr>
          <p:nvPr/>
        </p:nvSpPr>
        <p:spPr bwMode="auto">
          <a:xfrm>
            <a:off x="5508625" y="5734050"/>
            <a:ext cx="50323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4" name="Line 57"/>
          <p:cNvSpPr>
            <a:spLocks noChangeShapeType="1"/>
          </p:cNvSpPr>
          <p:nvPr/>
        </p:nvSpPr>
        <p:spPr bwMode="auto">
          <a:xfrm flipV="1">
            <a:off x="5435600" y="5876925"/>
            <a:ext cx="7207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5" name="Line 58"/>
          <p:cNvSpPr>
            <a:spLocks noChangeShapeType="1"/>
          </p:cNvSpPr>
          <p:nvPr/>
        </p:nvSpPr>
        <p:spPr bwMode="auto">
          <a:xfrm>
            <a:off x="5364163" y="5949950"/>
            <a:ext cx="7207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6" name="Oval 60"/>
          <p:cNvSpPr>
            <a:spLocks noChangeArrowheads="1"/>
          </p:cNvSpPr>
          <p:nvPr/>
        </p:nvSpPr>
        <p:spPr bwMode="auto">
          <a:xfrm>
            <a:off x="7010401" y="5029201"/>
            <a:ext cx="585788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7" name="Oval 61"/>
          <p:cNvSpPr>
            <a:spLocks noChangeArrowheads="1"/>
          </p:cNvSpPr>
          <p:nvPr/>
        </p:nvSpPr>
        <p:spPr bwMode="auto">
          <a:xfrm>
            <a:off x="7848600" y="4953000"/>
            <a:ext cx="646112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8" name="AutoShape 62"/>
          <p:cNvSpPr>
            <a:spLocks noChangeArrowheads="1"/>
          </p:cNvSpPr>
          <p:nvPr/>
        </p:nvSpPr>
        <p:spPr bwMode="auto">
          <a:xfrm>
            <a:off x="7308850" y="5516563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9" name="AutoShape 63"/>
          <p:cNvSpPr>
            <a:spLocks noChangeArrowheads="1"/>
          </p:cNvSpPr>
          <p:nvPr/>
        </p:nvSpPr>
        <p:spPr bwMode="auto">
          <a:xfrm>
            <a:off x="7235825" y="5734050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0" name="AutoShape 64"/>
          <p:cNvSpPr>
            <a:spLocks noChangeArrowheads="1"/>
          </p:cNvSpPr>
          <p:nvPr/>
        </p:nvSpPr>
        <p:spPr bwMode="auto">
          <a:xfrm>
            <a:off x="7380288" y="594995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1" name="AutoShape 65"/>
          <p:cNvSpPr>
            <a:spLocks noChangeArrowheads="1"/>
          </p:cNvSpPr>
          <p:nvPr/>
        </p:nvSpPr>
        <p:spPr bwMode="auto">
          <a:xfrm>
            <a:off x="7308850" y="6165850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2" name="AutoShape 66"/>
          <p:cNvSpPr>
            <a:spLocks noChangeArrowheads="1"/>
          </p:cNvSpPr>
          <p:nvPr/>
        </p:nvSpPr>
        <p:spPr bwMode="auto">
          <a:xfrm>
            <a:off x="8229600" y="525780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3" name="AutoShape 67"/>
          <p:cNvSpPr>
            <a:spLocks noChangeArrowheads="1"/>
          </p:cNvSpPr>
          <p:nvPr/>
        </p:nvSpPr>
        <p:spPr bwMode="auto">
          <a:xfrm>
            <a:off x="7956550" y="58769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4" name="AutoShape 68"/>
          <p:cNvSpPr>
            <a:spLocks noChangeArrowheads="1"/>
          </p:cNvSpPr>
          <p:nvPr/>
        </p:nvSpPr>
        <p:spPr bwMode="auto">
          <a:xfrm>
            <a:off x="8027988" y="6092825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5" name="Line 69"/>
          <p:cNvSpPr>
            <a:spLocks noChangeShapeType="1"/>
          </p:cNvSpPr>
          <p:nvPr/>
        </p:nvSpPr>
        <p:spPr bwMode="auto">
          <a:xfrm>
            <a:off x="7380288" y="5589588"/>
            <a:ext cx="5762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66" name="Line 70"/>
          <p:cNvSpPr>
            <a:spLocks noChangeShapeType="1"/>
          </p:cNvSpPr>
          <p:nvPr/>
        </p:nvSpPr>
        <p:spPr bwMode="auto">
          <a:xfrm flipV="1">
            <a:off x="7239000" y="5257800"/>
            <a:ext cx="99695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67" name="Line 71"/>
          <p:cNvSpPr>
            <a:spLocks noChangeShapeType="1"/>
          </p:cNvSpPr>
          <p:nvPr/>
        </p:nvSpPr>
        <p:spPr bwMode="auto">
          <a:xfrm flipV="1">
            <a:off x="7380288" y="5949950"/>
            <a:ext cx="5762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68" name="Line 72"/>
          <p:cNvSpPr>
            <a:spLocks noChangeShapeType="1"/>
          </p:cNvSpPr>
          <p:nvPr/>
        </p:nvSpPr>
        <p:spPr bwMode="auto">
          <a:xfrm>
            <a:off x="7451725" y="6021388"/>
            <a:ext cx="576263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7415" grpId="0" animBg="1"/>
      <p:bldP spid="17439" grpId="0" animBg="1"/>
      <p:bldP spid="17440" grpId="0" animBg="1"/>
      <p:bldP spid="17456" grpId="0" animBg="1"/>
      <p:bldP spid="1745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"/>
            <a:ext cx="7772400" cy="4800600"/>
          </a:xfrm>
        </p:spPr>
        <p:txBody>
          <a:bodyPr>
            <a:normAutofit fontScale="92500" lnSpcReduction="10000"/>
          </a:bodyPr>
          <a:lstStyle/>
          <a:p>
            <a:pPr marL="533400" indent="-533400">
              <a:buNone/>
            </a:pPr>
            <a:r>
              <a:rPr lang="ru-RU" sz="2600" b="1" dirty="0" smtClean="0">
                <a:solidFill>
                  <a:schemeClr val="accent4">
                    <a:lumMod val="50000"/>
                  </a:schemeClr>
                </a:solidFill>
              </a:rPr>
              <a:t>1. </a:t>
            </a:r>
            <a:r>
              <a:rPr lang="ru-RU" sz="2600" b="1" dirty="0" smtClean="0">
                <a:solidFill>
                  <a:srgbClr val="C00000"/>
                </a:solidFill>
              </a:rPr>
              <a:t>Функция , </a:t>
            </a:r>
            <a:r>
              <a:rPr lang="ru-RU" sz="2600" dirty="0" smtClean="0">
                <a:solidFill>
                  <a:srgbClr val="002060"/>
                </a:solidFill>
              </a:rPr>
              <a:t>т.к. </a:t>
            </a:r>
            <a:r>
              <a:rPr lang="ru-RU" sz="2600" u="sng" dirty="0" smtClean="0">
                <a:solidFill>
                  <a:srgbClr val="002060"/>
                </a:solidFill>
              </a:rPr>
              <a:t>каждому</a:t>
            </a:r>
            <a:r>
              <a:rPr lang="ru-RU" sz="2600" dirty="0" smtClean="0">
                <a:solidFill>
                  <a:srgbClr val="002060"/>
                </a:solidFill>
              </a:rPr>
              <a:t> значению переменной </a:t>
            </a:r>
            <a:r>
              <a:rPr lang="ru-RU" sz="2600" b="1" dirty="0" err="1" smtClean="0">
                <a:solidFill>
                  <a:schemeClr val="accent3">
                    <a:lumMod val="50000"/>
                  </a:schemeClr>
                </a:solidFill>
              </a:rPr>
              <a:t>х</a:t>
            </a: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600" dirty="0" smtClean="0">
                <a:solidFill>
                  <a:srgbClr val="002060"/>
                </a:solidFill>
              </a:rPr>
              <a:t>ставится в соответствие </a:t>
            </a:r>
            <a:r>
              <a:rPr lang="ru-RU" sz="2600" u="sng" dirty="0" smtClean="0">
                <a:solidFill>
                  <a:srgbClr val="002060"/>
                </a:solidFill>
              </a:rPr>
              <a:t>единственное</a:t>
            </a:r>
            <a:r>
              <a:rPr lang="ru-RU" sz="2600" dirty="0" smtClean="0">
                <a:solidFill>
                  <a:srgbClr val="002060"/>
                </a:solidFill>
              </a:rPr>
              <a:t> значение переменной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у</a:t>
            </a:r>
          </a:p>
          <a:p>
            <a:pPr marL="533400" indent="-533400">
              <a:buNone/>
            </a:pPr>
            <a:r>
              <a:rPr lang="ru-RU" sz="2600" b="1" dirty="0" smtClean="0">
                <a:solidFill>
                  <a:schemeClr val="accent4">
                    <a:lumMod val="50000"/>
                  </a:schemeClr>
                </a:solidFill>
              </a:rPr>
              <a:t>2. </a:t>
            </a:r>
            <a:r>
              <a:rPr lang="ru-RU" sz="2600" b="1" dirty="0" smtClean="0">
                <a:solidFill>
                  <a:srgbClr val="C00000"/>
                </a:solidFill>
              </a:rPr>
              <a:t>Не функция</a:t>
            </a:r>
            <a:r>
              <a:rPr lang="ru-RU" sz="2600" b="1" dirty="0" smtClean="0">
                <a:solidFill>
                  <a:srgbClr val="002060"/>
                </a:solidFill>
              </a:rPr>
              <a:t>,</a:t>
            </a:r>
            <a:r>
              <a:rPr lang="ru-RU" sz="2600" dirty="0" smtClean="0">
                <a:solidFill>
                  <a:srgbClr val="002060"/>
                </a:solidFill>
              </a:rPr>
              <a:t> т.к. </a:t>
            </a:r>
            <a:r>
              <a:rPr lang="ru-RU" sz="2600" u="sng" dirty="0" smtClean="0">
                <a:solidFill>
                  <a:srgbClr val="002060"/>
                </a:solidFill>
              </a:rPr>
              <a:t>не</a:t>
            </a:r>
            <a:r>
              <a:rPr lang="ru-RU" sz="2600" dirty="0" smtClean="0">
                <a:solidFill>
                  <a:srgbClr val="002060"/>
                </a:solidFill>
              </a:rPr>
              <a:t> </a:t>
            </a:r>
            <a:r>
              <a:rPr lang="ru-RU" sz="2600" u="sng" dirty="0" smtClean="0">
                <a:solidFill>
                  <a:srgbClr val="002060"/>
                </a:solidFill>
              </a:rPr>
              <a:t>каждому</a:t>
            </a:r>
            <a:r>
              <a:rPr lang="ru-RU" sz="2600" dirty="0" smtClean="0">
                <a:solidFill>
                  <a:srgbClr val="002060"/>
                </a:solidFill>
              </a:rPr>
              <a:t> значению переменной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600" dirty="0" smtClean="0">
                <a:solidFill>
                  <a:srgbClr val="002060"/>
                </a:solidFill>
              </a:rPr>
              <a:t>ставится в соответствие </a:t>
            </a:r>
            <a:r>
              <a:rPr lang="ru-RU" sz="2600" u="sng" dirty="0" smtClean="0">
                <a:solidFill>
                  <a:srgbClr val="002060"/>
                </a:solidFill>
              </a:rPr>
              <a:t>единственное</a:t>
            </a:r>
            <a:r>
              <a:rPr lang="ru-RU" sz="2600" dirty="0" smtClean="0">
                <a:solidFill>
                  <a:srgbClr val="002060"/>
                </a:solidFill>
              </a:rPr>
              <a:t> значение переменной </a:t>
            </a:r>
            <a:r>
              <a:rPr lang="en-US" sz="2600" b="1" dirty="0" smtClean="0">
                <a:solidFill>
                  <a:schemeClr val="accent3">
                    <a:lumMod val="50000"/>
                  </a:schemeClr>
                </a:solidFill>
              </a:rPr>
              <a:t>q</a:t>
            </a:r>
            <a:endParaRPr lang="ru-RU" sz="2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33400" indent="-533400">
              <a:buNone/>
            </a:pPr>
            <a:r>
              <a:rPr lang="ru-RU" sz="2600" b="1" dirty="0" smtClean="0">
                <a:solidFill>
                  <a:schemeClr val="accent4">
                    <a:lumMod val="50000"/>
                  </a:schemeClr>
                </a:solidFill>
              </a:rPr>
              <a:t>3. </a:t>
            </a:r>
            <a:r>
              <a:rPr lang="ru-RU" sz="2600" b="1" dirty="0" smtClean="0">
                <a:solidFill>
                  <a:srgbClr val="C00000"/>
                </a:solidFill>
              </a:rPr>
              <a:t>Не функция</a:t>
            </a:r>
            <a:r>
              <a:rPr lang="ru-RU" sz="2600" b="1" dirty="0" smtClean="0">
                <a:solidFill>
                  <a:srgbClr val="002060"/>
                </a:solidFill>
              </a:rPr>
              <a:t>,</a:t>
            </a:r>
            <a:r>
              <a:rPr lang="ru-RU" sz="2600" dirty="0" smtClean="0">
                <a:solidFill>
                  <a:srgbClr val="002060"/>
                </a:solidFill>
              </a:rPr>
              <a:t> т.к. </a:t>
            </a:r>
            <a:r>
              <a:rPr lang="ru-RU" sz="2600" u="sng" dirty="0" smtClean="0">
                <a:solidFill>
                  <a:srgbClr val="002060"/>
                </a:solidFill>
              </a:rPr>
              <a:t>одному </a:t>
            </a:r>
            <a:r>
              <a:rPr lang="ru-RU" sz="2600" dirty="0" smtClean="0">
                <a:solidFill>
                  <a:srgbClr val="002060"/>
                </a:solidFill>
              </a:rPr>
              <a:t> из значений переменной </a:t>
            </a:r>
            <a:r>
              <a:rPr lang="ru-RU" sz="2600" b="1" dirty="0" err="1" smtClean="0">
                <a:solidFill>
                  <a:schemeClr val="accent3">
                    <a:lumMod val="50000"/>
                  </a:schemeClr>
                </a:solidFill>
              </a:rPr>
              <a:t>х</a:t>
            </a: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600" dirty="0" smtClean="0">
                <a:solidFill>
                  <a:srgbClr val="002060"/>
                </a:solidFill>
              </a:rPr>
              <a:t>ставится в соответствие </a:t>
            </a:r>
            <a:r>
              <a:rPr lang="ru-RU" sz="2600" u="sng" dirty="0" smtClean="0">
                <a:solidFill>
                  <a:srgbClr val="002060"/>
                </a:solidFill>
              </a:rPr>
              <a:t>не единственное значение </a:t>
            </a:r>
            <a:r>
              <a:rPr lang="ru-RU" sz="2600" dirty="0" smtClean="0">
                <a:solidFill>
                  <a:srgbClr val="002060"/>
                </a:solidFill>
              </a:rPr>
              <a:t>переменной </a:t>
            </a:r>
            <a:r>
              <a:rPr lang="en-US" sz="2600" b="1" dirty="0" smtClean="0">
                <a:solidFill>
                  <a:schemeClr val="accent3">
                    <a:lumMod val="50000"/>
                  </a:schemeClr>
                </a:solidFill>
              </a:rPr>
              <a:t>d</a:t>
            </a:r>
            <a:endParaRPr lang="ru-RU" sz="2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33400" indent="-533400">
              <a:buNone/>
            </a:pPr>
            <a:r>
              <a:rPr lang="ru-RU" sz="2600" b="1" dirty="0" smtClean="0">
                <a:solidFill>
                  <a:schemeClr val="accent4">
                    <a:lumMod val="50000"/>
                  </a:schemeClr>
                </a:solidFill>
              </a:rPr>
              <a:t> 4. </a:t>
            </a:r>
            <a:r>
              <a:rPr lang="ru-RU" sz="2600" b="1" dirty="0" smtClean="0">
                <a:solidFill>
                  <a:srgbClr val="C00000"/>
                </a:solidFill>
              </a:rPr>
              <a:t>Функция , </a:t>
            </a:r>
            <a:r>
              <a:rPr lang="ru-RU" sz="2600" dirty="0" smtClean="0">
                <a:solidFill>
                  <a:srgbClr val="002060"/>
                </a:solidFill>
              </a:rPr>
              <a:t>т.к. </a:t>
            </a:r>
            <a:r>
              <a:rPr lang="ru-RU" sz="2600" u="sng" dirty="0" smtClean="0">
                <a:solidFill>
                  <a:srgbClr val="002060"/>
                </a:solidFill>
              </a:rPr>
              <a:t>каждому</a:t>
            </a:r>
            <a:r>
              <a:rPr lang="ru-RU" sz="2600" dirty="0" smtClean="0">
                <a:solidFill>
                  <a:srgbClr val="002060"/>
                </a:solidFill>
              </a:rPr>
              <a:t> значению переменной </a:t>
            </a:r>
            <a:r>
              <a:rPr lang="en-US" sz="2600" b="1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600" dirty="0" smtClean="0">
                <a:solidFill>
                  <a:srgbClr val="002060"/>
                </a:solidFill>
              </a:rPr>
              <a:t>ставится в соответствие </a:t>
            </a:r>
            <a:r>
              <a:rPr lang="ru-RU" sz="2600" u="sng" dirty="0" smtClean="0">
                <a:solidFill>
                  <a:srgbClr val="002060"/>
                </a:solidFill>
              </a:rPr>
              <a:t>единственное</a:t>
            </a:r>
            <a:r>
              <a:rPr lang="ru-RU" sz="2600" dirty="0" smtClean="0">
                <a:solidFill>
                  <a:srgbClr val="002060"/>
                </a:solidFill>
              </a:rPr>
              <a:t> значение переменной </a:t>
            </a:r>
            <a:r>
              <a:rPr lang="en-US" sz="2600" b="1" dirty="0" smtClean="0">
                <a:solidFill>
                  <a:schemeClr val="accent3">
                    <a:lumMod val="50000"/>
                  </a:schemeClr>
                </a:solidFill>
              </a:rPr>
              <a:t>f </a:t>
            </a:r>
            <a:endParaRPr lang="ru-RU" sz="2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33400" indent="-533400">
              <a:buNone/>
            </a:pP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x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y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q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x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      4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  n           f</a:t>
            </a:r>
            <a:endParaRPr lang="ru-RU" sz="19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412" name="Oval 11"/>
          <p:cNvSpPr>
            <a:spLocks noChangeArrowheads="1"/>
          </p:cNvSpPr>
          <p:nvPr/>
        </p:nvSpPr>
        <p:spPr bwMode="auto">
          <a:xfrm>
            <a:off x="1143000" y="5029200"/>
            <a:ext cx="620713" cy="1422401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Oval 13"/>
          <p:cNvSpPr>
            <a:spLocks noChangeArrowheads="1"/>
          </p:cNvSpPr>
          <p:nvPr/>
        </p:nvSpPr>
        <p:spPr bwMode="auto">
          <a:xfrm>
            <a:off x="1979613" y="5029201"/>
            <a:ext cx="611187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Oval 14"/>
          <p:cNvSpPr>
            <a:spLocks noChangeArrowheads="1"/>
          </p:cNvSpPr>
          <p:nvPr/>
        </p:nvSpPr>
        <p:spPr bwMode="auto">
          <a:xfrm>
            <a:off x="3124201" y="5029201"/>
            <a:ext cx="584200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Oval 15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3924300" y="5029201"/>
            <a:ext cx="723900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AutoShape 16"/>
          <p:cNvSpPr>
            <a:spLocks noChangeArrowheads="1"/>
          </p:cNvSpPr>
          <p:nvPr/>
        </p:nvSpPr>
        <p:spPr bwMode="auto">
          <a:xfrm>
            <a:off x="1476375" y="5516563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AutoShape 17"/>
          <p:cNvSpPr>
            <a:spLocks noChangeArrowheads="1"/>
          </p:cNvSpPr>
          <p:nvPr/>
        </p:nvSpPr>
        <p:spPr bwMode="auto">
          <a:xfrm>
            <a:off x="1331913" y="580390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AutoShape 18"/>
          <p:cNvSpPr>
            <a:spLocks noChangeArrowheads="1"/>
          </p:cNvSpPr>
          <p:nvPr/>
        </p:nvSpPr>
        <p:spPr bwMode="auto">
          <a:xfrm>
            <a:off x="1547813" y="5876925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9" name="AutoShape 19"/>
          <p:cNvSpPr>
            <a:spLocks noChangeArrowheads="1"/>
          </p:cNvSpPr>
          <p:nvPr/>
        </p:nvSpPr>
        <p:spPr bwMode="auto">
          <a:xfrm>
            <a:off x="1476375" y="6164263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AutoShape 20"/>
          <p:cNvSpPr>
            <a:spLocks noChangeArrowheads="1"/>
          </p:cNvSpPr>
          <p:nvPr/>
        </p:nvSpPr>
        <p:spPr bwMode="auto">
          <a:xfrm>
            <a:off x="2286000" y="518160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1" name="AutoShape 21"/>
          <p:cNvSpPr>
            <a:spLocks noChangeArrowheads="1"/>
          </p:cNvSpPr>
          <p:nvPr/>
        </p:nvSpPr>
        <p:spPr bwMode="auto">
          <a:xfrm>
            <a:off x="2339975" y="5589588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2" name="AutoShape 22"/>
          <p:cNvSpPr>
            <a:spLocks noChangeArrowheads="1"/>
          </p:cNvSpPr>
          <p:nvPr/>
        </p:nvSpPr>
        <p:spPr bwMode="auto">
          <a:xfrm>
            <a:off x="2124075" y="5734050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3" name="AutoShape 23"/>
          <p:cNvSpPr>
            <a:spLocks noChangeArrowheads="1"/>
          </p:cNvSpPr>
          <p:nvPr/>
        </p:nvSpPr>
        <p:spPr bwMode="auto">
          <a:xfrm>
            <a:off x="2339975" y="58769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4" name="AutoShape 24"/>
          <p:cNvSpPr>
            <a:spLocks noChangeArrowheads="1"/>
          </p:cNvSpPr>
          <p:nvPr/>
        </p:nvSpPr>
        <p:spPr bwMode="auto">
          <a:xfrm>
            <a:off x="2195513" y="6092825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5" name="AutoShape 25"/>
          <p:cNvSpPr>
            <a:spLocks noChangeArrowheads="1"/>
          </p:cNvSpPr>
          <p:nvPr/>
        </p:nvSpPr>
        <p:spPr bwMode="auto">
          <a:xfrm>
            <a:off x="2195513" y="6237288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6" name="Line 26"/>
          <p:cNvSpPr>
            <a:spLocks noChangeShapeType="1"/>
          </p:cNvSpPr>
          <p:nvPr/>
        </p:nvSpPr>
        <p:spPr bwMode="auto">
          <a:xfrm>
            <a:off x="1547813" y="5589588"/>
            <a:ext cx="576262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7" name="Line 27"/>
          <p:cNvSpPr>
            <a:spLocks noChangeShapeType="1"/>
          </p:cNvSpPr>
          <p:nvPr/>
        </p:nvSpPr>
        <p:spPr bwMode="auto">
          <a:xfrm flipV="1">
            <a:off x="1403350" y="5661025"/>
            <a:ext cx="93662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8" name="Line 28"/>
          <p:cNvSpPr>
            <a:spLocks noChangeShapeType="1"/>
          </p:cNvSpPr>
          <p:nvPr/>
        </p:nvSpPr>
        <p:spPr bwMode="auto">
          <a:xfrm>
            <a:off x="1619250" y="594995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9" name="Line 29"/>
          <p:cNvSpPr>
            <a:spLocks noChangeShapeType="1"/>
          </p:cNvSpPr>
          <p:nvPr/>
        </p:nvSpPr>
        <p:spPr bwMode="auto">
          <a:xfrm>
            <a:off x="1547813" y="6237288"/>
            <a:ext cx="64770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0" name="AutoShape 31"/>
          <p:cNvSpPr>
            <a:spLocks noChangeArrowheads="1"/>
          </p:cNvSpPr>
          <p:nvPr/>
        </p:nvSpPr>
        <p:spPr bwMode="auto">
          <a:xfrm>
            <a:off x="3419475" y="54451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1" name="AutoShape 32"/>
          <p:cNvSpPr>
            <a:spLocks noChangeArrowheads="1"/>
          </p:cNvSpPr>
          <p:nvPr/>
        </p:nvSpPr>
        <p:spPr bwMode="auto">
          <a:xfrm>
            <a:off x="3492500" y="56610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2" name="AutoShape 33"/>
          <p:cNvSpPr>
            <a:spLocks noChangeArrowheads="1"/>
          </p:cNvSpPr>
          <p:nvPr/>
        </p:nvSpPr>
        <p:spPr bwMode="auto">
          <a:xfrm>
            <a:off x="3348038" y="5876925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3" name="AutoShape 35"/>
          <p:cNvSpPr>
            <a:spLocks noChangeArrowheads="1"/>
          </p:cNvSpPr>
          <p:nvPr/>
        </p:nvSpPr>
        <p:spPr bwMode="auto">
          <a:xfrm>
            <a:off x="4343400" y="5257800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4" name="AutoShape 36"/>
          <p:cNvSpPr>
            <a:spLocks noChangeArrowheads="1"/>
          </p:cNvSpPr>
          <p:nvPr/>
        </p:nvSpPr>
        <p:spPr bwMode="auto">
          <a:xfrm>
            <a:off x="4067175" y="5805488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5" name="AutoShape 37"/>
          <p:cNvSpPr>
            <a:spLocks noChangeArrowheads="1"/>
          </p:cNvSpPr>
          <p:nvPr/>
        </p:nvSpPr>
        <p:spPr bwMode="auto">
          <a:xfrm>
            <a:off x="4140200" y="60928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6" name="Line 38"/>
          <p:cNvSpPr>
            <a:spLocks noChangeShapeType="1"/>
          </p:cNvSpPr>
          <p:nvPr/>
        </p:nvSpPr>
        <p:spPr bwMode="auto">
          <a:xfrm flipV="1">
            <a:off x="3429000" y="5334000"/>
            <a:ext cx="927100" cy="182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7" name="Line 39"/>
          <p:cNvSpPr>
            <a:spLocks noChangeShapeType="1"/>
          </p:cNvSpPr>
          <p:nvPr/>
        </p:nvSpPr>
        <p:spPr bwMode="auto">
          <a:xfrm>
            <a:off x="3563938" y="5734050"/>
            <a:ext cx="576262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8" name="Line 40"/>
          <p:cNvSpPr>
            <a:spLocks noChangeShapeType="1"/>
          </p:cNvSpPr>
          <p:nvPr/>
        </p:nvSpPr>
        <p:spPr bwMode="auto">
          <a:xfrm flipV="1">
            <a:off x="3492500" y="5876925"/>
            <a:ext cx="57467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9" name="Oval 41"/>
          <p:cNvSpPr>
            <a:spLocks noChangeArrowheads="1"/>
          </p:cNvSpPr>
          <p:nvPr/>
        </p:nvSpPr>
        <p:spPr bwMode="auto">
          <a:xfrm>
            <a:off x="5146675" y="5029201"/>
            <a:ext cx="568325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0" name="Oval 42"/>
          <p:cNvSpPr>
            <a:spLocks noChangeArrowheads="1"/>
          </p:cNvSpPr>
          <p:nvPr/>
        </p:nvSpPr>
        <p:spPr bwMode="auto">
          <a:xfrm>
            <a:off x="5867400" y="5029201"/>
            <a:ext cx="609600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1" name="AutoShape 44"/>
          <p:cNvSpPr>
            <a:spLocks noChangeArrowheads="1"/>
          </p:cNvSpPr>
          <p:nvPr/>
        </p:nvSpPr>
        <p:spPr bwMode="auto">
          <a:xfrm>
            <a:off x="3492500" y="60928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2" name="AutoShape 45"/>
          <p:cNvSpPr>
            <a:spLocks noChangeArrowheads="1"/>
          </p:cNvSpPr>
          <p:nvPr/>
        </p:nvSpPr>
        <p:spPr bwMode="auto">
          <a:xfrm>
            <a:off x="5292725" y="54451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3" name="AutoShape 46"/>
          <p:cNvSpPr>
            <a:spLocks noChangeArrowheads="1"/>
          </p:cNvSpPr>
          <p:nvPr/>
        </p:nvSpPr>
        <p:spPr bwMode="auto">
          <a:xfrm>
            <a:off x="5435600" y="56610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4" name="AutoShape 47"/>
          <p:cNvSpPr>
            <a:spLocks noChangeArrowheads="1"/>
          </p:cNvSpPr>
          <p:nvPr/>
        </p:nvSpPr>
        <p:spPr bwMode="auto">
          <a:xfrm>
            <a:off x="5292725" y="58769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5" name="AutoShape 48"/>
          <p:cNvSpPr>
            <a:spLocks noChangeArrowheads="1"/>
          </p:cNvSpPr>
          <p:nvPr/>
        </p:nvSpPr>
        <p:spPr bwMode="auto">
          <a:xfrm>
            <a:off x="5364163" y="616585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6" name="AutoShape 49"/>
          <p:cNvSpPr>
            <a:spLocks noChangeArrowheads="1"/>
          </p:cNvSpPr>
          <p:nvPr/>
        </p:nvSpPr>
        <p:spPr bwMode="auto">
          <a:xfrm>
            <a:off x="6172200" y="5181600"/>
            <a:ext cx="73025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7" name="AutoShape 50"/>
          <p:cNvSpPr>
            <a:spLocks noChangeArrowheads="1"/>
          </p:cNvSpPr>
          <p:nvPr/>
        </p:nvSpPr>
        <p:spPr bwMode="auto">
          <a:xfrm>
            <a:off x="6156325" y="5589588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8" name="AutoShape 51"/>
          <p:cNvSpPr>
            <a:spLocks noChangeArrowheads="1"/>
          </p:cNvSpPr>
          <p:nvPr/>
        </p:nvSpPr>
        <p:spPr bwMode="auto">
          <a:xfrm>
            <a:off x="6156325" y="5805488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9" name="AutoShape 52"/>
          <p:cNvSpPr>
            <a:spLocks noChangeArrowheads="1"/>
          </p:cNvSpPr>
          <p:nvPr/>
        </p:nvSpPr>
        <p:spPr bwMode="auto">
          <a:xfrm>
            <a:off x="6011863" y="6021388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0" name="AutoShape 53"/>
          <p:cNvSpPr>
            <a:spLocks noChangeArrowheads="1"/>
          </p:cNvSpPr>
          <p:nvPr/>
        </p:nvSpPr>
        <p:spPr bwMode="auto">
          <a:xfrm>
            <a:off x="6084888" y="6237288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1" name="Line 54"/>
          <p:cNvSpPr>
            <a:spLocks noChangeShapeType="1"/>
          </p:cNvSpPr>
          <p:nvPr/>
        </p:nvSpPr>
        <p:spPr bwMode="auto">
          <a:xfrm flipV="1">
            <a:off x="5364163" y="5257800"/>
            <a:ext cx="808037" cy="258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2" name="Line 55"/>
          <p:cNvSpPr>
            <a:spLocks noChangeShapeType="1"/>
          </p:cNvSpPr>
          <p:nvPr/>
        </p:nvSpPr>
        <p:spPr bwMode="auto">
          <a:xfrm>
            <a:off x="5364163" y="5516563"/>
            <a:ext cx="7921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3" name="Line 56"/>
          <p:cNvSpPr>
            <a:spLocks noChangeShapeType="1"/>
          </p:cNvSpPr>
          <p:nvPr/>
        </p:nvSpPr>
        <p:spPr bwMode="auto">
          <a:xfrm>
            <a:off x="5508625" y="5734050"/>
            <a:ext cx="50323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4" name="Line 57"/>
          <p:cNvSpPr>
            <a:spLocks noChangeShapeType="1"/>
          </p:cNvSpPr>
          <p:nvPr/>
        </p:nvSpPr>
        <p:spPr bwMode="auto">
          <a:xfrm flipV="1">
            <a:off x="5435600" y="5876925"/>
            <a:ext cx="7207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5" name="Line 58"/>
          <p:cNvSpPr>
            <a:spLocks noChangeShapeType="1"/>
          </p:cNvSpPr>
          <p:nvPr/>
        </p:nvSpPr>
        <p:spPr bwMode="auto">
          <a:xfrm>
            <a:off x="5364163" y="5949950"/>
            <a:ext cx="7207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6" name="Oval 60"/>
          <p:cNvSpPr>
            <a:spLocks noChangeArrowheads="1"/>
          </p:cNvSpPr>
          <p:nvPr/>
        </p:nvSpPr>
        <p:spPr bwMode="auto">
          <a:xfrm>
            <a:off x="7010401" y="5029201"/>
            <a:ext cx="585788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7" name="Oval 61"/>
          <p:cNvSpPr>
            <a:spLocks noChangeArrowheads="1"/>
          </p:cNvSpPr>
          <p:nvPr/>
        </p:nvSpPr>
        <p:spPr bwMode="auto">
          <a:xfrm>
            <a:off x="7848600" y="4953000"/>
            <a:ext cx="646112" cy="1422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8" name="AutoShape 62"/>
          <p:cNvSpPr>
            <a:spLocks noChangeArrowheads="1"/>
          </p:cNvSpPr>
          <p:nvPr/>
        </p:nvSpPr>
        <p:spPr bwMode="auto">
          <a:xfrm>
            <a:off x="7308850" y="5516563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9" name="AutoShape 63"/>
          <p:cNvSpPr>
            <a:spLocks noChangeArrowheads="1"/>
          </p:cNvSpPr>
          <p:nvPr/>
        </p:nvSpPr>
        <p:spPr bwMode="auto">
          <a:xfrm>
            <a:off x="7235825" y="5734050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0" name="AutoShape 64"/>
          <p:cNvSpPr>
            <a:spLocks noChangeArrowheads="1"/>
          </p:cNvSpPr>
          <p:nvPr/>
        </p:nvSpPr>
        <p:spPr bwMode="auto">
          <a:xfrm>
            <a:off x="7380288" y="594995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1" name="AutoShape 65"/>
          <p:cNvSpPr>
            <a:spLocks noChangeArrowheads="1"/>
          </p:cNvSpPr>
          <p:nvPr/>
        </p:nvSpPr>
        <p:spPr bwMode="auto">
          <a:xfrm>
            <a:off x="7308850" y="6165850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2" name="AutoShape 66"/>
          <p:cNvSpPr>
            <a:spLocks noChangeArrowheads="1"/>
          </p:cNvSpPr>
          <p:nvPr/>
        </p:nvSpPr>
        <p:spPr bwMode="auto">
          <a:xfrm>
            <a:off x="8229600" y="525780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3" name="AutoShape 67"/>
          <p:cNvSpPr>
            <a:spLocks noChangeArrowheads="1"/>
          </p:cNvSpPr>
          <p:nvPr/>
        </p:nvSpPr>
        <p:spPr bwMode="auto">
          <a:xfrm>
            <a:off x="7956550" y="58769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4" name="AutoShape 68"/>
          <p:cNvSpPr>
            <a:spLocks noChangeArrowheads="1"/>
          </p:cNvSpPr>
          <p:nvPr/>
        </p:nvSpPr>
        <p:spPr bwMode="auto">
          <a:xfrm>
            <a:off x="8027988" y="6092825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5" name="Line 69"/>
          <p:cNvSpPr>
            <a:spLocks noChangeShapeType="1"/>
          </p:cNvSpPr>
          <p:nvPr/>
        </p:nvSpPr>
        <p:spPr bwMode="auto">
          <a:xfrm>
            <a:off x="7380288" y="5589588"/>
            <a:ext cx="5762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66" name="Line 70"/>
          <p:cNvSpPr>
            <a:spLocks noChangeShapeType="1"/>
          </p:cNvSpPr>
          <p:nvPr/>
        </p:nvSpPr>
        <p:spPr bwMode="auto">
          <a:xfrm flipV="1">
            <a:off x="7239000" y="5257800"/>
            <a:ext cx="99695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67" name="Line 71"/>
          <p:cNvSpPr>
            <a:spLocks noChangeShapeType="1"/>
          </p:cNvSpPr>
          <p:nvPr/>
        </p:nvSpPr>
        <p:spPr bwMode="auto">
          <a:xfrm flipV="1">
            <a:off x="7380288" y="5949950"/>
            <a:ext cx="5762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68" name="Line 72"/>
          <p:cNvSpPr>
            <a:spLocks noChangeShapeType="1"/>
          </p:cNvSpPr>
          <p:nvPr/>
        </p:nvSpPr>
        <p:spPr bwMode="auto">
          <a:xfrm>
            <a:off x="7451725" y="6021388"/>
            <a:ext cx="576263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dirty="0" smtClean="0">
                <a:solidFill>
                  <a:srgbClr val="C00000"/>
                </a:solidFill>
                <a:effectLst/>
              </a:rPr>
              <a:t>Способы задания функций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557338"/>
            <a:ext cx="7689850" cy="5040312"/>
          </a:xfrm>
        </p:spPr>
        <p:txBody>
          <a:bodyPr>
            <a:normAutofit lnSpcReduction="10000"/>
          </a:bodyPr>
          <a:lstStyle/>
          <a:p>
            <a:pPr marL="0" indent="177800">
              <a:buNone/>
            </a:pPr>
            <a:r>
              <a:rPr lang="ru-RU" sz="2000" b="1" dirty="0" smtClean="0">
                <a:solidFill>
                  <a:srgbClr val="003FBC"/>
                </a:solidFill>
              </a:rPr>
              <a:t>- Аналитический (с помощью формулы)</a:t>
            </a:r>
          </a:p>
          <a:p>
            <a:pPr marL="0" indent="177800" eaLnBrk="1" hangingPunct="1">
              <a:buFont typeface="Wingdings" pitchFamily="2" charset="2"/>
              <a:buNone/>
            </a:pPr>
            <a:r>
              <a:rPr lang="ru-RU" sz="2000" dirty="0" smtClean="0"/>
              <a:t>	</a:t>
            </a:r>
          </a:p>
          <a:p>
            <a:pPr marL="0" indent="177800" eaLnBrk="1" hangingPunct="1">
              <a:buNone/>
            </a:pPr>
            <a:r>
              <a:rPr lang="ru-RU" sz="2000" b="1" dirty="0" smtClean="0">
                <a:solidFill>
                  <a:srgbClr val="0033CC"/>
                </a:solidFill>
              </a:rPr>
              <a:t>-  Графический</a:t>
            </a:r>
          </a:p>
          <a:p>
            <a:pPr marL="0" indent="177800" eaLnBrk="1" hangingPunct="1">
              <a:buFontTx/>
              <a:buChar char="-"/>
            </a:pPr>
            <a:endParaRPr lang="ru-RU" sz="2000" b="1" dirty="0" smtClean="0">
              <a:solidFill>
                <a:srgbClr val="0033CC"/>
              </a:solidFill>
            </a:endParaRPr>
          </a:p>
          <a:p>
            <a:pPr marL="0" indent="177800" eaLnBrk="1" hangingPunct="1">
              <a:buNone/>
            </a:pPr>
            <a:endParaRPr lang="ru-RU" sz="2000" dirty="0" smtClean="0"/>
          </a:p>
          <a:p>
            <a:pPr marL="0" indent="177800" eaLnBrk="1" hangingPunct="1">
              <a:buNone/>
            </a:pPr>
            <a:endParaRPr lang="ru-RU" sz="2000" b="1" dirty="0" smtClean="0">
              <a:solidFill>
                <a:srgbClr val="003FBC"/>
              </a:solidFill>
            </a:endParaRPr>
          </a:p>
          <a:p>
            <a:pPr marL="0" indent="177800" eaLnBrk="1" hangingPunct="1">
              <a:buNone/>
            </a:pPr>
            <a:r>
              <a:rPr lang="ru-RU" sz="2000" b="1" dirty="0" smtClean="0">
                <a:solidFill>
                  <a:srgbClr val="003FBC"/>
                </a:solidFill>
              </a:rPr>
              <a:t>- Табличный</a:t>
            </a:r>
          </a:p>
          <a:p>
            <a:pPr marL="0" indent="177800" eaLnBrk="1" hangingPunct="1">
              <a:buFontTx/>
              <a:buChar char="-"/>
            </a:pPr>
            <a:endParaRPr lang="ru-RU" sz="2000" b="1" dirty="0" smtClean="0">
              <a:solidFill>
                <a:srgbClr val="003FBC"/>
              </a:solidFill>
            </a:endParaRPr>
          </a:p>
          <a:p>
            <a:pPr marL="0" indent="177800" eaLnBrk="1" hangingPunct="1">
              <a:buFontTx/>
              <a:buChar char="-"/>
            </a:pPr>
            <a:endParaRPr lang="ru-RU" sz="2000" b="1" dirty="0" smtClean="0">
              <a:solidFill>
                <a:srgbClr val="003FBC"/>
              </a:solidFill>
            </a:endParaRPr>
          </a:p>
          <a:p>
            <a:pPr marL="0" indent="177800" eaLnBrk="1" hangingPunct="1">
              <a:buFontTx/>
              <a:buChar char="-"/>
            </a:pPr>
            <a:endParaRPr lang="ru-RU" sz="2000" b="1" dirty="0" smtClean="0">
              <a:solidFill>
                <a:srgbClr val="003FBC"/>
              </a:solidFill>
            </a:endParaRPr>
          </a:p>
          <a:p>
            <a:pPr marL="0" indent="177800" eaLnBrk="1" hangingPunct="1">
              <a:buFontTx/>
              <a:buChar char="-"/>
            </a:pPr>
            <a:endParaRPr lang="ru-RU" sz="2000" b="1" dirty="0" smtClean="0">
              <a:solidFill>
                <a:srgbClr val="003FBC"/>
              </a:solidFill>
            </a:endParaRPr>
          </a:p>
          <a:p>
            <a:pPr marL="0" indent="177800" eaLnBrk="1" hangingPunct="1">
              <a:buFontTx/>
              <a:buChar char="-"/>
            </a:pPr>
            <a:endParaRPr lang="ru-RU" sz="2000" b="1" dirty="0" smtClean="0">
              <a:solidFill>
                <a:srgbClr val="003FBC"/>
              </a:solidFill>
            </a:endParaRPr>
          </a:p>
          <a:p>
            <a:pPr marL="0" indent="177800">
              <a:buNone/>
            </a:pPr>
            <a:r>
              <a:rPr lang="ru-RU" sz="2000" b="1" dirty="0" smtClean="0">
                <a:solidFill>
                  <a:srgbClr val="003FBC"/>
                </a:solidFill>
              </a:rPr>
              <a:t>-  Описательный (словесное описание)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177800" eaLnBrk="1" hangingPunct="1"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03FBC"/>
                </a:solidFill>
              </a:rPr>
              <a:t>Сила равна скорости изменения импульса</a:t>
            </a:r>
            <a:endParaRPr lang="el-GR" sz="1800" b="1" dirty="0" smtClean="0">
              <a:solidFill>
                <a:srgbClr val="003FBC"/>
              </a:solidFill>
              <a:cs typeface="Arial" charset="0"/>
            </a:endParaRPr>
          </a:p>
        </p:txBody>
      </p:sp>
      <p:graphicFrame>
        <p:nvGraphicFramePr>
          <p:cNvPr id="110708" name="Group 116"/>
          <p:cNvGraphicFramePr>
            <a:graphicFrameLocks noGrp="1"/>
          </p:cNvGraphicFramePr>
          <p:nvPr>
            <p:ph sz="quarter" idx="3"/>
          </p:nvPr>
        </p:nvGraphicFramePr>
        <p:xfrm>
          <a:off x="1905000" y="4343400"/>
          <a:ext cx="2689225" cy="1044575"/>
        </p:xfrm>
        <a:graphic>
          <a:graphicData uri="http://schemas.openxmlformats.org/drawingml/2006/table">
            <a:tbl>
              <a:tblPr/>
              <a:tblGrid>
                <a:gridCol w="671512"/>
                <a:gridCol w="674688"/>
                <a:gridCol w="742950"/>
                <a:gridCol w="600075"/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х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-39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-7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059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791200" y="1524000"/>
          <a:ext cx="253682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8" name="Equation" r:id="rId3" imgW="1320480" imgH="241200" progId="Equation.DSMT4">
                  <p:embed/>
                </p:oleObj>
              </mc:Choice>
              <mc:Fallback>
                <p:oleObj name="Equation" r:id="rId3" imgW="1320480" imgH="241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524000"/>
                        <a:ext cx="2536825" cy="463550"/>
                      </a:xfrm>
                      <a:prstGeom prst="rect">
                        <a:avLst/>
                      </a:prstGeom>
                      <a:solidFill>
                        <a:srgbClr val="FF9999"/>
                      </a:solidFill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7" name="Object 2"/>
          <p:cNvGraphicFramePr>
            <a:graphicFrameLocks noChangeAspect="1"/>
          </p:cNvGraphicFramePr>
          <p:nvPr/>
        </p:nvGraphicFramePr>
        <p:xfrm>
          <a:off x="4876800" y="1981200"/>
          <a:ext cx="3847378" cy="286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9" r:id="rId5" imgW="2747772" imgH="2052218" progId="">
                  <p:embed/>
                </p:oleObj>
              </mc:Choice>
              <mc:Fallback>
                <p:oleObj r:id="rId5" imgW="2747772" imgH="2052218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981200"/>
                        <a:ext cx="3847378" cy="286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6705600" cy="73183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dirty="0" smtClean="0">
                <a:solidFill>
                  <a:srgbClr val="C00000"/>
                </a:solidFill>
              </a:rPr>
              <a:t>График функции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534400" cy="4637088"/>
          </a:xfrm>
        </p:spPr>
        <p:txBody>
          <a:bodyPr/>
          <a:lstStyle/>
          <a:p>
            <a:pPr eaLnBrk="1" hangingPunct="1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 Графиком функции </a:t>
            </a:r>
            <a:r>
              <a:rPr lang="en-US" sz="2400" b="1" dirty="0" smtClean="0">
                <a:solidFill>
                  <a:srgbClr val="002060"/>
                </a:solidFill>
              </a:rPr>
              <a:t>f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называют </a:t>
            </a:r>
            <a:r>
              <a:rPr lang="ru-RU" sz="2400" u="sng" dirty="0" smtClean="0">
                <a:solidFill>
                  <a:srgbClr val="002060"/>
                </a:solidFill>
              </a:rPr>
              <a:t>множество</a:t>
            </a:r>
            <a:r>
              <a:rPr lang="ru-RU" sz="2400" dirty="0" smtClean="0">
                <a:solidFill>
                  <a:srgbClr val="002060"/>
                </a:solidFill>
              </a:rPr>
              <a:t> всех </a:t>
            </a:r>
            <a:r>
              <a:rPr lang="ru-RU" sz="2400" u="sng" dirty="0" smtClean="0">
                <a:solidFill>
                  <a:srgbClr val="002060"/>
                </a:solidFill>
              </a:rPr>
              <a:t>точек </a:t>
            </a:r>
          </a:p>
          <a:p>
            <a:pPr>
              <a:buNone/>
            </a:pPr>
            <a:r>
              <a:rPr lang="ru-RU" sz="2400" u="sng" dirty="0" smtClean="0">
                <a:solidFill>
                  <a:srgbClr val="002060"/>
                </a:solidFill>
              </a:rPr>
              <a:t> (</a:t>
            </a:r>
            <a:r>
              <a:rPr lang="ru-RU" sz="2400" u="sng" dirty="0" err="1" smtClean="0">
                <a:solidFill>
                  <a:srgbClr val="002060"/>
                </a:solidFill>
              </a:rPr>
              <a:t>х</a:t>
            </a:r>
            <a:r>
              <a:rPr lang="ru-RU" sz="2400" u="sng" dirty="0" smtClean="0">
                <a:solidFill>
                  <a:srgbClr val="002060"/>
                </a:solidFill>
              </a:rPr>
              <a:t>; у)</a:t>
            </a:r>
            <a:r>
              <a:rPr lang="ru-RU" sz="2400" dirty="0" smtClean="0">
                <a:solidFill>
                  <a:srgbClr val="002060"/>
                </a:solidFill>
              </a:rPr>
              <a:t> координатной плоскости, абсциссы которых равны значениям аргумента, а ординаты равны соответствующим значениям функции. </a:t>
            </a:r>
          </a:p>
          <a:p>
            <a:pPr eaLnBrk="1" hangingPunct="1">
              <a:buNone/>
            </a:pP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eaLnBrk="1" hangingPunct="1">
              <a:buNone/>
            </a:pPr>
            <a:r>
              <a:rPr lang="ru-RU" sz="2400" b="1" u="sng" dirty="0" smtClean="0">
                <a:solidFill>
                  <a:srgbClr val="002060"/>
                </a:solidFill>
              </a:rPr>
              <a:t>Задание 2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Определите, какой из данных графиков является графиком функции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Рис.1                                   Рис.2                                             Рис.3                       Рис.4</a:t>
            </a:r>
          </a:p>
        </p:txBody>
      </p:sp>
      <p:sp>
        <p:nvSpPr>
          <p:cNvPr id="109578" name="Line 10"/>
          <p:cNvSpPr>
            <a:spLocks noChangeShapeType="1"/>
          </p:cNvSpPr>
          <p:nvPr/>
        </p:nvSpPr>
        <p:spPr bwMode="auto">
          <a:xfrm flipV="1">
            <a:off x="1752600" y="4190999"/>
            <a:ext cx="0" cy="2362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9579" name="Line 11"/>
          <p:cNvSpPr>
            <a:spLocks noChangeShapeType="1"/>
          </p:cNvSpPr>
          <p:nvPr/>
        </p:nvSpPr>
        <p:spPr bwMode="auto">
          <a:xfrm>
            <a:off x="900113" y="5445125"/>
            <a:ext cx="18002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580" name="Text Box 12"/>
          <p:cNvSpPr txBox="1">
            <a:spLocks noChangeArrowheads="1"/>
          </p:cNvSpPr>
          <p:nvPr/>
        </p:nvSpPr>
        <p:spPr bwMode="auto">
          <a:xfrm>
            <a:off x="1828800" y="40386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у</a:t>
            </a:r>
          </a:p>
        </p:txBody>
      </p:sp>
      <p:sp>
        <p:nvSpPr>
          <p:cNvPr id="109583" name="Freeform 15"/>
          <p:cNvSpPr>
            <a:spLocks/>
          </p:cNvSpPr>
          <p:nvPr/>
        </p:nvSpPr>
        <p:spPr bwMode="auto">
          <a:xfrm>
            <a:off x="971550" y="5084763"/>
            <a:ext cx="1584325" cy="649287"/>
          </a:xfrm>
          <a:custGeom>
            <a:avLst/>
            <a:gdLst>
              <a:gd name="T0" fmla="*/ 0 w 998"/>
              <a:gd name="T1" fmla="*/ 217750952 h 241"/>
              <a:gd name="T2" fmla="*/ 1713706625 w 998"/>
              <a:gd name="T3" fmla="*/ 217750952 h 241"/>
              <a:gd name="T4" fmla="*/ 572076321 w 998"/>
              <a:gd name="T5" fmla="*/ 1531517447 h 241"/>
              <a:gd name="T6" fmla="*/ 2147483647 w 998"/>
              <a:gd name="T7" fmla="*/ 1531517447 h 241"/>
              <a:gd name="T8" fmla="*/ 0 60000 65536"/>
              <a:gd name="T9" fmla="*/ 0 60000 65536"/>
              <a:gd name="T10" fmla="*/ 0 60000 65536"/>
              <a:gd name="T11" fmla="*/ 0 60000 65536"/>
              <a:gd name="T12" fmla="*/ 0 w 998"/>
              <a:gd name="T13" fmla="*/ 0 h 241"/>
              <a:gd name="T14" fmla="*/ 998 w 998"/>
              <a:gd name="T15" fmla="*/ 241 h 2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8" h="241">
                <a:moveTo>
                  <a:pt x="0" y="30"/>
                </a:moveTo>
                <a:cubicBezTo>
                  <a:pt x="321" y="15"/>
                  <a:pt x="642" y="0"/>
                  <a:pt x="680" y="30"/>
                </a:cubicBezTo>
                <a:cubicBezTo>
                  <a:pt x="718" y="60"/>
                  <a:pt x="174" y="181"/>
                  <a:pt x="227" y="211"/>
                </a:cubicBezTo>
                <a:cubicBezTo>
                  <a:pt x="280" y="241"/>
                  <a:pt x="639" y="226"/>
                  <a:pt x="998" y="211"/>
                </a:cubicBezTo>
              </a:path>
            </a:pathLst>
          </a:custGeom>
          <a:ln>
            <a:headEnd/>
            <a:tailEnd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09584" name="Line 16"/>
          <p:cNvSpPr>
            <a:spLocks noChangeShapeType="1"/>
          </p:cNvSpPr>
          <p:nvPr/>
        </p:nvSpPr>
        <p:spPr bwMode="auto">
          <a:xfrm flipV="1">
            <a:off x="3810000" y="4114800"/>
            <a:ext cx="0" cy="2438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585" name="Line 17"/>
          <p:cNvSpPr>
            <a:spLocks noChangeShapeType="1"/>
          </p:cNvSpPr>
          <p:nvPr/>
        </p:nvSpPr>
        <p:spPr bwMode="auto">
          <a:xfrm>
            <a:off x="2916238" y="5445125"/>
            <a:ext cx="187166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589" name="Line 21"/>
          <p:cNvSpPr>
            <a:spLocks noChangeShapeType="1"/>
          </p:cNvSpPr>
          <p:nvPr/>
        </p:nvSpPr>
        <p:spPr bwMode="auto">
          <a:xfrm flipH="1" flipV="1">
            <a:off x="5791200" y="4114800"/>
            <a:ext cx="0" cy="25146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590" name="Line 22"/>
          <p:cNvSpPr>
            <a:spLocks noChangeShapeType="1"/>
          </p:cNvSpPr>
          <p:nvPr/>
        </p:nvSpPr>
        <p:spPr bwMode="auto">
          <a:xfrm>
            <a:off x="4932363" y="5445125"/>
            <a:ext cx="18002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594" name="Line 26"/>
          <p:cNvSpPr>
            <a:spLocks noChangeShapeType="1"/>
          </p:cNvSpPr>
          <p:nvPr/>
        </p:nvSpPr>
        <p:spPr bwMode="auto">
          <a:xfrm flipH="1" flipV="1">
            <a:off x="7772400" y="4114800"/>
            <a:ext cx="0" cy="2438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595" name="Line 27"/>
          <p:cNvSpPr>
            <a:spLocks noChangeShapeType="1"/>
          </p:cNvSpPr>
          <p:nvPr/>
        </p:nvSpPr>
        <p:spPr bwMode="auto">
          <a:xfrm>
            <a:off x="6948488" y="5445125"/>
            <a:ext cx="18002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599" name="Oval 31"/>
          <p:cNvSpPr>
            <a:spLocks noChangeArrowheads="1"/>
          </p:cNvSpPr>
          <p:nvPr/>
        </p:nvSpPr>
        <p:spPr bwMode="auto">
          <a:xfrm>
            <a:off x="5289550" y="5229225"/>
            <a:ext cx="1079500" cy="431800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9605" name="Freeform 37"/>
          <p:cNvSpPr>
            <a:spLocks/>
          </p:cNvSpPr>
          <p:nvPr/>
        </p:nvSpPr>
        <p:spPr bwMode="auto">
          <a:xfrm>
            <a:off x="2987675" y="4941888"/>
            <a:ext cx="1584325" cy="1079500"/>
          </a:xfrm>
          <a:custGeom>
            <a:avLst/>
            <a:gdLst>
              <a:gd name="T0" fmla="*/ 0 w 817"/>
              <a:gd name="T1" fmla="*/ 1553321013 h 694"/>
              <a:gd name="T2" fmla="*/ 853631195 w 817"/>
              <a:gd name="T3" fmla="*/ 16936017 h 694"/>
              <a:gd name="T4" fmla="*/ 1534280136 w 817"/>
              <a:gd name="T5" fmla="*/ 1662199983 h 694"/>
              <a:gd name="T6" fmla="*/ 2147483647 w 817"/>
              <a:gd name="T7" fmla="*/ 125814641 h 694"/>
              <a:gd name="T8" fmla="*/ 0 60000 65536"/>
              <a:gd name="T9" fmla="*/ 0 60000 65536"/>
              <a:gd name="T10" fmla="*/ 0 60000 65536"/>
              <a:gd name="T11" fmla="*/ 0 60000 65536"/>
              <a:gd name="T12" fmla="*/ 0 w 817"/>
              <a:gd name="T13" fmla="*/ 0 h 694"/>
              <a:gd name="T14" fmla="*/ 817 w 817"/>
              <a:gd name="T15" fmla="*/ 694 h 6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17" h="694">
                <a:moveTo>
                  <a:pt x="0" y="642"/>
                </a:moveTo>
                <a:cubicBezTo>
                  <a:pt x="79" y="321"/>
                  <a:pt x="159" y="0"/>
                  <a:pt x="227" y="7"/>
                </a:cubicBezTo>
                <a:cubicBezTo>
                  <a:pt x="295" y="14"/>
                  <a:pt x="310" y="680"/>
                  <a:pt x="408" y="687"/>
                </a:cubicBezTo>
                <a:cubicBezTo>
                  <a:pt x="506" y="694"/>
                  <a:pt x="749" y="158"/>
                  <a:pt x="817" y="52"/>
                </a:cubicBezTo>
              </a:path>
            </a:pathLst>
          </a:custGeom>
          <a:ln>
            <a:headEnd/>
            <a:tailEnd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611" name="Freeform 43"/>
          <p:cNvSpPr>
            <a:spLocks/>
          </p:cNvSpPr>
          <p:nvPr/>
        </p:nvSpPr>
        <p:spPr bwMode="auto">
          <a:xfrm>
            <a:off x="7596188" y="4954588"/>
            <a:ext cx="1008062" cy="779462"/>
          </a:xfrm>
          <a:custGeom>
            <a:avLst/>
            <a:gdLst>
              <a:gd name="T0" fmla="*/ 0 w 635"/>
              <a:gd name="T1" fmla="*/ 1237395220 h 491"/>
              <a:gd name="T2" fmla="*/ 1146669687 w 635"/>
              <a:gd name="T3" fmla="*/ 98285237 h 491"/>
              <a:gd name="T4" fmla="*/ 1469249403 w 635"/>
              <a:gd name="T5" fmla="*/ 642638676 h 491"/>
              <a:gd name="T6" fmla="*/ 1600297413 w 635"/>
              <a:gd name="T7" fmla="*/ 1121468136 h 491"/>
              <a:gd name="T8" fmla="*/ 0 60000 65536"/>
              <a:gd name="T9" fmla="*/ 0 60000 65536"/>
              <a:gd name="T10" fmla="*/ 0 60000 65536"/>
              <a:gd name="T11" fmla="*/ 0 60000 65536"/>
              <a:gd name="T12" fmla="*/ 0 w 635"/>
              <a:gd name="T13" fmla="*/ 0 h 491"/>
              <a:gd name="T14" fmla="*/ 635 w 635"/>
              <a:gd name="T15" fmla="*/ 491 h 4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35" h="491">
                <a:moveTo>
                  <a:pt x="0" y="491"/>
                </a:moveTo>
                <a:cubicBezTo>
                  <a:pt x="76" y="416"/>
                  <a:pt x="358" y="78"/>
                  <a:pt x="455" y="39"/>
                </a:cubicBezTo>
                <a:cubicBezTo>
                  <a:pt x="552" y="0"/>
                  <a:pt x="553" y="187"/>
                  <a:pt x="583" y="255"/>
                </a:cubicBezTo>
                <a:cubicBezTo>
                  <a:pt x="613" y="323"/>
                  <a:pt x="624" y="406"/>
                  <a:pt x="635" y="445"/>
                </a:cubicBezTo>
              </a:path>
            </a:pathLst>
          </a:custGeom>
          <a:ln>
            <a:headEnd/>
            <a:tailEnd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612" name="Oval 44"/>
          <p:cNvSpPr>
            <a:spLocks noChangeArrowheads="1"/>
          </p:cNvSpPr>
          <p:nvPr/>
        </p:nvSpPr>
        <p:spPr bwMode="auto">
          <a:xfrm flipH="1" flipV="1">
            <a:off x="7524750" y="5734050"/>
            <a:ext cx="73025" cy="71438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9613" name="Freeform 45"/>
          <p:cNvSpPr>
            <a:spLocks/>
          </p:cNvSpPr>
          <p:nvPr/>
        </p:nvSpPr>
        <p:spPr bwMode="auto">
          <a:xfrm>
            <a:off x="7019925" y="5084763"/>
            <a:ext cx="504825" cy="649287"/>
          </a:xfrm>
          <a:custGeom>
            <a:avLst/>
            <a:gdLst>
              <a:gd name="T0" fmla="*/ 0 w 318"/>
              <a:gd name="T1" fmla="*/ 1030742408 h 409"/>
              <a:gd name="T2" fmla="*/ 468749081 w 318"/>
              <a:gd name="T3" fmla="*/ 597275798 h 409"/>
              <a:gd name="T4" fmla="*/ 801409578 w 318"/>
              <a:gd name="T5" fmla="*/ 0 h 409"/>
              <a:gd name="T6" fmla="*/ 0 60000 65536"/>
              <a:gd name="T7" fmla="*/ 0 60000 65536"/>
              <a:gd name="T8" fmla="*/ 0 60000 65536"/>
              <a:gd name="T9" fmla="*/ 0 w 318"/>
              <a:gd name="T10" fmla="*/ 0 h 409"/>
              <a:gd name="T11" fmla="*/ 318 w 318"/>
              <a:gd name="T12" fmla="*/ 409 h 4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8" h="409">
                <a:moveTo>
                  <a:pt x="0" y="409"/>
                </a:moveTo>
                <a:cubicBezTo>
                  <a:pt x="31" y="380"/>
                  <a:pt x="133" y="305"/>
                  <a:pt x="186" y="237"/>
                </a:cubicBezTo>
                <a:cubicBezTo>
                  <a:pt x="239" y="169"/>
                  <a:pt x="290" y="50"/>
                  <a:pt x="318" y="0"/>
                </a:cubicBezTo>
              </a:path>
            </a:pathLst>
          </a:custGeom>
          <a:ln>
            <a:headEnd/>
            <a:tailEnd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09614" name="AutoShape 46"/>
          <p:cNvSpPr>
            <a:spLocks noChangeArrowheads="1"/>
          </p:cNvSpPr>
          <p:nvPr/>
        </p:nvSpPr>
        <p:spPr bwMode="auto">
          <a:xfrm flipV="1">
            <a:off x="7524750" y="5013325"/>
            <a:ext cx="71438" cy="71438"/>
          </a:xfrm>
          <a:prstGeom prst="flowChartConnector">
            <a:avLst/>
          </a:prstGeom>
          <a:solidFill>
            <a:schemeClr val="accent3"/>
          </a:solidFill>
          <a:ln w="9525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3962400" y="41910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у</a:t>
            </a: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5943600" y="41148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у</a:t>
            </a:r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7848600" y="43434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у</a:t>
            </a:r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8534400" y="54864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х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>
            <a:off x="6400800" y="54864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х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572000" y="55626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х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1" name="Text Box 12"/>
          <p:cNvSpPr txBox="1">
            <a:spLocks noChangeArrowheads="1"/>
          </p:cNvSpPr>
          <p:nvPr/>
        </p:nvSpPr>
        <p:spPr bwMode="auto">
          <a:xfrm>
            <a:off x="2209800" y="5562600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х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57200" y="6248400"/>
            <a:ext cx="6665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  ЯВЛЯЮТСЯ графиками функций  рис.1, рис. 3,рис. 4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  <p:bldP spid="109578" grpId="0" animBg="1"/>
      <p:bldP spid="109579" grpId="0" animBg="1"/>
      <p:bldP spid="109580" grpId="0"/>
      <p:bldP spid="109583" grpId="0" animBg="1"/>
      <p:bldP spid="109584" grpId="0" animBg="1"/>
      <p:bldP spid="109585" grpId="0" animBg="1"/>
      <p:bldP spid="109589" grpId="0" animBg="1"/>
      <p:bldP spid="109590" grpId="0" animBg="1"/>
      <p:bldP spid="109594" grpId="0" animBg="1"/>
      <p:bldP spid="109595" grpId="0" animBg="1"/>
      <p:bldP spid="109599" grpId="0" animBg="1"/>
      <p:bldP spid="109605" grpId="0" animBg="1"/>
      <p:bldP spid="109611" grpId="0" animBg="1"/>
      <p:bldP spid="109612" grpId="0" animBg="1"/>
      <p:bldP spid="109613" grpId="0" animBg="1"/>
      <p:bldP spid="109614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295400"/>
            <a:ext cx="7196158" cy="592935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Область определения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Область значений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Нули функции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Четность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Промежутки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знакопостоянства</a:t>
            </a:r>
            <a:endParaRPr lang="en-US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Непрерывность</a:t>
            </a:r>
            <a:endParaRPr lang="en-US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Монотонность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Наибольшее и наименьшее значения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Ограниченность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Выпуклость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SzPct val="100000"/>
              <a:buNone/>
            </a:pP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42852"/>
            <a:ext cx="2784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Свойства функции</a:t>
            </a:r>
            <a:endParaRPr lang="ru-RU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533400"/>
            <a:ext cx="8004628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описания свойств функции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2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29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29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29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7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1676400"/>
            <a:ext cx="7772400" cy="3810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393700"/>
            <a:ext cx="7772400" cy="53975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1.Область определения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990600"/>
            <a:ext cx="8229600" cy="3958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2800" b="1" i="1" dirty="0" smtClean="0">
                <a:solidFill>
                  <a:srgbClr val="002060"/>
                </a:solidFill>
                <a:latin typeface="+mn-lt"/>
              </a:rPr>
              <a:t>Область определения функции</a:t>
            </a: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+mn-lt"/>
              </a:rPr>
              <a:t>– все значения, которые принимает независимая переменная.</a:t>
            </a:r>
          </a:p>
          <a:p>
            <a:pPr algn="ctr" eaLnBrk="1" hangingPunct="1">
              <a:buFontTx/>
              <a:buNone/>
            </a:pPr>
            <a:r>
              <a:rPr lang="ru-RU" sz="2400" b="1" dirty="0" smtClean="0">
                <a:solidFill>
                  <a:srgbClr val="003FBC"/>
                </a:solidFill>
                <a:latin typeface="+mn-lt"/>
              </a:rPr>
              <a:t>Обозначается : </a:t>
            </a:r>
            <a:r>
              <a:rPr lang="en-US" sz="2400" b="1" dirty="0" smtClean="0">
                <a:solidFill>
                  <a:srgbClr val="003FBC"/>
                </a:solidFill>
                <a:latin typeface="+mn-lt"/>
              </a:rPr>
              <a:t>D</a:t>
            </a:r>
            <a:r>
              <a:rPr lang="ru-RU" sz="2400" b="1" dirty="0" smtClean="0">
                <a:solidFill>
                  <a:srgbClr val="003FBC"/>
                </a:solidFill>
                <a:latin typeface="+mn-lt"/>
              </a:rPr>
              <a:t> (</a:t>
            </a:r>
            <a:r>
              <a:rPr lang="en-US" sz="2400" b="1" dirty="0" smtClean="0">
                <a:solidFill>
                  <a:srgbClr val="003FBC"/>
                </a:solidFill>
                <a:latin typeface="+mn-lt"/>
              </a:rPr>
              <a:t>f</a:t>
            </a:r>
            <a:r>
              <a:rPr lang="ru-RU" sz="2400" b="1" dirty="0" smtClean="0">
                <a:solidFill>
                  <a:srgbClr val="003FBC"/>
                </a:solidFill>
                <a:latin typeface="+mn-lt"/>
              </a:rPr>
              <a:t>).</a:t>
            </a:r>
          </a:p>
          <a:p>
            <a:pPr algn="ctr" eaLnBrk="1" hangingPunct="1">
              <a:buFontTx/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Пример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Функция задана формулой у =</a:t>
            </a:r>
            <a:r>
              <a:rPr lang="ru-RU" sz="2400" dirty="0" smtClean="0">
                <a:solidFill>
                  <a:srgbClr val="002060"/>
                </a:solidFill>
              </a:rPr>
              <a:t>         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Данная формула имеет смысл при всех значениях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+mn-lt"/>
              </a:rPr>
              <a:t>х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 ≠ -3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+mn-lt"/>
              </a:rPr>
              <a:t>х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 ≠ 3,</a:t>
            </a:r>
            <a:endParaRPr lang="ru-RU" sz="2400" dirty="0" smtClean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поэтому</a:t>
            </a:r>
            <a:r>
              <a:rPr lang="ru-RU" sz="2400" dirty="0" smtClean="0">
                <a:latin typeface="+mn-lt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D( y )=(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</a:rPr>
              <a:t>- </a:t>
            </a: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∞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</a:rPr>
              <a:t>;-3) </a:t>
            </a: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U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</a:rPr>
              <a:t> (-3;3) </a:t>
            </a: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U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</a:rPr>
              <a:t> (3; +</a:t>
            </a: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∞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</a:rPr>
              <a:t>)</a:t>
            </a:r>
          </a:p>
          <a:p>
            <a:pPr algn="ctr" eaLnBrk="1" hangingPunct="1">
              <a:buFontTx/>
              <a:buNone/>
            </a:pPr>
            <a:endParaRPr lang="ru-RU" sz="2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99332" name="Object 4"/>
          <p:cNvGraphicFramePr>
            <a:graphicFrameLocks noChangeAspect="1"/>
          </p:cNvGraphicFramePr>
          <p:nvPr/>
        </p:nvGraphicFramePr>
        <p:xfrm>
          <a:off x="6019800" y="2362200"/>
          <a:ext cx="1066800" cy="1016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1" name="Equation" r:id="rId3" imgW="266400" imgH="253800" progId="Equation.DSMT4">
                  <p:embed/>
                </p:oleObj>
              </mc:Choice>
              <mc:Fallback>
                <p:oleObj name="Equation" r:id="rId3" imgW="266400" imgH="253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362200"/>
                        <a:ext cx="1066800" cy="1016322"/>
                      </a:xfrm>
                      <a:prstGeom prst="rect">
                        <a:avLst/>
                      </a:prstGeom>
                      <a:solidFill>
                        <a:srgbClr val="33CC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1676400"/>
            <a:ext cx="7772400" cy="3810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393700"/>
            <a:ext cx="7772400" cy="53975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Область значений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990600"/>
            <a:ext cx="8229600" cy="4019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2800" b="1" i="1" dirty="0" smtClean="0">
                <a:solidFill>
                  <a:srgbClr val="002060"/>
                </a:solidFill>
                <a:latin typeface="+mn-lt"/>
              </a:rPr>
              <a:t>Область (множество) значений функции</a:t>
            </a: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+mn-lt"/>
              </a:rPr>
              <a:t>– все значения, которые принимает зависимая переменная.</a:t>
            </a:r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/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  </a:t>
            </a:r>
            <a:r>
              <a:rPr lang="ru-RU" sz="2400" b="1" dirty="0" smtClean="0">
                <a:solidFill>
                  <a:srgbClr val="003FBC"/>
                </a:solidFill>
                <a:latin typeface="+mn-lt"/>
              </a:rPr>
              <a:t>Обозначается : </a:t>
            </a:r>
            <a:r>
              <a:rPr lang="en-US" sz="2400" b="1" dirty="0" smtClean="0">
                <a:solidFill>
                  <a:srgbClr val="003FBC"/>
                </a:solidFill>
                <a:latin typeface="+mn-lt"/>
              </a:rPr>
              <a:t>E</a:t>
            </a:r>
            <a:r>
              <a:rPr lang="ru-RU" sz="2400" b="1" dirty="0" smtClean="0">
                <a:solidFill>
                  <a:srgbClr val="003FBC"/>
                </a:solidFill>
                <a:latin typeface="+mn-lt"/>
              </a:rPr>
              <a:t> </a:t>
            </a:r>
            <a:r>
              <a:rPr lang="en-US" sz="2400" b="1" dirty="0" smtClean="0">
                <a:solidFill>
                  <a:srgbClr val="003FBC"/>
                </a:solidFill>
                <a:latin typeface="+mn-lt"/>
              </a:rPr>
              <a:t>(f)</a:t>
            </a:r>
            <a:endParaRPr lang="ru-RU" sz="2400" b="1" baseline="-25000" dirty="0" smtClean="0">
              <a:latin typeface="+mn-lt"/>
            </a:endParaRPr>
          </a:p>
          <a:p>
            <a:pPr algn="ctr" eaLnBrk="1" hangingPunct="1">
              <a:buFontTx/>
              <a:buNone/>
            </a:pPr>
            <a:endParaRPr lang="ru-RU" sz="2800" dirty="0" smtClean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Пример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Функция задана формулой у =         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dirty="0" smtClean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	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Данная функция является квадратичной , график – парабола, вершина (0; 9)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 поэтому</a:t>
            </a:r>
            <a:r>
              <a:rPr lang="ru-RU" sz="2400" dirty="0" smtClean="0">
                <a:latin typeface="+mn-lt"/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E( y </a:t>
            </a:r>
            <a:r>
              <a:rPr lang="en-US" sz="2400" b="1" dirty="0" smtClean="0">
                <a:solidFill>
                  <a:srgbClr val="003FBC"/>
                </a:solidFill>
                <a:latin typeface="+mn-lt"/>
              </a:rPr>
              <a:t>)=</a:t>
            </a:r>
            <a:r>
              <a:rPr lang="ru-RU" sz="2400" dirty="0" smtClean="0">
                <a:solidFill>
                  <a:srgbClr val="003FBC"/>
                </a:solidFill>
                <a:latin typeface="+mn-lt"/>
              </a:rPr>
              <a:t> </a:t>
            </a:r>
            <a:r>
              <a:rPr lang="en-US" sz="2400" b="1" dirty="0" smtClean="0">
                <a:solidFill>
                  <a:srgbClr val="003FBC"/>
                </a:solidFill>
                <a:latin typeface="+mn-lt"/>
              </a:rPr>
              <a:t>[ 9</a:t>
            </a:r>
            <a:r>
              <a:rPr lang="ru-RU" sz="2400" b="1" dirty="0" smtClean="0">
                <a:solidFill>
                  <a:srgbClr val="003FBC"/>
                </a:solidFill>
                <a:latin typeface="+mn-lt"/>
              </a:rPr>
              <a:t> ; +</a:t>
            </a: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∞</a:t>
            </a:r>
            <a:r>
              <a:rPr lang="ru-RU" sz="2400" b="1" dirty="0" smtClean="0">
                <a:solidFill>
                  <a:srgbClr val="0000FF"/>
                </a:solidFill>
                <a:latin typeface="+mn-lt"/>
              </a:rPr>
              <a:t>)</a:t>
            </a:r>
            <a:r>
              <a:rPr lang="ru-RU" sz="2400" b="1" dirty="0" smtClean="0">
                <a:solidFill>
                  <a:schemeClr val="accent2"/>
                </a:solidFill>
                <a:latin typeface="+mn-lt"/>
              </a:rPr>
              <a:t> </a:t>
            </a:r>
            <a:endParaRPr lang="ru-RU" sz="2800" dirty="0" smtClean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99332" name="Object 4"/>
          <p:cNvGraphicFramePr>
            <a:graphicFrameLocks noChangeAspect="1"/>
          </p:cNvGraphicFramePr>
          <p:nvPr/>
        </p:nvGraphicFramePr>
        <p:xfrm>
          <a:off x="5943600" y="2895600"/>
          <a:ext cx="1320800" cy="681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99" name="Equation" r:id="rId3" imgW="393480" imgH="203040" progId="Equation.DSMT4">
                  <p:embed/>
                </p:oleObj>
              </mc:Choice>
              <mc:Fallback>
                <p:oleObj name="Equation" r:id="rId3" imgW="393480" imgH="203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895600"/>
                        <a:ext cx="1320800" cy="681703"/>
                      </a:xfrm>
                      <a:prstGeom prst="rect">
                        <a:avLst/>
                      </a:prstGeom>
                      <a:solidFill>
                        <a:srgbClr val="33CC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FC000"/>
      </a:accent1>
      <a:accent2>
        <a:srgbClr val="E1D5A3"/>
      </a:accent2>
      <a:accent3>
        <a:srgbClr val="FF0000"/>
      </a:accent3>
      <a:accent4>
        <a:srgbClr val="6585CF"/>
      </a:accent4>
      <a:accent5>
        <a:srgbClr val="7E6BC9"/>
      </a:accent5>
      <a:accent6>
        <a:srgbClr val="92D050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3116</TotalTime>
  <Words>1000</Words>
  <Application>Microsoft Office PowerPoint</Application>
  <PresentationFormat>Экран (4:3)</PresentationFormat>
  <Paragraphs>179</Paragraphs>
  <Slides>19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33" baseType="lpstr">
      <vt:lpstr>Arial</vt:lpstr>
      <vt:lpstr>Book Antiqua</vt:lpstr>
      <vt:lpstr>Calibri</vt:lpstr>
      <vt:lpstr>Lucida Sans</vt:lpstr>
      <vt:lpstr>Symbol</vt:lpstr>
      <vt:lpstr>Times New Roman</vt:lpstr>
      <vt:lpstr>Wingdings</vt:lpstr>
      <vt:lpstr>Wingdings 2</vt:lpstr>
      <vt:lpstr>Wingdings 3</vt:lpstr>
      <vt:lpstr>Апекс</vt:lpstr>
      <vt:lpstr>Equation</vt:lpstr>
      <vt:lpstr>Visio.Drawing.11</vt:lpstr>
      <vt:lpstr>Worksheet</vt:lpstr>
      <vt:lpstr>Mathcad</vt:lpstr>
      <vt:lpstr>Нуруллова Галина Николаевна МБОО Большекандалинская СШ</vt:lpstr>
      <vt:lpstr>Cодержание</vt:lpstr>
      <vt:lpstr>Презентация PowerPoint</vt:lpstr>
      <vt:lpstr>Презентация PowerPoint</vt:lpstr>
      <vt:lpstr>Способы задания функций</vt:lpstr>
      <vt:lpstr>График функции</vt:lpstr>
      <vt:lpstr>Презентация PowerPoint</vt:lpstr>
      <vt:lpstr> </vt:lpstr>
      <vt:lpstr> </vt:lpstr>
      <vt:lpstr>Презентация PowerPoint</vt:lpstr>
      <vt:lpstr>Презентация PowerPoint</vt:lpstr>
      <vt:lpstr>5. Промежутки знакопостоянства</vt:lpstr>
      <vt:lpstr>6. Непрерывность</vt:lpstr>
      <vt:lpstr>7. Монотонность</vt:lpstr>
      <vt:lpstr>8.Наибольшее и наименьшее значения</vt:lpstr>
      <vt:lpstr>Презентация PowerPoint</vt:lpstr>
      <vt:lpstr>9. Ограниченность</vt:lpstr>
      <vt:lpstr>10. Выпуклость</vt:lpstr>
      <vt:lpstr>Источники: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Правило (“фонтана”)</dc:title>
  <dc:creator>pc</dc:creator>
  <cp:lastModifiedBy>home</cp:lastModifiedBy>
  <cp:revision>328</cp:revision>
  <dcterms:modified xsi:type="dcterms:W3CDTF">2022-12-31T09:43:18Z</dcterms:modified>
</cp:coreProperties>
</file>