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57" r:id="rId3"/>
    <p:sldId id="314" r:id="rId4"/>
    <p:sldId id="293" r:id="rId5"/>
    <p:sldId id="294" r:id="rId6"/>
    <p:sldId id="297" r:id="rId7"/>
    <p:sldId id="295" r:id="rId8"/>
    <p:sldId id="296" r:id="rId9"/>
    <p:sldId id="298" r:id="rId10"/>
    <p:sldId id="299" r:id="rId11"/>
    <p:sldId id="300" r:id="rId12"/>
    <p:sldId id="301" r:id="rId13"/>
    <p:sldId id="312" r:id="rId14"/>
    <p:sldId id="304" r:id="rId15"/>
    <p:sldId id="306" r:id="rId16"/>
    <p:sldId id="307" r:id="rId17"/>
    <p:sldId id="305" r:id="rId18"/>
    <p:sldId id="313" r:id="rId19"/>
    <p:sldId id="308" r:id="rId20"/>
    <p:sldId id="309" r:id="rId21"/>
    <p:sldId id="310" r:id="rId22"/>
    <p:sldId id="282" r:id="rId23"/>
    <p:sldId id="311" r:id="rId24"/>
    <p:sldId id="303" r:id="rId25"/>
    <p:sldId id="302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428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63D01-EADA-4F39-8791-94A2499A27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11E5C-90F9-4941-9062-5389F9F223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8899C-4A7F-44CF-959F-ED008A6131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A9E9C-B88B-4D64-BEEE-76F4C7BF72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8AB82-D924-4137-AFEE-B7FF74A4EC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971B1-80CB-4EBF-99C2-4B9DFAA35B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DEE65-D501-4B99-A1DF-E7F3A376BD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08932-CCF6-4D21-9667-1585FF7289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331D2-34D8-4423-9BD4-216C454A6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5A498-1B82-4461-81AC-FCA34C832F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ACB95-7BF1-4F83-8006-41A715C27A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F451456E-B13E-4CC0-B81C-567EB930F3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/>
          <a:lstStyle/>
          <a:p>
            <a:r>
              <a:rPr lang="ru-RU" sz="4000" smtClean="0"/>
              <a:t>Животные </a:t>
            </a:r>
            <a:br>
              <a:rPr lang="ru-RU" sz="4000" smtClean="0"/>
            </a:br>
            <a:r>
              <a:rPr lang="ru-RU" sz="4000" smtClean="0"/>
              <a:t>часть3</a:t>
            </a:r>
            <a:br>
              <a:rPr lang="ru-RU" sz="4000" smtClean="0"/>
            </a:br>
            <a:r>
              <a:rPr lang="ru-RU" sz="4000" smtClean="0"/>
              <a:t> Многоклеточные 2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5" name="Picture 5" descr="Трупные черви валятся на головы жильцов костанайской многоэтаж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766888"/>
            <a:ext cx="838200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7" name="Picture 5" descr="Цикл развития печеночного сосальщика - Презентация 84637-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71450"/>
            <a:ext cx="8077200" cy="605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3. Класс Ленточные черви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4114800" cy="4525963"/>
          </a:xfrm>
        </p:spPr>
        <p:txBody>
          <a:bodyPr/>
          <a:lstStyle/>
          <a:p>
            <a:r>
              <a:rPr lang="ru-RU" sz="1800" smtClean="0"/>
              <a:t>длина тела 10-12м</a:t>
            </a:r>
          </a:p>
          <a:p>
            <a:r>
              <a:rPr lang="ru-RU" sz="1800" smtClean="0"/>
              <a:t>есть полушаровидные присоски+венчик крючьев</a:t>
            </a:r>
          </a:p>
          <a:p>
            <a:r>
              <a:rPr lang="ru-RU" sz="1800" smtClean="0"/>
              <a:t>пищ.с. отс-т</a:t>
            </a:r>
          </a:p>
          <a:p>
            <a:endParaRPr lang="ru-RU" sz="1800" smtClean="0"/>
          </a:p>
        </p:txBody>
      </p:sp>
      <p:pic>
        <p:nvPicPr>
          <p:cNvPr id="22531" name="Picture 6" descr="Бычий цепень: как проявляется и можно ли вылечиться? - Goldy-Woman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066800"/>
            <a:ext cx="464820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8" descr="Новая Медици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4419600"/>
            <a:ext cx="472440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10" descr="Класс Ленточные черви - ТИП ПЛОСКИЕ ЧЕРВИ - ПОДЦАРСТВО ..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4572000"/>
            <a:ext cx="33147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90800"/>
            <a:ext cx="4191000" cy="40386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3555" name="Picture 5" descr="Бычий цепень выявлен у человека | Управление ветеринарии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48768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7" descr="Свиной цепень: симптомы, лечение, пути заражен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743200"/>
            <a:ext cx="4343400" cy="385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1" descr="Класс Ленточные (Cestoidea) – бычий, свиной, карликовый цепни ..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457200"/>
            <a:ext cx="31242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Text Box 12"/>
          <p:cNvSpPr txBox="1">
            <a:spLocks noChangeArrowheads="1"/>
          </p:cNvSpPr>
          <p:nvPr/>
        </p:nvSpPr>
        <p:spPr bwMode="auto">
          <a:xfrm>
            <a:off x="1203325" y="2855913"/>
            <a:ext cx="1797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800"/>
              <a:t>Свиной цепень</a:t>
            </a:r>
          </a:p>
        </p:txBody>
      </p:sp>
      <p:sp>
        <p:nvSpPr>
          <p:cNvPr id="23559" name="Text Box 13"/>
          <p:cNvSpPr txBox="1">
            <a:spLocks noChangeArrowheads="1"/>
          </p:cNvSpPr>
          <p:nvPr/>
        </p:nvSpPr>
        <p:spPr bwMode="auto">
          <a:xfrm>
            <a:off x="7086600" y="152400"/>
            <a:ext cx="1941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Широкий лентец</a:t>
            </a:r>
          </a:p>
        </p:txBody>
      </p:sp>
      <p:pic>
        <p:nvPicPr>
          <p:cNvPr id="23560" name="Picture 15" descr="Эхинококк. Его жизненный цикл | Биология. Реферат, доклад ..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6800" y="2971800"/>
            <a:ext cx="261302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Text Box 16"/>
          <p:cNvSpPr txBox="1">
            <a:spLocks noChangeArrowheads="1"/>
          </p:cNvSpPr>
          <p:nvPr/>
        </p:nvSpPr>
        <p:spPr bwMode="auto">
          <a:xfrm>
            <a:off x="7146925" y="6056313"/>
            <a:ext cx="1271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Эхинококк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Значение плоских червей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smtClean="0"/>
              <a:t>1. служат пищей для других животных</a:t>
            </a:r>
          </a:p>
          <a:p>
            <a:r>
              <a:rPr lang="ru-RU" sz="1800" smtClean="0"/>
              <a:t>2. вызывают заболевания человека и животных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Тип Круглые черви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4724400" cy="4983163"/>
          </a:xfrm>
        </p:spPr>
        <p:txBody>
          <a:bodyPr/>
          <a:lstStyle/>
          <a:p>
            <a:pPr>
              <a:buFontTx/>
              <a:buNone/>
            </a:pPr>
            <a:r>
              <a:rPr lang="ru-RU" sz="1800" smtClean="0"/>
              <a:t>1.Билатеральная (двусторонняя симметрия)</a:t>
            </a:r>
          </a:p>
          <a:p>
            <a:pPr>
              <a:buFontTx/>
              <a:buNone/>
            </a:pPr>
            <a:r>
              <a:rPr lang="ru-RU" sz="1800" smtClean="0"/>
              <a:t>2. </a:t>
            </a:r>
            <a:r>
              <a:rPr lang="ru-RU" sz="1800" smtClean="0">
                <a:solidFill>
                  <a:srgbClr val="FF0066"/>
                </a:solidFill>
              </a:rPr>
              <a:t>Первичная полость тела – псевдоцель, полостная жидкость выполняет роль гидроскелета</a:t>
            </a:r>
          </a:p>
          <a:p>
            <a:pPr>
              <a:buFontTx/>
              <a:buNone/>
            </a:pPr>
            <a:r>
              <a:rPr lang="ru-RU" sz="1800" smtClean="0"/>
              <a:t>3. Мышцы только продольные</a:t>
            </a:r>
          </a:p>
          <a:p>
            <a:pPr>
              <a:buFontTx/>
              <a:buNone/>
            </a:pPr>
            <a:r>
              <a:rPr lang="ru-RU" sz="1800" smtClean="0"/>
              <a:t>4. </a:t>
            </a:r>
            <a:r>
              <a:rPr lang="ru-RU" sz="1800" smtClean="0">
                <a:solidFill>
                  <a:srgbClr val="FF0066"/>
                </a:solidFill>
              </a:rPr>
              <a:t>Пищ.с: сквозная, рот-кишечник (псз)-анус</a:t>
            </a:r>
          </a:p>
          <a:p>
            <a:pPr>
              <a:buFontTx/>
              <a:buNone/>
            </a:pPr>
            <a:r>
              <a:rPr lang="ru-RU" sz="1800" smtClean="0"/>
              <a:t>5. Выд.с.: протонефридии</a:t>
            </a:r>
          </a:p>
          <a:p>
            <a:pPr>
              <a:buFontTx/>
              <a:buNone/>
            </a:pPr>
            <a:r>
              <a:rPr lang="ru-RU" sz="1800" smtClean="0"/>
              <a:t>6.Дыхание: аэробы и анаэробы</a:t>
            </a:r>
          </a:p>
          <a:p>
            <a:pPr>
              <a:buFontTx/>
              <a:buNone/>
            </a:pPr>
            <a:r>
              <a:rPr lang="ru-RU" sz="1800" smtClean="0"/>
              <a:t>7.Нервная с.:окологлоточное нервное кольцо и нервные стволы </a:t>
            </a:r>
          </a:p>
          <a:p>
            <a:pPr>
              <a:buFontTx/>
              <a:buNone/>
            </a:pPr>
            <a:r>
              <a:rPr lang="ru-RU" sz="1800" smtClean="0"/>
              <a:t>8.Половая с.: раздельнополые, внутреннее оплодотворение, развитие прямое (у паразитов стадия инвазионной личинки)</a:t>
            </a:r>
          </a:p>
          <a:p>
            <a:endParaRPr lang="ru-RU" sz="1800" smtClean="0"/>
          </a:p>
        </p:txBody>
      </p:sp>
      <p:pic>
        <p:nvPicPr>
          <p:cNvPr id="25603" name="Picture 5" descr="Презентация на тему: &quot;Тип круглые черви ПАРАЗИТИЧЕСКИЕ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1219200"/>
            <a:ext cx="3352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7" descr="Палитра знаний: Круглые черв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3505200"/>
            <a:ext cx="391477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endParaRPr lang="ru-RU" sz="1800" smtClean="0"/>
          </a:p>
        </p:txBody>
      </p:sp>
      <p:pic>
        <p:nvPicPr>
          <p:cNvPr id="26627" name="Picture 5" descr="Сайт учителей биологии МБОУ Лицей № 2 города Воронеж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600"/>
            <a:ext cx="8001000" cy="573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 Box 6"/>
          <p:cNvSpPr txBox="1">
            <a:spLocks noChangeArrowheads="1"/>
          </p:cNvSpPr>
          <p:nvPr/>
        </p:nvSpPr>
        <p:spPr bwMode="auto">
          <a:xfrm>
            <a:off x="5638800" y="5486400"/>
            <a:ext cx="2868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Безвредны для человека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Класс Нематоды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3429000" cy="4525963"/>
          </a:xfrm>
        </p:spPr>
        <p:txBody>
          <a:bodyPr/>
          <a:lstStyle/>
          <a:p>
            <a:r>
              <a:rPr lang="ru-RU" sz="1800" smtClean="0"/>
              <a:t>Длина 20-30 см(у самок)</a:t>
            </a:r>
          </a:p>
          <a:p>
            <a:endParaRPr lang="ru-RU" sz="1800" smtClean="0"/>
          </a:p>
        </p:txBody>
      </p:sp>
      <p:pic>
        <p:nvPicPr>
          <p:cNvPr id="27651" name="Picture 5" descr="Тип Круглые черви. Особенности строения и опасные для человека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1371600"/>
            <a:ext cx="4724400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6" descr="Палитра знаний: Круглые черв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429000"/>
            <a:ext cx="391477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038600" cy="838200"/>
          </a:xfrm>
        </p:spPr>
        <p:txBody>
          <a:bodyPr/>
          <a:lstStyle/>
          <a:p>
            <a:r>
              <a:rPr lang="ru-RU" sz="2800" smtClean="0"/>
              <a:t>Цикл развития аскариды</a:t>
            </a:r>
          </a:p>
        </p:txBody>
      </p:sp>
      <p:pic>
        <p:nvPicPr>
          <p:cNvPr id="28674" name="Picture 5" descr="Аскарида и другие паразитические нематоды — урок. Биология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6800"/>
            <a:ext cx="3962400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4" descr="Ришта (Dracunculus medinensis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29050" y="685800"/>
            <a:ext cx="531495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 Box 6"/>
          <p:cNvSpPr txBox="1">
            <a:spLocks noChangeArrowheads="1"/>
          </p:cNvSpPr>
          <p:nvPr/>
        </p:nvSpPr>
        <p:spPr bwMode="auto">
          <a:xfrm>
            <a:off x="4648200" y="152400"/>
            <a:ext cx="3810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Цикл развития ришты</a:t>
            </a:r>
          </a:p>
        </p:txBody>
      </p:sp>
      <p:pic>
        <p:nvPicPr>
          <p:cNvPr id="28677" name="Picture 6" descr="a86e6d16da29dbba742295f7687e9b2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4495800"/>
            <a:ext cx="26384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Значение круглых червей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smtClean="0"/>
              <a:t>1. почвообразование</a:t>
            </a:r>
          </a:p>
          <a:p>
            <a:r>
              <a:rPr lang="ru-RU" sz="1800" smtClean="0"/>
              <a:t>2. биологическая очистка вод</a:t>
            </a:r>
          </a:p>
          <a:p>
            <a:r>
              <a:rPr lang="ru-RU" sz="1800" smtClean="0"/>
              <a:t>3. звено пищевой цепи</a:t>
            </a:r>
          </a:p>
          <a:p>
            <a:r>
              <a:rPr lang="ru-RU" sz="1800" smtClean="0"/>
              <a:t>4. паразиты человека, животных и растений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Тип Кольчатые черви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4572000" cy="4983163"/>
          </a:xfrm>
        </p:spPr>
        <p:txBody>
          <a:bodyPr/>
          <a:lstStyle/>
          <a:p>
            <a:pPr>
              <a:buFontTx/>
              <a:buNone/>
            </a:pPr>
            <a:r>
              <a:rPr lang="ru-RU" sz="1600" smtClean="0"/>
              <a:t>1.Билатеральная (двусторонняя симметрия), метамерная сегментация тела</a:t>
            </a:r>
          </a:p>
          <a:p>
            <a:pPr>
              <a:buFontTx/>
              <a:buNone/>
            </a:pPr>
            <a:r>
              <a:rPr lang="ru-RU" sz="1600" smtClean="0"/>
              <a:t>2. </a:t>
            </a:r>
            <a:r>
              <a:rPr lang="ru-RU" sz="1600" smtClean="0">
                <a:solidFill>
                  <a:srgbClr val="FF0066"/>
                </a:solidFill>
              </a:rPr>
              <a:t>Вторичная полость тела –целом</a:t>
            </a:r>
          </a:p>
          <a:p>
            <a:pPr>
              <a:buFontTx/>
              <a:buNone/>
            </a:pPr>
            <a:r>
              <a:rPr lang="ru-RU" sz="1600" smtClean="0"/>
              <a:t>3. Мышцы кольцевые и  продольные</a:t>
            </a:r>
          </a:p>
          <a:p>
            <a:pPr>
              <a:buFontTx/>
              <a:buNone/>
            </a:pPr>
            <a:r>
              <a:rPr lang="ru-RU" sz="1600" smtClean="0"/>
              <a:t>4. Пищ.с: сквозная, рот-кишечник (псз)-анус</a:t>
            </a:r>
          </a:p>
          <a:p>
            <a:pPr>
              <a:buFontTx/>
              <a:buNone/>
            </a:pPr>
            <a:r>
              <a:rPr lang="ru-RU" sz="1600" smtClean="0"/>
              <a:t>5. </a:t>
            </a:r>
            <a:r>
              <a:rPr lang="ru-RU" sz="1600" smtClean="0">
                <a:solidFill>
                  <a:srgbClr val="FF0066"/>
                </a:solidFill>
              </a:rPr>
              <a:t>Выд.с.: метанефридии</a:t>
            </a:r>
          </a:p>
          <a:p>
            <a:pPr>
              <a:buFontTx/>
              <a:buNone/>
            </a:pPr>
            <a:r>
              <a:rPr lang="ru-RU" sz="1600" smtClean="0"/>
              <a:t>6.Дыхание: аэробы и анаэробы, у водных –жабры, на примитивных органах движения</a:t>
            </a:r>
          </a:p>
          <a:p>
            <a:pPr>
              <a:buFontTx/>
              <a:buNone/>
            </a:pPr>
            <a:r>
              <a:rPr lang="ru-RU" sz="1600" smtClean="0"/>
              <a:t>7. </a:t>
            </a:r>
            <a:r>
              <a:rPr lang="ru-RU" sz="1600" smtClean="0">
                <a:solidFill>
                  <a:srgbClr val="FF0066"/>
                </a:solidFill>
              </a:rPr>
              <a:t>Кров.с.: замкнутая, «Сердца» и сосуды (спинной и брюшной)</a:t>
            </a:r>
          </a:p>
          <a:p>
            <a:pPr>
              <a:buFontTx/>
              <a:buNone/>
            </a:pPr>
            <a:r>
              <a:rPr lang="ru-RU" sz="1600" smtClean="0">
                <a:solidFill>
                  <a:srgbClr val="FF0066"/>
                </a:solidFill>
              </a:rPr>
              <a:t>8.Нервная с.:узлового типа, окологлоточное нервное кольцо и брюшная нервная цепочка </a:t>
            </a:r>
          </a:p>
          <a:p>
            <a:pPr>
              <a:buFontTx/>
              <a:buNone/>
            </a:pPr>
            <a:r>
              <a:rPr lang="ru-RU" sz="1600" smtClean="0"/>
              <a:t>9.Половая с.раздельнополые/гермафродиты, внутреннее оплодотворение, развитие с личинкой трохофорой</a:t>
            </a:r>
          </a:p>
          <a:p>
            <a:endParaRPr lang="ru-RU" sz="1600" smtClean="0"/>
          </a:p>
        </p:txBody>
      </p:sp>
      <p:sp>
        <p:nvSpPr>
          <p:cNvPr id="30723" name="AutoShape 5" descr="Мезодерма (полость тела различных червей) — Мегаэнциклопедия ...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800"/>
          </a:p>
        </p:txBody>
      </p:sp>
      <p:sp>
        <p:nvSpPr>
          <p:cNvPr id="30724" name="AutoShape 7" descr="Мезодерма (полость тела различных червей) — Мегаэнциклопедия ...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800"/>
          </a:p>
        </p:txBody>
      </p:sp>
      <p:sp>
        <p:nvSpPr>
          <p:cNvPr id="30725" name="AutoShape 9" descr="Мезодерма (полость тела различных червей) — Мегаэнциклопедия ...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800"/>
          </a:p>
        </p:txBody>
      </p:sp>
      <p:pic>
        <p:nvPicPr>
          <p:cNvPr id="30726" name="Picture 11" descr="первичная и вторичная полость тела различия таблица: 9 тыс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10668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228600"/>
            <a:ext cx="4191000" cy="1143000"/>
          </a:xfrm>
        </p:spPr>
        <p:txBody>
          <a:bodyPr/>
          <a:lstStyle/>
          <a:p>
            <a:pPr eaLnBrk="1" hangingPunct="1"/>
            <a:r>
              <a:rPr lang="ru-RU" smtClean="0"/>
              <a:t>Типы червей</a:t>
            </a:r>
          </a:p>
        </p:txBody>
      </p:sp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152400" y="1600200"/>
            <a:ext cx="2362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>
                <a:solidFill>
                  <a:schemeClr val="tx2"/>
                </a:solidFill>
              </a:rPr>
              <a:t>Тип </a:t>
            </a:r>
            <a:br>
              <a:rPr lang="ru-RU" sz="2400">
                <a:solidFill>
                  <a:schemeClr val="tx2"/>
                </a:solidFill>
              </a:rPr>
            </a:br>
            <a:r>
              <a:rPr lang="ru-RU" sz="2400">
                <a:solidFill>
                  <a:schemeClr val="tx2"/>
                </a:solidFill>
              </a:rPr>
              <a:t>Плоские черви</a:t>
            </a:r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3048000" y="1600200"/>
            <a:ext cx="2514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>
                <a:solidFill>
                  <a:schemeClr val="tx2"/>
                </a:solidFill>
              </a:rPr>
              <a:t>Тип </a:t>
            </a:r>
            <a:br>
              <a:rPr lang="ru-RU" sz="2400">
                <a:solidFill>
                  <a:schemeClr val="tx2"/>
                </a:solidFill>
              </a:rPr>
            </a:br>
            <a:r>
              <a:rPr lang="ru-RU" sz="2400">
                <a:solidFill>
                  <a:schemeClr val="tx2"/>
                </a:solidFill>
              </a:rPr>
              <a:t>Круглые черви</a:t>
            </a:r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6172200" y="1600200"/>
            <a:ext cx="2819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>
                <a:solidFill>
                  <a:schemeClr val="tx2"/>
                </a:solidFill>
              </a:rPr>
              <a:t>Тип </a:t>
            </a:r>
            <a:br>
              <a:rPr lang="ru-RU" sz="2400">
                <a:solidFill>
                  <a:schemeClr val="tx2"/>
                </a:solidFill>
              </a:rPr>
            </a:br>
            <a:r>
              <a:rPr lang="ru-RU" sz="2400">
                <a:solidFill>
                  <a:schemeClr val="tx2"/>
                </a:solidFill>
              </a:rPr>
              <a:t>Кольчатые черви</a:t>
            </a:r>
          </a:p>
        </p:txBody>
      </p:sp>
      <p:sp>
        <p:nvSpPr>
          <p:cNvPr id="14341" name="Line 7"/>
          <p:cNvSpPr>
            <a:spLocks noChangeShapeType="1"/>
          </p:cNvSpPr>
          <p:nvPr/>
        </p:nvSpPr>
        <p:spPr bwMode="auto">
          <a:xfrm flipH="1">
            <a:off x="1676400" y="990600"/>
            <a:ext cx="11430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42" name="Line 8"/>
          <p:cNvSpPr>
            <a:spLocks noChangeShapeType="1"/>
          </p:cNvSpPr>
          <p:nvPr/>
        </p:nvSpPr>
        <p:spPr bwMode="auto">
          <a:xfrm flipH="1">
            <a:off x="4419600" y="1143000"/>
            <a:ext cx="0" cy="38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43" name="Line 9"/>
          <p:cNvSpPr>
            <a:spLocks noChangeShapeType="1"/>
          </p:cNvSpPr>
          <p:nvPr/>
        </p:nvSpPr>
        <p:spPr bwMode="auto">
          <a:xfrm>
            <a:off x="6477000" y="990600"/>
            <a:ext cx="11430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4344" name="Picture 10" descr="2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438400"/>
            <a:ext cx="2051050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11" descr="20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2362200"/>
            <a:ext cx="2286000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2" descr="200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2362200"/>
            <a:ext cx="28082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13" descr="2000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876800"/>
            <a:ext cx="2203450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Picture 14" descr="2000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" y="3429000"/>
            <a:ext cx="1371600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9" name="Picture 15" descr="2000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67400" y="3352800"/>
            <a:ext cx="15049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0" name="Picture 16" descr="Копия 2000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43800" y="3429000"/>
            <a:ext cx="12969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1" name="Picture 17" descr="2000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629400" y="5029200"/>
            <a:ext cx="163036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43400" y="990600"/>
            <a:ext cx="4343400" cy="5135563"/>
          </a:xfrm>
        </p:spPr>
        <p:txBody>
          <a:bodyPr/>
          <a:lstStyle/>
          <a:p>
            <a:endParaRPr lang="ru-RU" sz="1800" smtClean="0"/>
          </a:p>
        </p:txBody>
      </p:sp>
      <p:pic>
        <p:nvPicPr>
          <p:cNvPr id="31746" name="Picture 7" descr="Носовец Юлия - Кольчатые черв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90600"/>
            <a:ext cx="38671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9" descr="Тип кольчатые черви. Общая характеристика, строение, размножение, разнообразие и значение кольчатых черв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05300" y="4114800"/>
            <a:ext cx="4838700" cy="190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Класс Малощетинковые</a:t>
            </a:r>
          </a:p>
        </p:txBody>
      </p:sp>
      <p:pic>
        <p:nvPicPr>
          <p:cNvPr id="32770" name="Picture 4" descr="Копия Копия 10001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1143000"/>
            <a:ext cx="3913188" cy="1228725"/>
          </a:xfrm>
        </p:spPr>
      </p:pic>
      <p:pic>
        <p:nvPicPr>
          <p:cNvPr id="32771" name="Picture 4" descr="10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1143000"/>
            <a:ext cx="5334000" cy="175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5" descr="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362200"/>
            <a:ext cx="36576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 descr="Копия 1000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429000"/>
            <a:ext cx="3962400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5" descr="Копия 1000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91000" y="2895600"/>
            <a:ext cx="4953000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4" descr="1000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" y="4800600"/>
            <a:ext cx="41148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AutoShape 18" descr="Размножение дождевых червей - Фото 14179-2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77" name="AutoShape 20" descr="Размножение дождевых червей - Фото 14179-2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78" name="AutoShape 22" descr="Размножение дождевых червей - Картинка 14179-39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2779" name="Picture 24" descr="Класс Малощетинковые. Дождевые черви (люмбрициды). Трубочники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19600" y="4495800"/>
            <a:ext cx="28575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 descr="Копия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19200"/>
            <a:ext cx="8686800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228600" y="3962400"/>
            <a:ext cx="5318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/>
              <a:t>рот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328613" y="709613"/>
            <a:ext cx="17033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/>
              <a:t>надглоточный </a:t>
            </a:r>
          </a:p>
          <a:p>
            <a:pPr algn="ctr"/>
            <a:r>
              <a:rPr lang="ru-RU" sz="1600" b="1"/>
              <a:t>узел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2057400" y="914400"/>
            <a:ext cx="11255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/>
              <a:t>«сердца»</a:t>
            </a: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2222500" y="304800"/>
            <a:ext cx="31099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/>
              <a:t>спинной кровеносный сосуд</a:t>
            </a:r>
          </a:p>
        </p:txBody>
      </p:sp>
      <p:sp>
        <p:nvSpPr>
          <p:cNvPr id="33798" name="Line 9"/>
          <p:cNvSpPr>
            <a:spLocks noChangeShapeType="1"/>
          </p:cNvSpPr>
          <p:nvPr/>
        </p:nvSpPr>
        <p:spPr bwMode="auto">
          <a:xfrm flipV="1">
            <a:off x="3810000" y="60960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4254500" y="838200"/>
            <a:ext cx="27003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/>
              <a:t>поперечная перегородка</a:t>
            </a: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7278688" y="4191000"/>
            <a:ext cx="10366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/>
              <a:t>желудок</a:t>
            </a:r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5965825" y="4114800"/>
            <a:ext cx="5349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/>
              <a:t>зоб</a:t>
            </a:r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3276600" y="5029200"/>
            <a:ext cx="32194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/>
              <a:t>брюшной кровеносный сосуд</a:t>
            </a:r>
          </a:p>
        </p:txBody>
      </p:sp>
      <p:sp>
        <p:nvSpPr>
          <p:cNvPr id="33803" name="Line 14"/>
          <p:cNvSpPr>
            <a:spLocks noChangeShapeType="1"/>
          </p:cNvSpPr>
          <p:nvPr/>
        </p:nvSpPr>
        <p:spPr bwMode="auto">
          <a:xfrm flipV="1">
            <a:off x="4572000" y="3048000"/>
            <a:ext cx="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2743200" y="3962400"/>
            <a:ext cx="1895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/>
              <a:t>брюшная </a:t>
            </a:r>
          </a:p>
          <a:p>
            <a:pPr algn="ctr"/>
            <a:r>
              <a:rPr lang="ru-RU" sz="1600" b="1"/>
              <a:t>нервная цепочка</a:t>
            </a:r>
          </a:p>
        </p:txBody>
      </p:sp>
      <p:sp>
        <p:nvSpPr>
          <p:cNvPr id="30736" name="Rectangle 16"/>
          <p:cNvSpPr>
            <a:spLocks noChangeArrowheads="1"/>
          </p:cNvSpPr>
          <p:nvPr/>
        </p:nvSpPr>
        <p:spPr bwMode="auto">
          <a:xfrm>
            <a:off x="1955800" y="4648200"/>
            <a:ext cx="1093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/>
              <a:t>пищевод</a:t>
            </a:r>
          </a:p>
        </p:txBody>
      </p:sp>
      <p:sp>
        <p:nvSpPr>
          <p:cNvPr id="33806" name="Line 17"/>
          <p:cNvSpPr>
            <a:spLocks noChangeShapeType="1"/>
          </p:cNvSpPr>
          <p:nvPr/>
        </p:nvSpPr>
        <p:spPr bwMode="auto">
          <a:xfrm flipV="1">
            <a:off x="2514600" y="2895600"/>
            <a:ext cx="228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1062038" y="5334000"/>
            <a:ext cx="17145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/>
              <a:t>подглоточный </a:t>
            </a:r>
          </a:p>
          <a:p>
            <a:pPr algn="ctr"/>
            <a:r>
              <a:rPr lang="ru-RU" sz="1600" b="1"/>
              <a:t>узел</a:t>
            </a:r>
          </a:p>
        </p:txBody>
      </p:sp>
      <p:sp>
        <p:nvSpPr>
          <p:cNvPr id="33808" name="Line 19"/>
          <p:cNvSpPr>
            <a:spLocks noChangeShapeType="1"/>
          </p:cNvSpPr>
          <p:nvPr/>
        </p:nvSpPr>
        <p:spPr bwMode="auto">
          <a:xfrm flipV="1">
            <a:off x="1447800" y="3352800"/>
            <a:ext cx="7620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40" name="Rectangle 20"/>
          <p:cNvSpPr>
            <a:spLocks noChangeArrowheads="1"/>
          </p:cNvSpPr>
          <p:nvPr/>
        </p:nvSpPr>
        <p:spPr bwMode="auto">
          <a:xfrm>
            <a:off x="284163" y="4724400"/>
            <a:ext cx="8350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/>
              <a:t>глотка</a:t>
            </a:r>
          </a:p>
        </p:txBody>
      </p:sp>
      <p:sp>
        <p:nvSpPr>
          <p:cNvPr id="33810" name="Line 21"/>
          <p:cNvSpPr>
            <a:spLocks noChangeShapeType="1"/>
          </p:cNvSpPr>
          <p:nvPr/>
        </p:nvSpPr>
        <p:spPr bwMode="auto">
          <a:xfrm flipV="1">
            <a:off x="762000" y="3200400"/>
            <a:ext cx="5334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/>
      <p:bldP spid="30726" grpId="0"/>
      <p:bldP spid="30727" grpId="0"/>
      <p:bldP spid="30728" grpId="0"/>
      <p:bldP spid="30730" grpId="0"/>
      <p:bldP spid="30731" grpId="0"/>
      <p:bldP spid="30732" grpId="0"/>
      <p:bldP spid="30733" grpId="0"/>
      <p:bldP spid="30735" grpId="0"/>
      <p:bldP spid="30736" grpId="0"/>
      <p:bldP spid="30738" grpId="0"/>
      <p:bldP spid="3074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Значение кольчатых червей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smtClean="0"/>
              <a:t>1. повышают плодородие почвы</a:t>
            </a:r>
          </a:p>
          <a:p>
            <a:r>
              <a:rPr lang="ru-RU" sz="1800" smtClean="0"/>
              <a:t>2. перемешивают гумус, способ-т разложению опада, обеспечивают доступ в почву кислорода</a:t>
            </a:r>
          </a:p>
          <a:p>
            <a:r>
              <a:rPr lang="ru-RU" sz="1800" smtClean="0"/>
              <a:t>3. кормовая база для плотоядных животных</a:t>
            </a:r>
          </a:p>
          <a:p>
            <a:r>
              <a:rPr lang="ru-RU" sz="1800" smtClean="0"/>
              <a:t>4. пиявки вырабатывают гирудин, препятствующий свертыванию крови и способствующий рассасыванию тромбов (при гипертонической болезни, тромбозах)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Приспособления к паразитизму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8392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400" i="1" smtClean="0"/>
              <a:t>наличие органов прикрепления</a:t>
            </a:r>
            <a:r>
              <a:rPr lang="ru-RU" sz="1400" smtClean="0"/>
              <a:t> (присосок, кутикулярных крючков и др.), обеспечивающих фиксацию паразита в организме хозяина;</a:t>
            </a:r>
          </a:p>
          <a:p>
            <a:pPr>
              <a:lnSpc>
                <a:spcPct val="80000"/>
              </a:lnSpc>
            </a:pPr>
            <a:r>
              <a:rPr lang="ru-RU" sz="1400" i="1" smtClean="0"/>
              <a:t>развитие специализированных покровных образований</a:t>
            </a:r>
            <a:r>
              <a:rPr lang="ru-RU" sz="1400" smtClean="0"/>
              <a:t> (кутикула и эпителий), защищающих эндопаразитов от воздействия пищеварительных ферментов хозяина;</a:t>
            </a:r>
          </a:p>
          <a:p>
            <a:pPr>
              <a:lnSpc>
                <a:spcPct val="80000"/>
              </a:lnSpc>
            </a:pPr>
            <a:r>
              <a:rPr lang="ru-RU" sz="1400" i="1" smtClean="0"/>
              <a:t>способность к анаэробному дыханию</a:t>
            </a:r>
            <a:r>
              <a:rPr lang="ru-RU" sz="1400" smtClean="0"/>
              <a:t> обеспеченному ферментативным расщеплением питательных веществ в отсутствие кислорода. </a:t>
            </a:r>
          </a:p>
          <a:p>
            <a:pPr>
              <a:lnSpc>
                <a:spcPct val="80000"/>
              </a:lnSpc>
            </a:pPr>
            <a:r>
              <a:rPr lang="ru-RU" sz="1400" i="1" smtClean="0"/>
              <a:t>признаки общей дегенерации</a:t>
            </a:r>
            <a:r>
              <a:rPr lang="ru-RU" sz="1400" smtClean="0"/>
              <a:t>: упрощается строение нервной системы и органов чувств, укорачивается кишечник (круглые черви) либо пищеварительная система полностью утрачивается (ленточные черви), и растворенные питательные вещества всасываются всей поверхностью тела;</a:t>
            </a:r>
          </a:p>
          <a:p>
            <a:pPr>
              <a:lnSpc>
                <a:spcPct val="80000"/>
              </a:lnSpc>
            </a:pPr>
            <a:r>
              <a:rPr lang="ru-RU" sz="1400" i="1" smtClean="0"/>
              <a:t>интенсивное развитие половой системы</a:t>
            </a:r>
            <a:r>
              <a:rPr lang="ru-RU" sz="1400" smtClean="0"/>
              <a:t> и появление возможности размножаться на стадии личинки (например, у печеночного сосальщика) приводят к очень высокой половой продуктивности;</a:t>
            </a:r>
          </a:p>
          <a:p>
            <a:pPr>
              <a:lnSpc>
                <a:spcPct val="80000"/>
              </a:lnSpc>
            </a:pPr>
            <a:r>
              <a:rPr lang="ru-RU" sz="1400" i="1" smtClean="0"/>
              <a:t>гермафродитизм</a:t>
            </a:r>
            <a:r>
              <a:rPr lang="ru-RU" sz="1400" smtClean="0"/>
              <a:t> (плоские черви) гарантирует размножение при наличии единственной особи;</a:t>
            </a:r>
          </a:p>
          <a:p>
            <a:pPr>
              <a:lnSpc>
                <a:spcPct val="80000"/>
              </a:lnSpc>
            </a:pPr>
            <a:r>
              <a:rPr lang="ru-RU" sz="1400" smtClean="0"/>
              <a:t>эффективная защита оплодотворенных яиц многослойными оболочками и обеспечение питанием развивающегося в яйце зародыша;</a:t>
            </a:r>
          </a:p>
          <a:p>
            <a:pPr>
              <a:lnSpc>
                <a:spcPct val="80000"/>
              </a:lnSpc>
            </a:pPr>
            <a:r>
              <a:rPr lang="ru-RU" sz="1400" i="1" smtClean="0"/>
              <a:t>наличие приспособлений</a:t>
            </a:r>
            <a:r>
              <a:rPr lang="ru-RU" sz="1400" smtClean="0"/>
              <a:t> для выхода личинок из яйца или тела хозяина во внешнюю среду и проникновения их в организм нового хозяина (железы, выделяющие специальные ферменты, колющие приспособления и т. п.);</a:t>
            </a:r>
          </a:p>
          <a:p>
            <a:pPr>
              <a:lnSpc>
                <a:spcPct val="80000"/>
              </a:lnSpc>
            </a:pPr>
            <a:r>
              <a:rPr lang="ru-RU" sz="1400" i="1" smtClean="0"/>
              <a:t>смена хозяев</a:t>
            </a:r>
            <a:r>
              <a:rPr lang="ru-RU" sz="1400" smtClean="0"/>
              <a:t> в жизненном цикле паразита: в </a:t>
            </a:r>
            <a:r>
              <a:rPr lang="ru-RU" sz="1400" i="1" smtClean="0"/>
              <a:t>основном хозяине</a:t>
            </a:r>
            <a:r>
              <a:rPr lang="ru-RU" sz="1400" smtClean="0"/>
              <a:t> живут взрослые черви, размножающиеся половым способом, в </a:t>
            </a:r>
            <a:r>
              <a:rPr lang="ru-RU" sz="1400" i="1" smtClean="0"/>
              <a:t>промежуточном хозяине</a:t>
            </a:r>
            <a:r>
              <a:rPr lang="ru-RU" sz="1400" smtClean="0"/>
              <a:t> развивается личинка и может происходить бесполое размножение. Циклы со сменой хозяев препятствуют чрезмерному накоплению паразитов в организме одного хозяина, что может привести к его гибели, а также способствуют расселению паразитов.</a:t>
            </a:r>
          </a:p>
          <a:p>
            <a:pPr>
              <a:lnSpc>
                <a:spcPct val="80000"/>
              </a:lnSpc>
            </a:pPr>
            <a:endParaRPr 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Меры профилактики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/>
              <a:t>1.  Всегда до конца готовить (полностью прожаривать или проваривать) мясо и рыбу, чтобы уничтожить всех паразитов, если они там есть 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 2) Не есть мясо в сомнительных заведениях общепита (неизвестно, в каких условиях оно приготовлено) 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3) Желательно не есть суши (для их приготовления используется сырая рыба).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4) Не употреблять сырую воду (её нужно всегда кипятить). 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5) Всегда тщательно мыть овощи и фрукты.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6) Не купаться в водоёмах, вокруг которых пасётся рогатый скот.</a:t>
            </a:r>
          </a:p>
          <a:p>
            <a:pPr>
              <a:lnSpc>
                <a:spcPct val="80000"/>
              </a:lnSpc>
            </a:pPr>
            <a:r>
              <a:rPr lang="ru-RU" sz="2000" smtClean="0"/>
              <a:t> 7) Соблюдать правила личной гигиены (например, всегда мыть руки после того, как погладил кошку или собаку).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7893" name="Picture 5" descr="img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Тип Плоские черви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smtClean="0"/>
              <a:t>1.Билатеральная (двусторонняя симметрия)</a:t>
            </a:r>
          </a:p>
          <a:p>
            <a:pPr>
              <a:buFontTx/>
              <a:buNone/>
            </a:pPr>
            <a:r>
              <a:rPr lang="ru-RU" sz="2400" smtClean="0"/>
              <a:t>2. Тело сплющено в спинно- брюшном направлении</a:t>
            </a:r>
          </a:p>
          <a:p>
            <a:pPr>
              <a:buFontTx/>
              <a:buNone/>
            </a:pPr>
            <a:r>
              <a:rPr lang="ru-RU" sz="2400" smtClean="0"/>
              <a:t>3. Полость тела отсуствует, пространство м/у экто- и энтодермой заполнено паренхимой (мезодермального происхождения), в которой на находятся внутренние органы</a:t>
            </a:r>
          </a:p>
        </p:txBody>
      </p:sp>
      <p:pic>
        <p:nvPicPr>
          <p:cNvPr id="15363" name="Picture 5" descr="Тип плоские черви, подготовка к ЕГЭ по биолог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657600"/>
            <a:ext cx="5638800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 descr="Тип плоские черви. Класс Ресничные черви - презентация онлай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4038600"/>
            <a:ext cx="18605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81000"/>
            <a:ext cx="8305800" cy="5745163"/>
          </a:xfrm>
        </p:spPr>
        <p:txBody>
          <a:bodyPr/>
          <a:lstStyle/>
          <a:p>
            <a:r>
              <a:rPr lang="ru-RU" sz="2400" smtClean="0"/>
              <a:t>4. Пищ.с: замкнутая, рот-кишечник-рот</a:t>
            </a:r>
          </a:p>
          <a:p>
            <a:r>
              <a:rPr lang="ru-RU" sz="2400" smtClean="0"/>
              <a:t>5. Выдел.с: протонефридии</a:t>
            </a:r>
          </a:p>
          <a:p>
            <a:r>
              <a:rPr lang="ru-RU" sz="2400" smtClean="0"/>
              <a:t>6. Дыхание: аэробы и анаэробы</a:t>
            </a:r>
          </a:p>
          <a:p>
            <a:r>
              <a:rPr lang="ru-RU" sz="2400" smtClean="0"/>
              <a:t>7. Нервная с.:лестничного типа, цефализация- обособление головного отдела</a:t>
            </a:r>
          </a:p>
          <a:p>
            <a:r>
              <a:rPr lang="ru-RU" sz="2400" smtClean="0"/>
              <a:t>8.Половая с.: гермафродиты; внутреннее оплодотворение, развитие прямое</a:t>
            </a:r>
          </a:p>
          <a:p>
            <a:endParaRPr lang="ru-RU" sz="2400" smtClean="0"/>
          </a:p>
        </p:txBody>
      </p:sp>
      <p:pic>
        <p:nvPicPr>
          <p:cNvPr id="7190" name="Picture 22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657600"/>
            <a:ext cx="7434263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1" name="Picture 5" descr="Ответы Mail.ru: Чем отличаются классы плоских червей?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838200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ru-RU" sz="2800" smtClean="0"/>
              <a:t>1. Класс Ресничные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endParaRPr lang="ru-RU" sz="2400" smtClean="0"/>
          </a:p>
        </p:txBody>
      </p:sp>
      <p:pic>
        <p:nvPicPr>
          <p:cNvPr id="18435" name="Picture 4" descr="Копия 10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057400"/>
            <a:ext cx="225742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 descr="Копия Копия 100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667000"/>
            <a:ext cx="24066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3" descr="100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3200400"/>
            <a:ext cx="17653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4" descr="Копия Копия Копия 1000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62400" y="3733800"/>
            <a:ext cx="180816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0" descr="Планарии — Википедия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38800" y="1066800"/>
            <a:ext cx="3276600" cy="260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0" name="Text Box 11"/>
          <p:cNvSpPr txBox="1">
            <a:spLocks noChangeArrowheads="1"/>
          </p:cNvSpPr>
          <p:nvPr/>
        </p:nvSpPr>
        <p:spPr bwMode="auto">
          <a:xfrm>
            <a:off x="5727700" y="3733800"/>
            <a:ext cx="34163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 u="sng"/>
              <a:t>Молочная планария</a:t>
            </a:r>
          </a:p>
          <a:p>
            <a:pPr>
              <a:buFontTx/>
              <a:buChar char="•"/>
            </a:pPr>
            <a:r>
              <a:rPr lang="ru-RU" sz="1800"/>
              <a:t>в длину 25мм</a:t>
            </a:r>
          </a:p>
          <a:p>
            <a:pPr>
              <a:buFontTx/>
              <a:buChar char="•"/>
            </a:pPr>
            <a:r>
              <a:rPr lang="ru-RU" sz="1800"/>
              <a:t>хищник</a:t>
            </a:r>
          </a:p>
          <a:p>
            <a:pPr>
              <a:buFontTx/>
              <a:buChar char="•"/>
            </a:pPr>
            <a:r>
              <a:rPr lang="ru-RU" sz="1800"/>
              <a:t>2 глаза светочувствительные</a:t>
            </a:r>
          </a:p>
          <a:p>
            <a:pPr>
              <a:buFontTx/>
              <a:buChar char="•"/>
            </a:pPr>
            <a:r>
              <a:rPr lang="ru-RU" sz="1800"/>
              <a:t>статоцисты (между глаз)</a:t>
            </a:r>
          </a:p>
          <a:p>
            <a:pPr>
              <a:buFontTx/>
              <a:buChar char="•"/>
            </a:pPr>
            <a:r>
              <a:rPr lang="ru-RU" sz="1800"/>
              <a:t>щупальца (в головной части)</a:t>
            </a:r>
          </a:p>
          <a:p>
            <a:pPr>
              <a:buFontTx/>
              <a:buChar char="•"/>
            </a:pPr>
            <a:endParaRPr lang="ru-RU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8" name="Picture 7" descr="Лекция 4 Тема: Тип плоские черви и Тип круглые черви – Step 1 – Stepi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45063" y="2438400"/>
            <a:ext cx="419893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5" descr="Тип плоские черви, подготовка к ЕГЭ по биолог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7150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2. Класс Сосальщики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2400" y="3505200"/>
            <a:ext cx="4572000" cy="3048000"/>
          </a:xfrm>
        </p:spPr>
        <p:txBody>
          <a:bodyPr/>
          <a:lstStyle/>
          <a:p>
            <a:r>
              <a:rPr lang="ru-RU" sz="1800" smtClean="0"/>
              <a:t>длина тела 3-5 см</a:t>
            </a:r>
          </a:p>
          <a:p>
            <a:r>
              <a:rPr lang="ru-RU" sz="1800" smtClean="0"/>
              <a:t>эндопаразиты</a:t>
            </a:r>
          </a:p>
          <a:p>
            <a:r>
              <a:rPr lang="ru-RU" sz="1800" smtClean="0"/>
              <a:t>имеют 2 присоски: ротовую и брюшную</a:t>
            </a:r>
          </a:p>
          <a:p>
            <a:r>
              <a:rPr lang="ru-RU" sz="1800" smtClean="0"/>
              <a:t>В состав КММ входит кутикулярный тегумент (защита от действия ферментов ЖКТ и антител хозяина)</a:t>
            </a:r>
          </a:p>
        </p:txBody>
      </p:sp>
      <p:pic>
        <p:nvPicPr>
          <p:cNvPr id="20483" name="Picture 5" descr="Полный жизненный цикл печеночного сосальщика, все промежуточные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990600"/>
            <a:ext cx="4343400" cy="24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7" descr="Класс Сосальщики — урок. Биология, Животные (7 класс)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4688" y="1295400"/>
            <a:ext cx="270033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962</TotalTime>
  <Words>652</Words>
  <Application>Microsoft PowerPoint</Application>
  <PresentationFormat>Экран (4:3)</PresentationFormat>
  <Paragraphs>104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Arial</vt:lpstr>
      <vt:lpstr>Calibri</vt:lpstr>
      <vt:lpstr>Оформление по умолчанию</vt:lpstr>
      <vt:lpstr>Животные  часть3  Многоклеточные 2</vt:lpstr>
      <vt:lpstr>Типы червей</vt:lpstr>
      <vt:lpstr>Слайд 3</vt:lpstr>
      <vt:lpstr>Тип Плоские черви</vt:lpstr>
      <vt:lpstr>Слайд 5</vt:lpstr>
      <vt:lpstr>Слайд 6</vt:lpstr>
      <vt:lpstr>1. Класс Ресничные</vt:lpstr>
      <vt:lpstr>Слайд 8</vt:lpstr>
      <vt:lpstr>2. Класс Сосальщики</vt:lpstr>
      <vt:lpstr>Слайд 10</vt:lpstr>
      <vt:lpstr>3. Класс Ленточные черви</vt:lpstr>
      <vt:lpstr>Слайд 12</vt:lpstr>
      <vt:lpstr>Значение плоских червей</vt:lpstr>
      <vt:lpstr>Тип Круглые черви</vt:lpstr>
      <vt:lpstr>Слайд 15</vt:lpstr>
      <vt:lpstr>Класс Нематоды</vt:lpstr>
      <vt:lpstr>Цикл развития аскариды</vt:lpstr>
      <vt:lpstr>Значение круглых червей</vt:lpstr>
      <vt:lpstr>Тип Кольчатые черви</vt:lpstr>
      <vt:lpstr>Слайд 20</vt:lpstr>
      <vt:lpstr>Класс Малощетинковые</vt:lpstr>
      <vt:lpstr>Слайд 22</vt:lpstr>
      <vt:lpstr>Значение кольчатых червей</vt:lpstr>
      <vt:lpstr>Приспособления к паразитизму</vt:lpstr>
      <vt:lpstr>Меры профилактики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Констанция</cp:lastModifiedBy>
  <cp:revision>26</cp:revision>
  <cp:lastPrinted>1601-01-01T00:00:00Z</cp:lastPrinted>
  <dcterms:created xsi:type="dcterms:W3CDTF">1601-01-01T00:00:00Z</dcterms:created>
  <dcterms:modified xsi:type="dcterms:W3CDTF">2022-01-09T17:22:34Z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