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4" r:id="rId8"/>
    <p:sldId id="268" r:id="rId9"/>
    <p:sldId id="267" r:id="rId10"/>
    <p:sldId id="265" r:id="rId11"/>
    <p:sldId id="266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-582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CE3B0-4C9B-457F-901D-4517F06D2979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753CA-D739-49BD-8443-DD5860331E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12594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CE3B0-4C9B-457F-901D-4517F06D2979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753CA-D739-49BD-8443-DD5860331E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84073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CE3B0-4C9B-457F-901D-4517F06D2979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753CA-D739-49BD-8443-DD5860331E8B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96657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CE3B0-4C9B-457F-901D-4517F06D2979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753CA-D739-49BD-8443-DD5860331E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007684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CE3B0-4C9B-457F-901D-4517F06D2979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753CA-D739-49BD-8443-DD5860331E8B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27381448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CE3B0-4C9B-457F-901D-4517F06D2979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753CA-D739-49BD-8443-DD5860331E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06482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CE3B0-4C9B-457F-901D-4517F06D2979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753CA-D739-49BD-8443-DD5860331E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1457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CE3B0-4C9B-457F-901D-4517F06D2979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753CA-D739-49BD-8443-DD5860331E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4392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CE3B0-4C9B-457F-901D-4517F06D2979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753CA-D739-49BD-8443-DD5860331E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22153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CE3B0-4C9B-457F-901D-4517F06D2979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753CA-D739-49BD-8443-DD5860331E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77462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CE3B0-4C9B-457F-901D-4517F06D2979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753CA-D739-49BD-8443-DD5860331E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54560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CE3B0-4C9B-457F-901D-4517F06D2979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753CA-D739-49BD-8443-DD5860331E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16117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CE3B0-4C9B-457F-901D-4517F06D2979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753CA-D739-49BD-8443-DD5860331E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0154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CE3B0-4C9B-457F-901D-4517F06D2979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753CA-D739-49BD-8443-DD5860331E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7767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CE3B0-4C9B-457F-901D-4517F06D2979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753CA-D739-49BD-8443-DD5860331E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79600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CE3B0-4C9B-457F-901D-4517F06D2979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753CA-D739-49BD-8443-DD5860331E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43777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FCE3B0-4C9B-457F-901D-4517F06D2979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B41753CA-D739-49BD-8443-DD5860331E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32751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cos-cos.ru/math/84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12400" y="1866946"/>
            <a:ext cx="9144000" cy="23876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/>
              <a:t/>
            </a:r>
            <a:br>
              <a:rPr lang="ru-RU" b="1" dirty="0"/>
            </a:br>
            <a:r>
              <a:rPr lang="ru-RU" b="1" dirty="0" smtClean="0"/>
              <a:t>Алгебра </a:t>
            </a:r>
            <a:r>
              <a:rPr lang="ru-RU" b="1" dirty="0"/>
              <a:t>в 7 классе 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«</a:t>
            </a:r>
            <a:r>
              <a:rPr lang="ru-RU" b="1" dirty="0"/>
              <a:t>Сложение и вычитание многочленов»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34530" y="4521096"/>
            <a:ext cx="7766936" cy="1096899"/>
          </a:xfrm>
        </p:spPr>
        <p:txBody>
          <a:bodyPr>
            <a:no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 стажер-практикант 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Матвеева Е.А.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4490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4455" y="429296"/>
            <a:ext cx="8596668" cy="1320800"/>
          </a:xfrm>
        </p:spPr>
        <p:txBody>
          <a:bodyPr/>
          <a:lstStyle/>
          <a:p>
            <a:pPr algn="ctr"/>
            <a:r>
              <a:rPr lang="ru-RU" dirty="0" smtClean="0"/>
              <a:t>Запомни правило: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66729" y="1584101"/>
            <a:ext cx="8596668" cy="4546845"/>
          </a:xfrm>
        </p:spPr>
        <p:txBody>
          <a:bodyPr/>
          <a:lstStyle/>
          <a:p>
            <a:pPr marL="0" indent="0" algn="ctr">
              <a:buNone/>
            </a:pPr>
            <a:r>
              <a:rPr lang="ru-RU" sz="2400" dirty="0" smtClean="0"/>
              <a:t>Перед скобкой «плюс стоит»,</a:t>
            </a:r>
          </a:p>
          <a:p>
            <a:pPr marL="0" indent="0" algn="ctr">
              <a:buNone/>
            </a:pPr>
            <a:r>
              <a:rPr lang="ru-RU" sz="2400" dirty="0" smtClean="0"/>
              <a:t>Он о том и говорит,</a:t>
            </a:r>
          </a:p>
          <a:p>
            <a:pPr marL="0" indent="0" algn="ctr">
              <a:buNone/>
            </a:pPr>
            <a:r>
              <a:rPr lang="ru-RU" sz="2400" dirty="0" smtClean="0"/>
              <a:t>Что ты скобки раскрывай</a:t>
            </a:r>
          </a:p>
          <a:p>
            <a:pPr marL="0" indent="0" algn="ctr">
              <a:buNone/>
            </a:pPr>
            <a:r>
              <a:rPr lang="ru-RU" sz="2400" dirty="0" smtClean="0"/>
              <a:t>Да все числа выпускай.</a:t>
            </a:r>
          </a:p>
          <a:p>
            <a:pPr algn="ctr"/>
            <a:endParaRPr lang="ru-RU" sz="2400" dirty="0"/>
          </a:p>
          <a:p>
            <a:pPr marL="0" indent="0" algn="ctr">
              <a:buNone/>
            </a:pPr>
            <a:r>
              <a:rPr lang="ru-RU" sz="2400" dirty="0" smtClean="0"/>
              <a:t>Перед скобкой минус строгий </a:t>
            </a:r>
          </a:p>
          <a:p>
            <a:pPr marL="0" indent="0" algn="ctr">
              <a:buNone/>
            </a:pPr>
            <a:r>
              <a:rPr lang="ru-RU" sz="2400" dirty="0" smtClean="0"/>
              <a:t>Загородит нам дорогу.</a:t>
            </a:r>
          </a:p>
          <a:p>
            <a:pPr marL="0" indent="0" algn="ctr">
              <a:buNone/>
            </a:pPr>
            <a:r>
              <a:rPr lang="ru-RU" sz="2400" dirty="0" smtClean="0"/>
              <a:t>Чтобы скобки нам убрать,</a:t>
            </a:r>
          </a:p>
          <a:p>
            <a:pPr marL="0" indent="0" algn="ctr">
              <a:buNone/>
            </a:pPr>
            <a:r>
              <a:rPr lang="ru-RU" sz="2400" dirty="0" smtClean="0"/>
              <a:t>Нужно знаки поменять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23153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800" dirty="0" smtClean="0"/>
              <a:t>Рефлексия</a:t>
            </a:r>
            <a:br>
              <a:rPr lang="ru-RU" sz="4800" dirty="0" smtClean="0"/>
            </a:br>
            <a:endParaRPr lang="ru-RU" sz="4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Что больше понравилось на уроке?</a:t>
            </a:r>
          </a:p>
          <a:p>
            <a:r>
              <a:rPr lang="ru-RU" sz="2800" dirty="0" smtClean="0"/>
              <a:t>Какие затруднения возникли при решении примеров?</a:t>
            </a:r>
          </a:p>
          <a:p>
            <a:r>
              <a:rPr lang="ru-RU" sz="2800" dirty="0" smtClean="0"/>
              <a:t>Оцените собственные действия на сегодняшнем уроке. Какую оценку вы себе поставите?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954090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572761"/>
            <a:ext cx="8596668" cy="3880773"/>
          </a:xfrm>
        </p:spPr>
        <p:txBody>
          <a:bodyPr/>
          <a:lstStyle/>
          <a:p>
            <a:pPr lvl="0"/>
            <a:r>
              <a:rPr lang="ru-RU" sz="2400" dirty="0" smtClean="0"/>
              <a:t>правила </a:t>
            </a:r>
            <a:r>
              <a:rPr lang="ru-RU" sz="2400" dirty="0"/>
              <a:t>сложения и вычитания многочленов</a:t>
            </a:r>
          </a:p>
          <a:p>
            <a:pPr lvl="0"/>
            <a:r>
              <a:rPr lang="ru-RU" sz="2400" dirty="0"/>
              <a:t>развитие умений выполнять упрощение выражений: раскрывать скобки, если перед ними «+» или « - »; приводить подобные слагаемые;</a:t>
            </a:r>
          </a:p>
          <a:p>
            <a:pPr lvl="0"/>
            <a:r>
              <a:rPr lang="ru-RU" sz="2400" dirty="0" smtClean="0"/>
              <a:t>умение </a:t>
            </a:r>
            <a:r>
              <a:rPr lang="ru-RU" sz="2400" dirty="0"/>
              <a:t>контролировать свои действия.</a:t>
            </a:r>
          </a:p>
          <a:p>
            <a:pPr marL="0" indent="0">
              <a:buNone/>
            </a:pPr>
            <a:endParaRPr lang="ru-RU" dirty="0" smtClean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866503"/>
          </a:xfrm>
        </p:spPr>
        <p:txBody>
          <a:bodyPr>
            <a:normAutofit fontScale="90000"/>
          </a:bodyPr>
          <a:lstStyle/>
          <a:p>
            <a:r>
              <a:rPr lang="ru-RU" dirty="0"/>
              <a:t>Цели урока: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4435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dirty="0" smtClean="0"/>
              <a:t>«Немного из истории»</a:t>
            </a:r>
            <a:endParaRPr lang="ru-RU" sz="5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90213" y="1954527"/>
            <a:ext cx="8596668" cy="3880773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2800" dirty="0"/>
              <a:t>“Многочлены” - очень важная тема в алгебре. Многие ученые работали над этой темой. В 1799 г. немецкий ученый Гаусс доказал основную теорему алгебры многочленов с комплексными коэффициентами, в конце XVIII в. французский математик Безу доказал основную теорему многочленов с действительными коэффициентами.</a:t>
            </a:r>
          </a:p>
        </p:txBody>
      </p:sp>
    </p:spTree>
    <p:extLst>
      <p:ext uri="{BB962C8B-B14F-4D97-AF65-F5344CB8AC3E}">
        <p14:creationId xmlns:p14="http://schemas.microsoft.com/office/powerpoint/2010/main" val="3871931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819955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Вспомним что такое многочлен 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25065" y="1457898"/>
            <a:ext cx="8596668" cy="4598928"/>
          </a:xfrm>
        </p:spPr>
        <p:txBody>
          <a:bodyPr/>
          <a:lstStyle/>
          <a:p>
            <a:endParaRPr lang="ru-RU" b="1" dirty="0" smtClean="0"/>
          </a:p>
          <a:p>
            <a:endParaRPr lang="ru-RU" b="1" dirty="0"/>
          </a:p>
          <a:p>
            <a:endParaRPr lang="ru-RU" b="1" dirty="0" smtClean="0"/>
          </a:p>
          <a:p>
            <a:endParaRPr lang="ru-RU" b="1" dirty="0" smtClean="0"/>
          </a:p>
          <a:p>
            <a:endParaRPr lang="ru-RU" b="1" dirty="0"/>
          </a:p>
          <a:p>
            <a:endParaRPr lang="ru-RU" b="1" dirty="0"/>
          </a:p>
          <a:p>
            <a:r>
              <a:rPr lang="ru-RU" b="1" dirty="0" smtClean="0"/>
              <a:t>Примечание</a:t>
            </a:r>
            <a:r>
              <a:rPr lang="ru-RU" dirty="0"/>
              <a:t>: если между </a:t>
            </a:r>
            <a:r>
              <a:rPr lang="ru-RU" u="sng" dirty="0">
                <a:hlinkClick r:id="rId2"/>
              </a:rPr>
              <a:t>одночленами</a:t>
            </a:r>
            <a:r>
              <a:rPr lang="ru-RU" dirty="0"/>
              <a:t> стоит разность, она все равно считается суммой, а минус «забирает себе» один из членов многочлена. Например,  4x3y−3ab4x3y−3ab можно записать вот так 4x3y+(−3ab)4x3y+(−3ab). Значит, его членами являются одночлены 4x34x3 y и −3ab−3ab (а не 4x3y4x3y и 3ab3ab, как можно было бы подумать).</a:t>
            </a:r>
            <a:endParaRPr lang="ru-RU" dirty="0"/>
          </a:p>
        </p:txBody>
      </p:sp>
      <p:pic>
        <p:nvPicPr>
          <p:cNvPr id="1026" name="Picture 2" descr="C:\Users\Rinka\Desktop\683e11f66910a31eb483c6b1c47247c6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6433" y="1352281"/>
            <a:ext cx="4737100" cy="24050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06900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922986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Правило сложения и вычитания.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28849" y="1465130"/>
            <a:ext cx="8596668" cy="4124301"/>
          </a:xfrm>
        </p:spPr>
        <p:txBody>
          <a:bodyPr/>
          <a:lstStyle/>
          <a:p>
            <a:pPr marL="0" indent="0" algn="ctr">
              <a:buNone/>
            </a:pPr>
            <a:r>
              <a:rPr lang="ru-RU" sz="2800" dirty="0" smtClean="0"/>
              <a:t>Для </a:t>
            </a:r>
            <a:r>
              <a:rPr lang="ru-RU" sz="2800" dirty="0"/>
              <a:t>осуществления действия сложения или вычитания многочленов, необходимо</a:t>
            </a:r>
            <a:r>
              <a:rPr lang="ru-RU" sz="2800" dirty="0" smtClean="0"/>
              <a:t>:</a:t>
            </a:r>
            <a:endParaRPr lang="ru-RU" sz="2800" dirty="0"/>
          </a:p>
          <a:p>
            <a:r>
              <a:rPr lang="ru-RU" sz="2400" dirty="0"/>
              <a:t>записать сумму или разность многочленов в зависимости от поставленной задачи;</a:t>
            </a:r>
          </a:p>
          <a:p>
            <a:r>
              <a:rPr lang="ru-RU" sz="2400" dirty="0"/>
              <a:t>в записанном выражении произвести раскрытие скобок, результатом чего станет многочлен;</a:t>
            </a:r>
          </a:p>
          <a:p>
            <a:r>
              <a:rPr lang="ru-RU" sz="2400" dirty="0"/>
              <a:t>привести полученный во втором шаге многочлен в стандартный вид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84257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116169"/>
          </a:xfrm>
        </p:spPr>
        <p:txBody>
          <a:bodyPr>
            <a:normAutofit fontScale="90000"/>
          </a:bodyPr>
          <a:lstStyle/>
          <a:p>
            <a:r>
              <a:rPr lang="ru-RU" sz="4000" b="1" dirty="0"/>
              <a:t>Пример 1:</a:t>
            </a:r>
            <a:r>
              <a:rPr lang="ru-RU" b="1" dirty="0"/>
              <a:t>необходимо </a:t>
            </a:r>
            <a:r>
              <a:rPr lang="ru-RU" b="1" dirty="0" smtClean="0"/>
              <a:t>найти </a:t>
            </a:r>
            <a:r>
              <a:rPr lang="ru-RU" b="1" dirty="0"/>
              <a:t>сумму </a:t>
            </a:r>
            <a:r>
              <a:rPr lang="ru-RU" b="1" dirty="0" smtClean="0"/>
              <a:t>многочленов.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38697" y="1812860"/>
            <a:ext cx="8596668" cy="474248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300" dirty="0" smtClean="0"/>
              <a:t>Заданы многочлены : </a:t>
            </a:r>
            <a:r>
              <a:rPr lang="en-US" sz="3900" dirty="0" smtClean="0"/>
              <a:t>x</a:t>
            </a:r>
            <a:r>
              <a:rPr lang="en-US" sz="3600" baseline="30000" dirty="0" smtClean="0"/>
              <a:t>2</a:t>
            </a:r>
            <a:r>
              <a:rPr lang="en-US" sz="3900" dirty="0" smtClean="0"/>
              <a:t>+5⋅x+2</a:t>
            </a:r>
            <a:r>
              <a:rPr lang="ru-RU" sz="3900" dirty="0"/>
              <a:t> </a:t>
            </a:r>
            <a:r>
              <a:rPr lang="ru-RU" sz="3900" dirty="0" smtClean="0"/>
              <a:t>и </a:t>
            </a:r>
            <a:r>
              <a:rPr lang="en-US" sz="3900" dirty="0" smtClean="0"/>
              <a:t>x</a:t>
            </a:r>
            <a:r>
              <a:rPr lang="en-US" sz="3900" baseline="30000" dirty="0" smtClean="0"/>
              <a:t>2</a:t>
            </a:r>
            <a:r>
              <a:rPr lang="ru-RU" sz="3900" dirty="0"/>
              <a:t>-</a:t>
            </a:r>
            <a:r>
              <a:rPr lang="en-US" sz="3900" dirty="0" smtClean="0"/>
              <a:t>5·x+</a:t>
            </a:r>
            <a:r>
              <a:rPr lang="ru-RU" sz="3900" dirty="0"/>
              <a:t>3</a:t>
            </a:r>
            <a:r>
              <a:rPr lang="en-US" sz="3900" dirty="0" smtClean="0"/>
              <a:t> </a:t>
            </a:r>
            <a:endParaRPr lang="ru-RU" dirty="0" smtClean="0"/>
          </a:p>
          <a:p>
            <a:r>
              <a:rPr lang="ru-RU" sz="2400" dirty="0" smtClean="0"/>
              <a:t>Первым </a:t>
            </a:r>
            <a:r>
              <a:rPr lang="ru-RU" sz="2400" dirty="0"/>
              <a:t>действием найдем сумму исходных многочленов. </a:t>
            </a:r>
            <a:r>
              <a:rPr lang="ru-RU" sz="2400" dirty="0" smtClean="0"/>
              <a:t>Запишем её:</a:t>
            </a:r>
            <a:r>
              <a:rPr lang="ru-RU" sz="2400" dirty="0"/>
              <a:t> </a:t>
            </a:r>
            <a:r>
              <a:rPr lang="ru-RU" sz="2400" dirty="0" smtClean="0"/>
              <a:t>(</a:t>
            </a:r>
            <a:r>
              <a:rPr lang="en-US" sz="2400" dirty="0"/>
              <a:t>x</a:t>
            </a:r>
            <a:r>
              <a:rPr lang="en-US" sz="2400" baseline="30000" dirty="0"/>
              <a:t>2</a:t>
            </a:r>
            <a:r>
              <a:rPr lang="en-US" sz="2400" dirty="0"/>
              <a:t>+5⋅x+2)+(x</a:t>
            </a:r>
            <a:r>
              <a:rPr lang="en-US" sz="2400" baseline="30000" dirty="0"/>
              <a:t>2</a:t>
            </a:r>
            <a:r>
              <a:rPr lang="en-US" sz="2400" dirty="0"/>
              <a:t>−5⋅</a:t>
            </a:r>
            <a:r>
              <a:rPr lang="en-US" sz="2400" dirty="0" smtClean="0"/>
              <a:t>x+3</a:t>
            </a:r>
            <a:r>
              <a:rPr lang="ru-RU" sz="2400" dirty="0" smtClean="0"/>
              <a:t>).</a:t>
            </a:r>
          </a:p>
          <a:p>
            <a:r>
              <a:rPr lang="ru-RU" sz="2400" dirty="0" smtClean="0"/>
              <a:t>Раскроем </a:t>
            </a:r>
            <a:r>
              <a:rPr lang="ru-RU" sz="2400" dirty="0"/>
              <a:t>скобки </a:t>
            </a:r>
            <a:r>
              <a:rPr lang="ru-RU" sz="2400" dirty="0" smtClean="0"/>
              <a:t>и получим</a:t>
            </a:r>
            <a:r>
              <a:rPr lang="ru-RU" sz="2400" dirty="0"/>
              <a:t>: </a:t>
            </a:r>
            <a:r>
              <a:rPr lang="en-US" sz="2400" dirty="0" smtClean="0"/>
              <a:t>x</a:t>
            </a:r>
            <a:r>
              <a:rPr lang="en-US" sz="2400" baseline="30000" dirty="0" smtClean="0"/>
              <a:t>2</a:t>
            </a:r>
            <a:r>
              <a:rPr lang="en-US" sz="2400" dirty="0" smtClean="0"/>
              <a:t>+5</a:t>
            </a:r>
            <a:r>
              <a:rPr lang="en-US" sz="2400" dirty="0"/>
              <a:t>⋅x+2+x</a:t>
            </a:r>
            <a:r>
              <a:rPr lang="en-US" sz="2400" baseline="30000" dirty="0"/>
              <a:t>2</a:t>
            </a:r>
            <a:r>
              <a:rPr lang="en-US" sz="2400" dirty="0" smtClean="0"/>
              <a:t>−5</a:t>
            </a:r>
            <a:r>
              <a:rPr lang="en-US" sz="2400" dirty="0"/>
              <a:t>⋅x</a:t>
            </a:r>
            <a:r>
              <a:rPr lang="ru-RU" sz="2400" dirty="0" smtClean="0"/>
              <a:t>+3. Чтобы </a:t>
            </a:r>
            <a:r>
              <a:rPr lang="ru-RU" sz="2400" dirty="0"/>
              <a:t>привести полученный многочлен к стандартному виду, совершим действие приведения подобных членов: 2⋅</a:t>
            </a:r>
            <a:r>
              <a:rPr lang="en-US" sz="2400" dirty="0" smtClean="0"/>
              <a:t>x</a:t>
            </a:r>
            <a:r>
              <a:rPr lang="en-US" sz="2400" baseline="30000" dirty="0" smtClean="0"/>
              <a:t>2</a:t>
            </a:r>
            <a:r>
              <a:rPr lang="en-US" sz="2400" dirty="0" smtClean="0"/>
              <a:t>+5.</a:t>
            </a:r>
            <a:endParaRPr lang="ru-RU" sz="2400" dirty="0" smtClean="0"/>
          </a:p>
          <a:p>
            <a:r>
              <a:rPr lang="ru-RU" sz="2400" b="1" dirty="0"/>
              <a:t>О</a:t>
            </a:r>
            <a:r>
              <a:rPr lang="ru-RU" sz="2400" b="1" dirty="0" smtClean="0"/>
              <a:t>твет:</a:t>
            </a:r>
            <a:r>
              <a:rPr lang="ru-RU" sz="2400" dirty="0"/>
              <a:t> 2⋅</a:t>
            </a:r>
            <a:r>
              <a:rPr lang="en-US" sz="2400" dirty="0"/>
              <a:t>x</a:t>
            </a:r>
            <a:r>
              <a:rPr lang="en-US" sz="2400" baseline="30000" dirty="0"/>
              <a:t>2</a:t>
            </a:r>
            <a:r>
              <a:rPr lang="en-US" sz="2400" dirty="0"/>
              <a:t>+5.</a:t>
            </a:r>
            <a:endParaRPr lang="ru-RU" sz="2400" dirty="0"/>
          </a:p>
          <a:p>
            <a:endParaRPr lang="ru-RU" sz="2400" b="1" dirty="0" smtClean="0"/>
          </a:p>
          <a:p>
            <a:endParaRPr lang="ru-RU" sz="2400" dirty="0" smtClean="0"/>
          </a:p>
          <a:p>
            <a:endParaRPr lang="ru-RU" sz="2400" dirty="0" smtClean="0"/>
          </a:p>
          <a:p>
            <a:endParaRPr lang="en-US" sz="2400" dirty="0"/>
          </a:p>
          <a:p>
            <a:pPr marL="0" indent="0">
              <a:buNone/>
            </a:pP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397295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6464" y="331758"/>
            <a:ext cx="9097731" cy="1320800"/>
          </a:xfrm>
        </p:spPr>
        <p:txBody>
          <a:bodyPr>
            <a:normAutofit fontScale="90000"/>
          </a:bodyPr>
          <a:lstStyle/>
          <a:p>
            <a:r>
              <a:rPr lang="ru-RU" dirty="0"/>
              <a:t>Пример 2</a:t>
            </a:r>
            <a:r>
              <a:rPr lang="ru-RU" dirty="0" smtClean="0"/>
              <a:t> :Необходимо </a:t>
            </a:r>
            <a:r>
              <a:rPr lang="ru-RU" dirty="0"/>
              <a:t>вычесть из одночлена 17⋅</a:t>
            </a:r>
            <a:r>
              <a:rPr lang="en-US" dirty="0"/>
              <a:t>a⋅</a:t>
            </a:r>
            <a:r>
              <a:rPr lang="en-US" dirty="0" smtClean="0"/>
              <a:t>b</a:t>
            </a:r>
            <a:r>
              <a:rPr lang="en-US" baseline="30000" dirty="0" smtClean="0"/>
              <a:t>2</a:t>
            </a:r>
            <a:r>
              <a:rPr lang="en-US" dirty="0"/>
              <a:t> </a:t>
            </a:r>
            <a:r>
              <a:rPr lang="ru-RU" dirty="0"/>
              <a:t>многочлен </a:t>
            </a:r>
            <a:r>
              <a:rPr lang="en-US" dirty="0"/>
              <a:t>b</a:t>
            </a:r>
            <a:r>
              <a:rPr lang="en-US" baseline="30000" dirty="0"/>
              <a:t>4</a:t>
            </a:r>
            <a:r>
              <a:rPr lang="en-US" dirty="0"/>
              <a:t>+b</a:t>
            </a:r>
            <a:r>
              <a:rPr lang="en-US" baseline="30000" dirty="0"/>
              <a:t>3</a:t>
            </a:r>
            <a:r>
              <a:rPr lang="en-US" dirty="0"/>
              <a:t>+11⋅a⋅b</a:t>
            </a:r>
            <a:r>
              <a:rPr lang="en-US" baseline="30000" dirty="0"/>
              <a:t>2</a:t>
            </a:r>
            <a:r>
              <a:rPr lang="en-US" dirty="0"/>
              <a:t>−</a:t>
            </a:r>
            <a:r>
              <a:rPr lang="en-US" dirty="0" smtClean="0"/>
              <a:t>2.</a:t>
            </a:r>
            <a:r>
              <a:rPr lang="en-US" dirty="0"/>
              <a:t/>
            </a:r>
            <a:br>
              <a:rPr lang="en-US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19755" y="1674255"/>
            <a:ext cx="9883343" cy="450877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i="1" dirty="0" smtClean="0"/>
              <a:t>Решение</a:t>
            </a:r>
            <a:endParaRPr lang="ru-RU" dirty="0"/>
          </a:p>
          <a:p>
            <a:r>
              <a:rPr lang="ru-RU" sz="2400" dirty="0"/>
              <a:t>Сделаем запись разности (17⋅</a:t>
            </a:r>
            <a:r>
              <a:rPr lang="en-US" sz="2400" dirty="0"/>
              <a:t>a⋅b</a:t>
            </a:r>
            <a:r>
              <a:rPr lang="en-US" sz="2400" baseline="30000" dirty="0"/>
              <a:t>2</a:t>
            </a:r>
            <a:r>
              <a:rPr lang="en-US" sz="2400" dirty="0"/>
              <a:t>)−(b</a:t>
            </a:r>
            <a:r>
              <a:rPr lang="en-US" sz="2400" baseline="30000" dirty="0"/>
              <a:t>4</a:t>
            </a:r>
            <a:r>
              <a:rPr lang="en-US" sz="2400" dirty="0"/>
              <a:t>+b</a:t>
            </a:r>
            <a:r>
              <a:rPr lang="en-US" sz="2400" baseline="30000" dirty="0"/>
              <a:t>3</a:t>
            </a:r>
            <a:r>
              <a:rPr lang="en-US" sz="2400" dirty="0"/>
              <a:t>+11⋅a⋅</a:t>
            </a:r>
            <a:r>
              <a:rPr lang="en-US" sz="2400" dirty="0" smtClean="0"/>
              <a:t>b</a:t>
            </a:r>
            <a:r>
              <a:rPr lang="en-US" sz="2400" baseline="30000" dirty="0" smtClean="0"/>
              <a:t>2</a:t>
            </a:r>
            <a:r>
              <a:rPr lang="ru-RU" sz="2400" dirty="0" smtClean="0"/>
              <a:t> -</a:t>
            </a:r>
            <a:r>
              <a:rPr lang="en-US" sz="2400" dirty="0" smtClean="0"/>
              <a:t>2)</a:t>
            </a:r>
            <a:r>
              <a:rPr lang="ru-RU" sz="2400" dirty="0" smtClean="0"/>
              <a:t>.</a:t>
            </a:r>
            <a:r>
              <a:rPr lang="en-US" sz="2400" i="1" dirty="0"/>
              <a:t> </a:t>
            </a:r>
            <a:r>
              <a:rPr lang="ru-RU" sz="2400" dirty="0"/>
              <a:t>Раскроем скобки и получим </a:t>
            </a:r>
            <a:r>
              <a:rPr lang="ru-RU" sz="2400" dirty="0" smtClean="0"/>
              <a:t>многочлен вида</a:t>
            </a:r>
            <a:r>
              <a:rPr lang="ru-RU" sz="2400" dirty="0"/>
              <a:t>: 17⋅</a:t>
            </a:r>
            <a:r>
              <a:rPr lang="en-US" sz="2400" dirty="0"/>
              <a:t>a⋅b</a:t>
            </a:r>
            <a:r>
              <a:rPr lang="en-US" sz="2400" baseline="30000" dirty="0"/>
              <a:t>2</a:t>
            </a:r>
            <a:r>
              <a:rPr lang="en-US" sz="2400" dirty="0"/>
              <a:t>−b</a:t>
            </a:r>
            <a:r>
              <a:rPr lang="en-US" sz="2400" baseline="30000" dirty="0"/>
              <a:t>4</a:t>
            </a:r>
            <a:r>
              <a:rPr lang="en-US" sz="2400" dirty="0"/>
              <a:t>−b</a:t>
            </a:r>
            <a:r>
              <a:rPr lang="en-US" sz="2400" baseline="30000" dirty="0"/>
              <a:t>3</a:t>
            </a:r>
            <a:r>
              <a:rPr lang="en-US" sz="2400" dirty="0"/>
              <a:t>−11⋅a⋅</a:t>
            </a:r>
            <a:r>
              <a:rPr lang="en-US" sz="2400" dirty="0" smtClean="0"/>
              <a:t>b</a:t>
            </a:r>
            <a:r>
              <a:rPr lang="en-US" sz="2400" baseline="30000" dirty="0" smtClean="0"/>
              <a:t>2</a:t>
            </a:r>
            <a:r>
              <a:rPr lang="en-US" sz="2400" dirty="0" smtClean="0"/>
              <a:t>+2</a:t>
            </a:r>
            <a:r>
              <a:rPr lang="en-US" sz="2400" i="1" dirty="0" smtClean="0"/>
              <a:t>.</a:t>
            </a:r>
            <a:r>
              <a:rPr lang="en-US" sz="2400" i="1" dirty="0"/>
              <a:t> </a:t>
            </a:r>
            <a:r>
              <a:rPr lang="ru-RU" sz="2400" dirty="0"/>
              <a:t>Далее приводим многочлен к стандартному виду путем приведения подобных членов: 6⋅</a:t>
            </a:r>
            <a:r>
              <a:rPr lang="en-US" sz="2400" dirty="0"/>
              <a:t>a⋅b</a:t>
            </a:r>
            <a:r>
              <a:rPr lang="en-US" sz="2400" baseline="30000" dirty="0"/>
              <a:t>2</a:t>
            </a:r>
            <a:r>
              <a:rPr lang="en-US" sz="2400" dirty="0"/>
              <a:t>−b</a:t>
            </a:r>
            <a:r>
              <a:rPr lang="en-US" sz="2400" baseline="30000" dirty="0"/>
              <a:t>4</a:t>
            </a:r>
            <a:r>
              <a:rPr lang="en-US" sz="2400" dirty="0"/>
              <a:t>−</a:t>
            </a:r>
            <a:r>
              <a:rPr lang="en-US" sz="2400" dirty="0" smtClean="0"/>
              <a:t>b</a:t>
            </a:r>
            <a:r>
              <a:rPr lang="en-US" sz="2400" baseline="30000" dirty="0" smtClean="0"/>
              <a:t>3</a:t>
            </a:r>
            <a:r>
              <a:rPr lang="en-US" sz="2400" dirty="0" smtClean="0"/>
              <a:t>+2</a:t>
            </a:r>
            <a:r>
              <a:rPr lang="ru-RU" sz="2400" dirty="0" smtClean="0"/>
              <a:t> что </a:t>
            </a:r>
            <a:r>
              <a:rPr lang="ru-RU" sz="2400" dirty="0"/>
              <a:t>и будет являться разностью исходных данных.</a:t>
            </a:r>
          </a:p>
          <a:p>
            <a:r>
              <a:rPr lang="ru-RU" sz="2400" b="1" dirty="0"/>
              <a:t>Ответ:</a:t>
            </a:r>
            <a:r>
              <a:rPr lang="ru-RU" sz="2400" dirty="0"/>
              <a:t> (15⋅</a:t>
            </a:r>
            <a:r>
              <a:rPr lang="en-US" sz="2400" dirty="0"/>
              <a:t>a⋅b</a:t>
            </a:r>
            <a:r>
              <a:rPr lang="en-US" sz="2400" baseline="30000" dirty="0"/>
              <a:t>2</a:t>
            </a:r>
            <a:r>
              <a:rPr lang="en-US" sz="2400" dirty="0"/>
              <a:t>)−(b</a:t>
            </a:r>
            <a:r>
              <a:rPr lang="en-US" sz="2400" baseline="30000" dirty="0"/>
              <a:t>4</a:t>
            </a:r>
            <a:r>
              <a:rPr lang="en-US" sz="2400" dirty="0"/>
              <a:t>+b</a:t>
            </a:r>
            <a:r>
              <a:rPr lang="en-US" sz="2400" baseline="30000" dirty="0"/>
              <a:t>3</a:t>
            </a:r>
            <a:r>
              <a:rPr lang="en-US" sz="2400" dirty="0"/>
              <a:t>+11⋅a⋅b</a:t>
            </a:r>
            <a:r>
              <a:rPr lang="en-US" sz="2400" baseline="30000" dirty="0"/>
              <a:t>2</a:t>
            </a:r>
            <a:r>
              <a:rPr lang="en-US" sz="2400" dirty="0"/>
              <a:t>−7)=6⋅a⋅b</a:t>
            </a:r>
            <a:r>
              <a:rPr lang="en-US" sz="2400" baseline="30000" dirty="0"/>
              <a:t>2</a:t>
            </a:r>
            <a:r>
              <a:rPr lang="en-US" sz="2400" dirty="0"/>
              <a:t>−b</a:t>
            </a:r>
            <a:r>
              <a:rPr lang="en-US" sz="2400" baseline="30000" dirty="0"/>
              <a:t>4</a:t>
            </a:r>
            <a:r>
              <a:rPr lang="en-US" sz="2400" dirty="0"/>
              <a:t>−</a:t>
            </a:r>
            <a:r>
              <a:rPr lang="en-US" sz="2400" dirty="0" smtClean="0"/>
              <a:t>b</a:t>
            </a:r>
            <a:r>
              <a:rPr lang="en-US" sz="2400" baseline="30000" dirty="0" smtClean="0"/>
              <a:t>3</a:t>
            </a:r>
            <a:r>
              <a:rPr lang="en-US" sz="2400" dirty="0" smtClean="0"/>
              <a:t>+2</a:t>
            </a:r>
            <a:r>
              <a:rPr lang="ru-RU" sz="2400" dirty="0"/>
              <a:t>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742547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400" dirty="0"/>
              <a:t>Найти </a:t>
            </a:r>
            <a:r>
              <a:rPr lang="ru-RU" sz="4400" dirty="0" smtClean="0"/>
              <a:t>сумму многочленов</a:t>
            </a:r>
            <a:r>
              <a:rPr lang="ru-RU" sz="4400" dirty="0"/>
              <a:t>:</a:t>
            </a:r>
            <a:br>
              <a:rPr lang="ru-RU" sz="4400" dirty="0"/>
            </a:br>
            <a:r>
              <a:rPr lang="ru-RU" sz="4400" dirty="0"/>
              <a:t>2 m </a:t>
            </a:r>
            <a:r>
              <a:rPr lang="ru-RU" sz="4400" baseline="30000" dirty="0"/>
              <a:t>2</a:t>
            </a:r>
            <a:r>
              <a:rPr lang="ru-RU" sz="4400" dirty="0"/>
              <a:t> + 8 n – 12 </a:t>
            </a:r>
            <a:r>
              <a:rPr lang="ru-RU" sz="4400" dirty="0" smtClean="0"/>
              <a:t>и 3 </a:t>
            </a:r>
            <a:r>
              <a:rPr lang="ru-RU" sz="4400" dirty="0"/>
              <a:t>m </a:t>
            </a:r>
            <a:r>
              <a:rPr lang="ru-RU" sz="4400" baseline="30000" dirty="0"/>
              <a:t>2</a:t>
            </a:r>
            <a:r>
              <a:rPr lang="ru-RU" sz="4400" dirty="0"/>
              <a:t> – 6 n + 5.</a:t>
            </a:r>
            <a:br>
              <a:rPr lang="ru-RU" sz="4400" dirty="0"/>
            </a:br>
            <a:endParaRPr lang="ru-RU" sz="4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80365" y="2546955"/>
            <a:ext cx="8596668" cy="388077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dirty="0" smtClean="0"/>
              <a:t>а</a:t>
            </a:r>
            <a:r>
              <a:rPr lang="ru-RU" sz="4000" dirty="0"/>
              <a:t>) 5m </a:t>
            </a:r>
            <a:r>
              <a:rPr lang="ru-RU" sz="4000" baseline="30000" dirty="0"/>
              <a:t>2 </a:t>
            </a:r>
            <a:r>
              <a:rPr lang="ru-RU" sz="4000" dirty="0"/>
              <a:t>+ 2n – </a:t>
            </a:r>
            <a:r>
              <a:rPr lang="ru-RU" sz="4000" dirty="0" smtClean="0"/>
              <a:t>7       б</a:t>
            </a:r>
            <a:r>
              <a:rPr lang="ru-RU" sz="4000" dirty="0"/>
              <a:t>) 5m </a:t>
            </a:r>
            <a:r>
              <a:rPr lang="ru-RU" sz="4000" baseline="30000" dirty="0"/>
              <a:t>2</a:t>
            </a:r>
            <a:r>
              <a:rPr lang="ru-RU" sz="4000" dirty="0"/>
              <a:t> +14n – 7</a:t>
            </a:r>
          </a:p>
          <a:p>
            <a:pPr marL="0" indent="0">
              <a:buNone/>
            </a:pPr>
            <a:r>
              <a:rPr lang="ru-RU" sz="4000" dirty="0"/>
              <a:t>в) 5m </a:t>
            </a:r>
            <a:r>
              <a:rPr lang="ru-RU" sz="4000" baseline="30000" dirty="0"/>
              <a:t>2</a:t>
            </a:r>
            <a:r>
              <a:rPr lang="ru-RU" sz="4000" dirty="0"/>
              <a:t> – 14n + </a:t>
            </a:r>
            <a:r>
              <a:rPr lang="ru-RU" sz="4000" dirty="0" smtClean="0"/>
              <a:t>7      г</a:t>
            </a:r>
            <a:r>
              <a:rPr lang="ru-RU" sz="4000" dirty="0"/>
              <a:t>) 5m </a:t>
            </a:r>
            <a:r>
              <a:rPr lang="ru-RU" sz="4000" baseline="30000" dirty="0"/>
              <a:t>2</a:t>
            </a:r>
            <a:r>
              <a:rPr lang="ru-RU" sz="4000" dirty="0"/>
              <a:t> – 2n + 7</a:t>
            </a:r>
          </a:p>
          <a:p>
            <a:endParaRPr lang="ru-RU" sz="4000" dirty="0" smtClean="0"/>
          </a:p>
          <a:p>
            <a:r>
              <a:rPr lang="ru-RU" sz="4000" dirty="0" err="1" smtClean="0"/>
              <a:t>Ответ:а</a:t>
            </a:r>
            <a:r>
              <a:rPr lang="ru-RU" sz="4000" dirty="0" smtClean="0"/>
              <a:t>.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652467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400" dirty="0"/>
              <a:t>Найти разность многочленов: </a:t>
            </a: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>4с </a:t>
            </a:r>
            <a:r>
              <a:rPr lang="ru-RU" sz="4400" baseline="30000" dirty="0"/>
              <a:t>4</a:t>
            </a:r>
            <a:r>
              <a:rPr lang="ru-RU" sz="4400" dirty="0"/>
              <a:t> + 4с </a:t>
            </a:r>
            <a:r>
              <a:rPr lang="ru-RU" sz="4400" baseline="30000" dirty="0"/>
              <a:t>2</a:t>
            </a:r>
            <a:r>
              <a:rPr lang="ru-RU" sz="4400" dirty="0"/>
              <a:t> – 16 и 4с </a:t>
            </a:r>
            <a:r>
              <a:rPr lang="ru-RU" sz="4400" baseline="30000" dirty="0"/>
              <a:t>4</a:t>
            </a:r>
            <a:r>
              <a:rPr lang="ru-RU" sz="4400" dirty="0"/>
              <a:t> – 4с </a:t>
            </a:r>
            <a:r>
              <a:rPr lang="ru-RU" sz="4400" baseline="30000" dirty="0"/>
              <a:t>2</a:t>
            </a:r>
            <a:r>
              <a:rPr lang="ru-RU" sz="4400" dirty="0"/>
              <a:t> + 16.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2665926"/>
            <a:ext cx="8596668" cy="342695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dirty="0" smtClean="0"/>
              <a:t>а) 8с </a:t>
            </a:r>
            <a:r>
              <a:rPr lang="ru-RU" sz="4000" baseline="30000" dirty="0" smtClean="0"/>
              <a:t>4</a:t>
            </a:r>
            <a:r>
              <a:rPr lang="ru-RU" sz="4000" dirty="0" smtClean="0"/>
              <a:t> + 8с </a:t>
            </a:r>
            <a:r>
              <a:rPr lang="ru-RU" sz="4000" baseline="30000" dirty="0" smtClean="0"/>
              <a:t>2</a:t>
            </a:r>
            <a:r>
              <a:rPr lang="ru-RU" sz="4000" dirty="0" smtClean="0"/>
              <a:t> + 32         б) 8с </a:t>
            </a:r>
            <a:r>
              <a:rPr lang="ru-RU" sz="4000" baseline="30000" dirty="0" smtClean="0"/>
              <a:t>2</a:t>
            </a:r>
            <a:r>
              <a:rPr lang="ru-RU" sz="4000" dirty="0" smtClean="0"/>
              <a:t> – 32</a:t>
            </a:r>
          </a:p>
          <a:p>
            <a:pPr marL="0" indent="0">
              <a:buNone/>
            </a:pPr>
            <a:r>
              <a:rPr lang="ru-RU" sz="4000" dirty="0" smtClean="0"/>
              <a:t>в) 8с </a:t>
            </a:r>
            <a:r>
              <a:rPr lang="ru-RU" sz="4000" baseline="30000" dirty="0" smtClean="0"/>
              <a:t>2</a:t>
            </a:r>
            <a:r>
              <a:rPr lang="ru-RU" sz="4000" dirty="0" smtClean="0"/>
              <a:t> + 32                   г) 16с </a:t>
            </a:r>
            <a:r>
              <a:rPr lang="ru-RU" sz="4000" baseline="30000" dirty="0" smtClean="0"/>
              <a:t>2</a:t>
            </a:r>
            <a:r>
              <a:rPr lang="ru-RU" sz="4000" dirty="0" smtClean="0"/>
              <a:t> – 32</a:t>
            </a:r>
          </a:p>
          <a:p>
            <a:pPr marL="0" indent="0">
              <a:buNone/>
            </a:pPr>
            <a:endParaRPr lang="ru-RU" sz="4000" dirty="0"/>
          </a:p>
          <a:p>
            <a:pPr marL="0" indent="0">
              <a:buNone/>
            </a:pPr>
            <a:r>
              <a:rPr lang="ru-RU" sz="4000" dirty="0" err="1" smtClean="0"/>
              <a:t>Ответ:б</a:t>
            </a:r>
            <a:r>
              <a:rPr lang="ru-RU" sz="4000" dirty="0" smtClean="0"/>
              <a:t>.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1633673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308</TotalTime>
  <Words>316</Words>
  <Application>Microsoft Office PowerPoint</Application>
  <PresentationFormat>Произвольный</PresentationFormat>
  <Paragraphs>58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Аспект</vt:lpstr>
      <vt:lpstr>  Алгебра в 7 классе  «Сложение и вычитание многочленов» </vt:lpstr>
      <vt:lpstr>Цели урока: </vt:lpstr>
      <vt:lpstr>«Немного из истории»</vt:lpstr>
      <vt:lpstr>Вспомним что такое многочлен ?</vt:lpstr>
      <vt:lpstr>Правило сложения и вычитания. </vt:lpstr>
      <vt:lpstr>Пример 1:необходимо найти сумму многочленов. </vt:lpstr>
      <vt:lpstr>Пример 2 :Необходимо вычесть из одночлена 17⋅a⋅b2 многочлен b4+b3+11⋅a⋅b2−2. </vt:lpstr>
      <vt:lpstr>Найти сумму многочленов: 2 m 2 + 8 n – 12 и 3 m 2 – 6 n + 5. </vt:lpstr>
      <vt:lpstr>Найти разность многочленов:  4с 4 + 4с 2 – 16 и 4с 4 – 4с 2 + 16.</vt:lpstr>
      <vt:lpstr>Запомни правило:</vt:lpstr>
      <vt:lpstr>Рефлексия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Алгебра в 7 классе  «Сложение и вычитание многочленов»</dc:title>
  <dc:creator>Учитель</dc:creator>
  <cp:lastModifiedBy>Rinka</cp:lastModifiedBy>
  <cp:revision>13</cp:revision>
  <dcterms:created xsi:type="dcterms:W3CDTF">2022-11-15T09:09:27Z</dcterms:created>
  <dcterms:modified xsi:type="dcterms:W3CDTF">2022-11-15T17:42:19Z</dcterms:modified>
</cp:coreProperties>
</file>